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47209" y="2297112"/>
            <a:ext cx="2497581" cy="1123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806699" y="3805491"/>
            <a:ext cx="6578600" cy="696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024862" y="643232"/>
            <a:ext cx="6158025" cy="5342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60194" y="132397"/>
            <a:ext cx="4899659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7257" y="1507871"/>
            <a:ext cx="10357485" cy="4268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997945" y="6465252"/>
            <a:ext cx="30480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6" Type="http://schemas.openxmlformats.org/officeDocument/2006/relationships/image" Target="../media/image15.jp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jp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6.jp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29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Relationship Id="rId3" Type="http://schemas.openxmlformats.org/officeDocument/2006/relationships/image" Target="../media/image34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35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image" Target="../media/image34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image" Target="../media/image38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40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3.png"/><Relationship Id="rId4" Type="http://schemas.openxmlformats.org/officeDocument/2006/relationships/image" Target="../media/image44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3.png"/><Relationship Id="rId4" Type="http://schemas.openxmlformats.org/officeDocument/2006/relationships/image" Target="../media/image44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4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jpg"/><Relationship Id="rId3" Type="http://schemas.openxmlformats.org/officeDocument/2006/relationships/image" Target="../media/image59.jp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Relationship Id="rId3" Type="http://schemas.openxmlformats.org/officeDocument/2006/relationships/image" Target="../media/image61.jp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Relationship Id="rId3" Type="http://schemas.openxmlformats.org/officeDocument/2006/relationships/image" Target="../media/image63.jpg"/><Relationship Id="rId4" Type="http://schemas.openxmlformats.org/officeDocument/2006/relationships/image" Target="../media/image64.jp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jpg"/><Relationship Id="rId3" Type="http://schemas.openxmlformats.org/officeDocument/2006/relationships/image" Target="../media/image66.jpg"/><Relationship Id="rId4" Type="http://schemas.openxmlformats.org/officeDocument/2006/relationships/image" Target="../media/image67.jpg"/><Relationship Id="rId5" Type="http://schemas.openxmlformats.org/officeDocument/2006/relationships/image" Target="../media/image68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jpg"/><Relationship Id="rId4" Type="http://schemas.openxmlformats.org/officeDocument/2006/relationships/image" Target="../media/image9.jp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jpg"/><Relationship Id="rId3" Type="http://schemas.openxmlformats.org/officeDocument/2006/relationships/image" Target="../media/image72.jpg"/><Relationship Id="rId4" Type="http://schemas.openxmlformats.org/officeDocument/2006/relationships/image" Target="../media/image73.jp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jpg"/><Relationship Id="rId3" Type="http://schemas.openxmlformats.org/officeDocument/2006/relationships/image" Target="../media/image76.jp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jp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jp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jp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jp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.jp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0955">
              <a:lnSpc>
                <a:spcPct val="100000"/>
              </a:lnSpc>
              <a:spcBef>
                <a:spcPts val="100"/>
              </a:spcBef>
            </a:pPr>
            <a:r>
              <a:rPr dirty="0" spc="-300"/>
              <a:t>UNIT</a:t>
            </a:r>
            <a:r>
              <a:rPr dirty="0" spc="-775"/>
              <a:t> </a:t>
            </a:r>
            <a:r>
              <a:rPr dirty="0" spc="-130"/>
              <a:t>2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UNIT II - </a:t>
            </a:r>
            <a:r>
              <a:rPr dirty="0" spc="-55"/>
              <a:t>NATURAL</a:t>
            </a:r>
            <a:r>
              <a:rPr dirty="0" spc="-60"/>
              <a:t> </a:t>
            </a:r>
            <a:r>
              <a:rPr dirty="0" spc="-15"/>
              <a:t>DISASTER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74018" y="6465252"/>
            <a:ext cx="2298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rlito"/>
                <a:cs typeface="Carlito"/>
              </a:rPr>
              <a:t>10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3460" y="449072"/>
            <a:ext cx="3109370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57" y="262509"/>
            <a:ext cx="30924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 b="1">
                <a:latin typeface="Times New Roman"/>
                <a:cs typeface="Times New Roman"/>
              </a:rPr>
              <a:t>Earthquakes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754123" y="1219200"/>
            <a:ext cx="8685530" cy="5494020"/>
            <a:chOff x="1754123" y="1219200"/>
            <a:chExt cx="8685530" cy="5494020"/>
          </a:xfrm>
        </p:grpSpPr>
        <p:sp>
          <p:nvSpPr>
            <p:cNvPr id="5" name="object 5"/>
            <p:cNvSpPr/>
            <p:nvPr/>
          </p:nvSpPr>
          <p:spPr>
            <a:xfrm>
              <a:off x="1754123" y="1286258"/>
              <a:ext cx="4846319" cy="27711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04999" y="1219200"/>
              <a:ext cx="4762500" cy="26873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173979" y="3710939"/>
              <a:ext cx="5212080" cy="30022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334000" y="3657600"/>
              <a:ext cx="5105400" cy="28956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735069" y="4192270"/>
              <a:ext cx="1219200" cy="152400"/>
            </a:xfrm>
            <a:custGeom>
              <a:avLst/>
              <a:gdLst/>
              <a:ahLst/>
              <a:cxnLst/>
              <a:rect l="l" t="t" r="r" b="b"/>
              <a:pathLst>
                <a:path w="1219200" h="152400">
                  <a:moveTo>
                    <a:pt x="1143000" y="0"/>
                  </a:moveTo>
                  <a:lnTo>
                    <a:pt x="1143000" y="38099"/>
                  </a:lnTo>
                  <a:lnTo>
                    <a:pt x="0" y="38099"/>
                  </a:lnTo>
                  <a:lnTo>
                    <a:pt x="0" y="114299"/>
                  </a:lnTo>
                  <a:lnTo>
                    <a:pt x="1143000" y="114299"/>
                  </a:lnTo>
                  <a:lnTo>
                    <a:pt x="1143000" y="152399"/>
                  </a:lnTo>
                  <a:lnTo>
                    <a:pt x="1219200" y="76199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35069" y="4192270"/>
              <a:ext cx="1219200" cy="152400"/>
            </a:xfrm>
            <a:custGeom>
              <a:avLst/>
              <a:gdLst/>
              <a:ahLst/>
              <a:cxnLst/>
              <a:rect l="l" t="t" r="r" b="b"/>
              <a:pathLst>
                <a:path w="1219200" h="152400">
                  <a:moveTo>
                    <a:pt x="0" y="38099"/>
                  </a:moveTo>
                  <a:lnTo>
                    <a:pt x="1143000" y="38099"/>
                  </a:lnTo>
                  <a:lnTo>
                    <a:pt x="1143000" y="0"/>
                  </a:lnTo>
                  <a:lnTo>
                    <a:pt x="1219200" y="76199"/>
                  </a:lnTo>
                  <a:lnTo>
                    <a:pt x="1143000" y="152399"/>
                  </a:lnTo>
                  <a:lnTo>
                    <a:pt x="1143000" y="114299"/>
                  </a:lnTo>
                  <a:lnTo>
                    <a:pt x="0" y="114299"/>
                  </a:lnTo>
                  <a:lnTo>
                    <a:pt x="0" y="38099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602994" y="4136326"/>
            <a:ext cx="2116455" cy="2374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Times New Roman"/>
                <a:cs typeface="Times New Roman"/>
              </a:rPr>
              <a:t>Fastest</a:t>
            </a:r>
            <a:r>
              <a:rPr dirty="0" sz="2800" spc="-2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wave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350">
              <a:latin typeface="Times New Roman"/>
              <a:cs typeface="Times New Roman"/>
            </a:endParaRPr>
          </a:p>
          <a:p>
            <a:pPr marL="88900" marR="5080">
              <a:lnSpc>
                <a:spcPct val="100000"/>
              </a:lnSpc>
            </a:pPr>
            <a:r>
              <a:rPr dirty="0" sz="2800" spc="-5">
                <a:latin typeface="Times New Roman"/>
                <a:cs typeface="Times New Roman"/>
              </a:rPr>
              <a:t>Helps </a:t>
            </a:r>
            <a:r>
              <a:rPr dirty="0" sz="2800">
                <a:latin typeface="Times New Roman"/>
                <a:cs typeface="Times New Roman"/>
              </a:rPr>
              <a:t>in  understanding  the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core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957320" y="5709920"/>
            <a:ext cx="1231900" cy="165100"/>
            <a:chOff x="3957320" y="5709920"/>
            <a:chExt cx="1231900" cy="165100"/>
          </a:xfrm>
        </p:grpSpPr>
        <p:sp>
          <p:nvSpPr>
            <p:cNvPr id="13" name="object 13"/>
            <p:cNvSpPr/>
            <p:nvPr/>
          </p:nvSpPr>
          <p:spPr>
            <a:xfrm>
              <a:off x="3963670" y="5716270"/>
              <a:ext cx="1219200" cy="152400"/>
            </a:xfrm>
            <a:custGeom>
              <a:avLst/>
              <a:gdLst/>
              <a:ahLst/>
              <a:cxnLst/>
              <a:rect l="l" t="t" r="r" b="b"/>
              <a:pathLst>
                <a:path w="1219200" h="152400">
                  <a:moveTo>
                    <a:pt x="1143000" y="0"/>
                  </a:moveTo>
                  <a:lnTo>
                    <a:pt x="1143000" y="38099"/>
                  </a:lnTo>
                  <a:lnTo>
                    <a:pt x="0" y="38099"/>
                  </a:lnTo>
                  <a:lnTo>
                    <a:pt x="0" y="114299"/>
                  </a:lnTo>
                  <a:lnTo>
                    <a:pt x="1143000" y="114299"/>
                  </a:lnTo>
                  <a:lnTo>
                    <a:pt x="1143000" y="152399"/>
                  </a:lnTo>
                  <a:lnTo>
                    <a:pt x="1219200" y="76199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963670" y="5716270"/>
              <a:ext cx="1219200" cy="152400"/>
            </a:xfrm>
            <a:custGeom>
              <a:avLst/>
              <a:gdLst/>
              <a:ahLst/>
              <a:cxnLst/>
              <a:rect l="l" t="t" r="r" b="b"/>
              <a:pathLst>
                <a:path w="1219200" h="152400">
                  <a:moveTo>
                    <a:pt x="0" y="38099"/>
                  </a:moveTo>
                  <a:lnTo>
                    <a:pt x="1143000" y="38099"/>
                  </a:lnTo>
                  <a:lnTo>
                    <a:pt x="1143000" y="0"/>
                  </a:lnTo>
                  <a:lnTo>
                    <a:pt x="1219200" y="76199"/>
                  </a:lnTo>
                  <a:lnTo>
                    <a:pt x="1143000" y="152399"/>
                  </a:lnTo>
                  <a:lnTo>
                    <a:pt x="1143000" y="114299"/>
                  </a:lnTo>
                  <a:lnTo>
                    <a:pt x="0" y="114299"/>
                  </a:lnTo>
                  <a:lnTo>
                    <a:pt x="0" y="38099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1074018" y="6465252"/>
            <a:ext cx="2298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rlito"/>
                <a:cs typeface="Carlito"/>
              </a:rPr>
              <a:t>10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900303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04">
                <a:latin typeface="Trebuchet MS"/>
                <a:cs typeface="Trebuchet MS"/>
              </a:rPr>
              <a:t>National </a:t>
            </a:r>
            <a:r>
              <a:rPr dirty="0" spc="-290">
                <a:latin typeface="Trebuchet MS"/>
                <a:cs typeface="Trebuchet MS"/>
              </a:rPr>
              <a:t>Level </a:t>
            </a:r>
            <a:r>
              <a:rPr dirty="0" spc="-195">
                <a:latin typeface="Trebuchet MS"/>
                <a:cs typeface="Trebuchet MS"/>
              </a:rPr>
              <a:t>Disaster </a:t>
            </a:r>
            <a:r>
              <a:rPr dirty="0" spc="-220">
                <a:latin typeface="Trebuchet MS"/>
                <a:cs typeface="Trebuchet MS"/>
              </a:rPr>
              <a:t>Prevention</a:t>
            </a:r>
            <a:r>
              <a:rPr dirty="0" spc="-645">
                <a:latin typeface="Trebuchet MS"/>
                <a:cs typeface="Trebuchet MS"/>
              </a:rPr>
              <a:t> </a:t>
            </a:r>
            <a:r>
              <a:rPr dirty="0" spc="-370">
                <a:latin typeface="Trebuchet MS"/>
                <a:cs typeface="Trebuchet MS"/>
              </a:rPr>
              <a:t>Team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93621"/>
            <a:ext cx="10099675" cy="1222375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algn="just" marL="241300" marR="5080" indent="-228600">
              <a:lnSpc>
                <a:spcPct val="90200"/>
              </a:lnSpc>
              <a:spcBef>
                <a:spcPts val="43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Carlito"/>
                <a:cs typeface="Carlito"/>
              </a:rPr>
              <a:t>The </a:t>
            </a:r>
            <a:r>
              <a:rPr dirty="0" sz="2800" spc="-65">
                <a:latin typeface="Carlito"/>
                <a:cs typeface="Carlito"/>
              </a:rPr>
              <a:t>Team </a:t>
            </a:r>
            <a:r>
              <a:rPr dirty="0" sz="2800" spc="-5">
                <a:latin typeface="Carlito"/>
                <a:cs typeface="Carlito"/>
              </a:rPr>
              <a:t>of Govt. of </a:t>
            </a:r>
            <a:r>
              <a:rPr dirty="0" sz="2800">
                <a:latin typeface="Carlito"/>
                <a:cs typeface="Carlito"/>
              </a:rPr>
              <a:t>India </a:t>
            </a:r>
            <a:r>
              <a:rPr dirty="0" sz="2800" spc="-10">
                <a:latin typeface="Carlito"/>
                <a:cs typeface="Carlito"/>
              </a:rPr>
              <a:t>establish </a:t>
            </a:r>
            <a:r>
              <a:rPr dirty="0" sz="2800" spc="-5">
                <a:latin typeface="Carlito"/>
                <a:cs typeface="Carlito"/>
              </a:rPr>
              <a:t>in </a:t>
            </a:r>
            <a:r>
              <a:rPr dirty="0" sz="2800">
                <a:latin typeface="Carlito"/>
                <a:cs typeface="Carlito"/>
              </a:rPr>
              <a:t>1969,set up </a:t>
            </a:r>
            <a:r>
              <a:rPr dirty="0" sz="2800" spc="-10">
                <a:latin typeface="Carlito"/>
                <a:cs typeface="Carlito"/>
              </a:rPr>
              <a:t>"Cyclone </a:t>
            </a:r>
            <a:r>
              <a:rPr dirty="0" sz="2800" spc="-15">
                <a:latin typeface="Carlito"/>
                <a:cs typeface="Carlito"/>
              </a:rPr>
              <a:t>Distress  </a:t>
            </a:r>
            <a:r>
              <a:rPr dirty="0" sz="2800" spc="-10">
                <a:latin typeface="Carlito"/>
                <a:cs typeface="Carlito"/>
              </a:rPr>
              <a:t>Mitigation Committee" </a:t>
            </a:r>
            <a:r>
              <a:rPr dirty="0" sz="2800" spc="-5">
                <a:latin typeface="Carlito"/>
                <a:cs typeface="Carlito"/>
              </a:rPr>
              <a:t>(CDMC) </a:t>
            </a:r>
            <a:r>
              <a:rPr dirty="0" sz="2800">
                <a:latin typeface="Carlito"/>
                <a:cs typeface="Carlito"/>
              </a:rPr>
              <a:t>with the </a:t>
            </a:r>
            <a:r>
              <a:rPr dirty="0" sz="2800" spc="-5">
                <a:latin typeface="Carlito"/>
                <a:cs typeface="Carlito"/>
              </a:rPr>
              <a:t>objective of </a:t>
            </a:r>
            <a:r>
              <a:rPr dirty="0" sz="2800" spc="-10">
                <a:latin typeface="Carlito"/>
                <a:cs typeface="Carlito"/>
              </a:rPr>
              <a:t>preventing </a:t>
            </a:r>
            <a:r>
              <a:rPr dirty="0" sz="2800">
                <a:latin typeface="Carlito"/>
                <a:cs typeface="Carlito"/>
              </a:rPr>
              <a:t>loss  </a:t>
            </a:r>
            <a:r>
              <a:rPr dirty="0" sz="2800" spc="-5">
                <a:latin typeface="Carlito"/>
                <a:cs typeface="Carlito"/>
              </a:rPr>
              <a:t>of </a:t>
            </a:r>
            <a:r>
              <a:rPr dirty="0" sz="2800" spc="-20">
                <a:latin typeface="Carlito"/>
                <a:cs typeface="Carlito"/>
              </a:rPr>
              <a:t>life </a:t>
            </a:r>
            <a:r>
              <a:rPr dirty="0" sz="2800">
                <a:latin typeface="Carlito"/>
                <a:cs typeface="Carlito"/>
              </a:rPr>
              <a:t>and </a:t>
            </a:r>
            <a:r>
              <a:rPr dirty="0" sz="2800" spc="-5">
                <a:latin typeface="Carlito"/>
                <a:cs typeface="Carlito"/>
              </a:rPr>
              <a:t>minimizing damage </a:t>
            </a:r>
            <a:r>
              <a:rPr dirty="0" sz="2800" spc="-10">
                <a:latin typeface="Carlito"/>
                <a:cs typeface="Carlito"/>
              </a:rPr>
              <a:t>to</a:t>
            </a:r>
            <a:r>
              <a:rPr dirty="0" sz="2800" spc="-60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properties.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2900" y="147317"/>
            <a:ext cx="9225280" cy="6664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18510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90">
                <a:latin typeface="Trebuchet MS"/>
                <a:cs typeface="Trebuchet MS"/>
              </a:rPr>
              <a:t>Tsunami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93621"/>
            <a:ext cx="10680700" cy="237299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just" marL="241300" marR="5080" indent="-228600">
              <a:lnSpc>
                <a:spcPct val="9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30">
                <a:latin typeface="Carlito"/>
                <a:cs typeface="Carlito"/>
              </a:rPr>
              <a:t>Tsunami </a:t>
            </a:r>
            <a:r>
              <a:rPr dirty="0" sz="2800">
                <a:latin typeface="Carlito"/>
                <a:cs typeface="Carlito"/>
              </a:rPr>
              <a:t>also </a:t>
            </a:r>
            <a:r>
              <a:rPr dirty="0" sz="2800" spc="-10">
                <a:latin typeface="Carlito"/>
                <a:cs typeface="Carlito"/>
              </a:rPr>
              <a:t>known </a:t>
            </a:r>
            <a:r>
              <a:rPr dirty="0" sz="2800" spc="-5">
                <a:latin typeface="Carlito"/>
                <a:cs typeface="Carlito"/>
              </a:rPr>
              <a:t>as seismic </a:t>
            </a:r>
            <a:r>
              <a:rPr dirty="0" sz="2800">
                <a:latin typeface="Carlito"/>
                <a:cs typeface="Carlito"/>
              </a:rPr>
              <a:t>sea </a:t>
            </a:r>
            <a:r>
              <a:rPr dirty="0" sz="2800" spc="-30">
                <a:latin typeface="Carlito"/>
                <a:cs typeface="Carlito"/>
              </a:rPr>
              <a:t>wave, </a:t>
            </a:r>
            <a:r>
              <a:rPr dirty="0" sz="2800" spc="-5">
                <a:latin typeface="Carlito"/>
                <a:cs typeface="Carlito"/>
              </a:rPr>
              <a:t>it is </a:t>
            </a: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10">
                <a:latin typeface="Carlito"/>
                <a:cs typeface="Carlito"/>
              </a:rPr>
              <a:t>series of </a:t>
            </a:r>
            <a:r>
              <a:rPr dirty="0" sz="2800" spc="-25">
                <a:latin typeface="Carlito"/>
                <a:cs typeface="Carlito"/>
              </a:rPr>
              <a:t>water </a:t>
            </a:r>
            <a:r>
              <a:rPr dirty="0" sz="2800" spc="-30">
                <a:latin typeface="Carlito"/>
                <a:cs typeface="Carlito"/>
              </a:rPr>
              <a:t>waves  </a:t>
            </a:r>
            <a:r>
              <a:rPr dirty="0" sz="2800" spc="-5">
                <a:latin typeface="Carlito"/>
                <a:cs typeface="Carlito"/>
              </a:rPr>
              <a:t>caused by displacement </a:t>
            </a:r>
            <a:r>
              <a:rPr dirty="0" sz="2800">
                <a:latin typeface="Carlito"/>
                <a:cs typeface="Carlito"/>
              </a:rPr>
              <a:t>of a </a:t>
            </a:r>
            <a:r>
              <a:rPr dirty="0" sz="2800" spc="-25">
                <a:latin typeface="Carlito"/>
                <a:cs typeface="Carlito"/>
              </a:rPr>
              <a:t>large </a:t>
            </a:r>
            <a:r>
              <a:rPr dirty="0" sz="2800" spc="-10">
                <a:latin typeface="Carlito"/>
                <a:cs typeface="Carlito"/>
              </a:rPr>
              <a:t>volume </a:t>
            </a:r>
            <a:r>
              <a:rPr dirty="0" sz="2800">
                <a:latin typeface="Carlito"/>
                <a:cs typeface="Carlito"/>
              </a:rPr>
              <a:t>of a body of </a:t>
            </a:r>
            <a:r>
              <a:rPr dirty="0" sz="2800" spc="-60">
                <a:latin typeface="Carlito"/>
                <a:cs typeface="Carlito"/>
              </a:rPr>
              <a:t>water, </a:t>
            </a:r>
            <a:r>
              <a:rPr dirty="0" sz="2800" spc="-15">
                <a:latin typeface="Carlito"/>
                <a:cs typeface="Carlito"/>
              </a:rPr>
              <a:t>generally </a:t>
            </a:r>
            <a:r>
              <a:rPr dirty="0" sz="2800" spc="600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an ocean </a:t>
            </a:r>
            <a:r>
              <a:rPr dirty="0" sz="2800" spc="-10">
                <a:latin typeface="Carlito"/>
                <a:cs typeface="Carlito"/>
              </a:rPr>
              <a:t>or </a:t>
            </a: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20">
                <a:latin typeface="Carlito"/>
                <a:cs typeface="Carlito"/>
              </a:rPr>
              <a:t>large </a:t>
            </a:r>
            <a:r>
              <a:rPr dirty="0" sz="2800" spc="-25">
                <a:latin typeface="Carlito"/>
                <a:cs typeface="Carlito"/>
              </a:rPr>
              <a:t>lake. </a:t>
            </a:r>
            <a:r>
              <a:rPr dirty="0" sz="2800" spc="-30">
                <a:latin typeface="Carlito"/>
                <a:cs typeface="Carlito"/>
              </a:rPr>
              <a:t>Tsunami </a:t>
            </a:r>
            <a:r>
              <a:rPr dirty="0" sz="2800" spc="-25">
                <a:latin typeface="Carlito"/>
                <a:cs typeface="Carlito"/>
              </a:rPr>
              <a:t>waves </a:t>
            </a:r>
            <a:r>
              <a:rPr dirty="0" sz="2800">
                <a:latin typeface="Carlito"/>
                <a:cs typeface="Carlito"/>
              </a:rPr>
              <a:t>do </a:t>
            </a:r>
            <a:r>
              <a:rPr dirty="0" sz="2800" spc="-5">
                <a:latin typeface="Carlito"/>
                <a:cs typeface="Carlito"/>
              </a:rPr>
              <a:t>not </a:t>
            </a:r>
            <a:r>
              <a:rPr dirty="0" sz="2800" spc="-10">
                <a:latin typeface="Carlito"/>
                <a:cs typeface="Carlito"/>
              </a:rPr>
              <a:t>resemble </a:t>
            </a:r>
            <a:r>
              <a:rPr dirty="0" sz="2800" spc="-5">
                <a:latin typeface="Carlito"/>
                <a:cs typeface="Carlito"/>
              </a:rPr>
              <a:t>normal </a:t>
            </a:r>
            <a:r>
              <a:rPr dirty="0" sz="2800" spc="-10">
                <a:latin typeface="Carlito"/>
                <a:cs typeface="Carlito"/>
              </a:rPr>
              <a:t>sea  </a:t>
            </a:r>
            <a:r>
              <a:rPr dirty="0" sz="2800" spc="-25">
                <a:latin typeface="Carlito"/>
                <a:cs typeface="Carlito"/>
              </a:rPr>
              <a:t>waves </a:t>
            </a:r>
            <a:r>
              <a:rPr dirty="0" sz="2800">
                <a:latin typeface="Carlito"/>
                <a:cs typeface="Carlito"/>
              </a:rPr>
              <a:t>as their </a:t>
            </a:r>
            <a:r>
              <a:rPr dirty="0" sz="2800" spc="-20">
                <a:latin typeface="Carlito"/>
                <a:cs typeface="Carlito"/>
              </a:rPr>
              <a:t>wavelength </a:t>
            </a:r>
            <a:r>
              <a:rPr dirty="0" sz="2800" spc="-5">
                <a:latin typeface="Carlito"/>
                <a:cs typeface="Carlito"/>
              </a:rPr>
              <a:t>is </a:t>
            </a:r>
            <a:r>
              <a:rPr dirty="0" sz="2800" spc="-50">
                <a:latin typeface="Carlito"/>
                <a:cs typeface="Carlito"/>
              </a:rPr>
              <a:t>longer. </a:t>
            </a:r>
            <a:r>
              <a:rPr dirty="0" sz="2800" spc="-5">
                <a:latin typeface="Carlito"/>
                <a:cs typeface="Carlito"/>
              </a:rPr>
              <a:t>Rather </a:t>
            </a:r>
            <a:r>
              <a:rPr dirty="0" sz="2800" spc="-10">
                <a:latin typeface="Carlito"/>
                <a:cs typeface="Carlito"/>
              </a:rPr>
              <a:t>than </a:t>
            </a:r>
            <a:r>
              <a:rPr dirty="0" sz="2800" spc="-5">
                <a:latin typeface="Carlito"/>
                <a:cs typeface="Carlito"/>
              </a:rPr>
              <a:t>appearing as </a:t>
            </a:r>
            <a:r>
              <a:rPr dirty="0" sz="2800">
                <a:latin typeface="Carlito"/>
                <a:cs typeface="Carlito"/>
              </a:rPr>
              <a:t>a  </a:t>
            </a:r>
            <a:r>
              <a:rPr dirty="0" sz="2800" spc="-10">
                <a:latin typeface="Carlito"/>
                <a:cs typeface="Carlito"/>
              </a:rPr>
              <a:t>breaking </a:t>
            </a:r>
            <a:r>
              <a:rPr dirty="0" sz="2800" spc="-30">
                <a:latin typeface="Carlito"/>
                <a:cs typeface="Carlito"/>
              </a:rPr>
              <a:t>wave. </a:t>
            </a:r>
            <a:r>
              <a:rPr dirty="0" sz="2800">
                <a:latin typeface="Carlito"/>
                <a:cs typeface="Carlito"/>
              </a:rPr>
              <a:t>A tsunami </a:t>
            </a:r>
            <a:r>
              <a:rPr dirty="0" sz="2800" spc="-25">
                <a:latin typeface="Carlito"/>
                <a:cs typeface="Carlito"/>
              </a:rPr>
              <a:t>may </a:t>
            </a:r>
            <a:r>
              <a:rPr dirty="0" sz="2800" spc="-5">
                <a:latin typeface="Carlito"/>
                <a:cs typeface="Carlito"/>
              </a:rPr>
              <a:t>initially </a:t>
            </a:r>
            <a:r>
              <a:rPr dirty="0" sz="2800" spc="-10">
                <a:latin typeface="Carlito"/>
                <a:cs typeface="Carlito"/>
              </a:rPr>
              <a:t>resembles </a:t>
            </a: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10">
                <a:latin typeface="Carlito"/>
                <a:cs typeface="Carlito"/>
              </a:rPr>
              <a:t>rapidly </a:t>
            </a:r>
            <a:r>
              <a:rPr dirty="0" sz="2800" spc="-5">
                <a:latin typeface="Carlito"/>
                <a:cs typeface="Carlito"/>
              </a:rPr>
              <a:t>rising tide </a:t>
            </a:r>
            <a:r>
              <a:rPr dirty="0" sz="2800">
                <a:latin typeface="Carlito"/>
                <a:cs typeface="Carlito"/>
              </a:rPr>
              <a:t>&amp;  </a:t>
            </a:r>
            <a:r>
              <a:rPr dirty="0" sz="2800" spc="-20">
                <a:latin typeface="Carlito"/>
                <a:cs typeface="Carlito"/>
              </a:rPr>
              <a:t>for </a:t>
            </a:r>
            <a:r>
              <a:rPr dirty="0" sz="2800">
                <a:latin typeface="Carlito"/>
                <a:cs typeface="Carlito"/>
              </a:rPr>
              <a:t>this </a:t>
            </a:r>
            <a:r>
              <a:rPr dirty="0" sz="2800" spc="-5">
                <a:latin typeface="Carlito"/>
                <a:cs typeface="Carlito"/>
              </a:rPr>
              <a:t>reason </a:t>
            </a:r>
            <a:r>
              <a:rPr dirty="0" sz="2800">
                <a:latin typeface="Carlito"/>
                <a:cs typeface="Carlito"/>
              </a:rPr>
              <a:t>tsunamis </a:t>
            </a:r>
            <a:r>
              <a:rPr dirty="0" sz="2800" spc="-15">
                <a:latin typeface="Carlito"/>
                <a:cs typeface="Carlito"/>
              </a:rPr>
              <a:t>are </a:t>
            </a:r>
            <a:r>
              <a:rPr dirty="0" sz="2800" spc="-10">
                <a:latin typeface="Carlito"/>
                <a:cs typeface="Carlito"/>
              </a:rPr>
              <a:t>often </a:t>
            </a:r>
            <a:r>
              <a:rPr dirty="0" sz="2800" spc="-20">
                <a:latin typeface="Carlito"/>
                <a:cs typeface="Carlito"/>
              </a:rPr>
              <a:t>referred </a:t>
            </a:r>
            <a:r>
              <a:rPr dirty="0" sz="2800" spc="-10">
                <a:latin typeface="Carlito"/>
                <a:cs typeface="Carlito"/>
              </a:rPr>
              <a:t>to </a:t>
            </a:r>
            <a:r>
              <a:rPr dirty="0" sz="2800" spc="-5">
                <a:latin typeface="Carlito"/>
                <a:cs typeface="Carlito"/>
              </a:rPr>
              <a:t>as </a:t>
            </a:r>
            <a:r>
              <a:rPr dirty="0" sz="2800">
                <a:latin typeface="Carlito"/>
                <a:cs typeface="Carlito"/>
              </a:rPr>
              <a:t>tidal</a:t>
            </a:r>
            <a:r>
              <a:rPr dirty="0" sz="2800" spc="-60">
                <a:latin typeface="Carlito"/>
                <a:cs typeface="Carlito"/>
              </a:rPr>
              <a:t> </a:t>
            </a:r>
            <a:r>
              <a:rPr dirty="0" sz="2800" spc="-20">
                <a:latin typeface="Carlito"/>
                <a:cs typeface="Carlito"/>
              </a:rPr>
              <a:t>waves.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6610984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5">
                <a:latin typeface="Trebuchet MS"/>
                <a:cs typeface="Trebuchet MS"/>
              </a:rPr>
              <a:t>How </a:t>
            </a:r>
            <a:r>
              <a:rPr dirty="0" spc="-254">
                <a:latin typeface="Trebuchet MS"/>
                <a:cs typeface="Trebuchet MS"/>
              </a:rPr>
              <a:t>are </a:t>
            </a:r>
            <a:r>
              <a:rPr dirty="0" spc="-200">
                <a:latin typeface="Trebuchet MS"/>
                <a:cs typeface="Trebuchet MS"/>
              </a:rPr>
              <a:t>tsunamis</a:t>
            </a:r>
            <a:r>
              <a:rPr dirty="0" spc="-1005">
                <a:latin typeface="Trebuchet MS"/>
                <a:cs typeface="Trebuchet MS"/>
              </a:rPr>
              <a:t> </a:t>
            </a:r>
            <a:r>
              <a:rPr dirty="0" spc="-190">
                <a:latin typeface="Trebuchet MS"/>
                <a:cs typeface="Trebuchet MS"/>
              </a:rPr>
              <a:t>generated?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93621"/>
            <a:ext cx="10362565" cy="339725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algn="just" marL="241300" marR="5715" indent="-228600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25">
                <a:latin typeface="Carlito"/>
                <a:cs typeface="Carlito"/>
              </a:rPr>
              <a:t>Tsunamis </a:t>
            </a:r>
            <a:r>
              <a:rPr dirty="0" sz="2800" spc="-15">
                <a:latin typeface="Carlito"/>
                <a:cs typeface="Carlito"/>
              </a:rPr>
              <a:t>are </a:t>
            </a:r>
            <a:r>
              <a:rPr dirty="0" sz="2800" spc="-20">
                <a:latin typeface="Carlito"/>
                <a:cs typeface="Carlito"/>
              </a:rPr>
              <a:t>generated </a:t>
            </a:r>
            <a:r>
              <a:rPr dirty="0" sz="2800" spc="-10">
                <a:latin typeface="Carlito"/>
                <a:cs typeface="Carlito"/>
              </a:rPr>
              <a:t>by </a:t>
            </a:r>
            <a:r>
              <a:rPr dirty="0" sz="2800" spc="-15">
                <a:latin typeface="Carlito"/>
                <a:cs typeface="Carlito"/>
              </a:rPr>
              <a:t>any large, </a:t>
            </a:r>
            <a:r>
              <a:rPr dirty="0" sz="2800" spc="-10">
                <a:latin typeface="Carlito"/>
                <a:cs typeface="Carlito"/>
              </a:rPr>
              <a:t>impulsive </a:t>
            </a:r>
            <a:r>
              <a:rPr dirty="0" sz="2800" spc="-5">
                <a:latin typeface="Carlito"/>
                <a:cs typeface="Carlito"/>
              </a:rPr>
              <a:t>displacement </a:t>
            </a:r>
            <a:r>
              <a:rPr dirty="0" sz="2800">
                <a:latin typeface="Carlito"/>
                <a:cs typeface="Carlito"/>
              </a:rPr>
              <a:t>of </a:t>
            </a:r>
            <a:r>
              <a:rPr dirty="0" sz="2800" spc="-5">
                <a:latin typeface="Carlito"/>
                <a:cs typeface="Carlito"/>
              </a:rPr>
              <a:t>the  </a:t>
            </a:r>
            <a:r>
              <a:rPr dirty="0" sz="2800">
                <a:latin typeface="Carlito"/>
                <a:cs typeface="Carlito"/>
              </a:rPr>
              <a:t>sea bed</a:t>
            </a:r>
            <a:r>
              <a:rPr dirty="0" sz="2800" spc="-15">
                <a:latin typeface="Carlito"/>
                <a:cs typeface="Carlito"/>
              </a:rPr>
              <a:t> </a:t>
            </a:r>
            <a:r>
              <a:rPr dirty="0" sz="2800" spc="-10">
                <a:latin typeface="Carlito"/>
                <a:cs typeface="Carlito"/>
              </a:rPr>
              <a:t>level.</a:t>
            </a:r>
            <a:endParaRPr sz="2800">
              <a:latin typeface="Carlito"/>
              <a:cs typeface="Carlito"/>
            </a:endParaRPr>
          </a:p>
          <a:p>
            <a:pPr algn="just" marL="241300" marR="6350" indent="-228600">
              <a:lnSpc>
                <a:spcPts val="302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15">
                <a:latin typeface="Carlito"/>
                <a:cs typeface="Carlito"/>
              </a:rPr>
              <a:t>Earthquakes </a:t>
            </a:r>
            <a:r>
              <a:rPr dirty="0" sz="2800" spc="-25">
                <a:latin typeface="Carlito"/>
                <a:cs typeface="Carlito"/>
              </a:rPr>
              <a:t>generate </a:t>
            </a:r>
            <a:r>
              <a:rPr dirty="0" sz="2800" spc="-5">
                <a:latin typeface="Carlito"/>
                <a:cs typeface="Carlito"/>
              </a:rPr>
              <a:t>tsunamis </a:t>
            </a:r>
            <a:r>
              <a:rPr dirty="0" sz="2800" spc="-10">
                <a:latin typeface="Carlito"/>
                <a:cs typeface="Carlito"/>
              </a:rPr>
              <a:t>by vertical </a:t>
            </a:r>
            <a:r>
              <a:rPr dirty="0" sz="2800" spc="-15">
                <a:latin typeface="Carlito"/>
                <a:cs typeface="Carlito"/>
              </a:rPr>
              <a:t>movement </a:t>
            </a:r>
            <a:r>
              <a:rPr dirty="0" sz="2800">
                <a:latin typeface="Carlito"/>
                <a:cs typeface="Carlito"/>
              </a:rPr>
              <a:t>of the </a:t>
            </a:r>
            <a:r>
              <a:rPr dirty="0" sz="2800" spc="-5">
                <a:latin typeface="Carlito"/>
                <a:cs typeface="Carlito"/>
              </a:rPr>
              <a:t>sea </a:t>
            </a:r>
            <a:r>
              <a:rPr dirty="0" sz="2800" spc="-55">
                <a:latin typeface="Carlito"/>
                <a:cs typeface="Carlito"/>
              </a:rPr>
              <a:t>floor.  </a:t>
            </a:r>
            <a:r>
              <a:rPr dirty="0" sz="2800" spc="-5">
                <a:latin typeface="Carlito"/>
                <a:cs typeface="Carlito"/>
              </a:rPr>
              <a:t>If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5">
                <a:latin typeface="Carlito"/>
                <a:cs typeface="Carlito"/>
              </a:rPr>
              <a:t>sea </a:t>
            </a:r>
            <a:r>
              <a:rPr dirty="0" sz="2800" spc="-10">
                <a:latin typeface="Carlito"/>
                <a:cs typeface="Carlito"/>
              </a:rPr>
              <a:t>floor movement </a:t>
            </a:r>
            <a:r>
              <a:rPr dirty="0" sz="2800" spc="-5">
                <a:latin typeface="Carlito"/>
                <a:cs typeface="Carlito"/>
              </a:rPr>
              <a:t>is </a:t>
            </a:r>
            <a:r>
              <a:rPr dirty="0" sz="2800" spc="-15">
                <a:latin typeface="Carlito"/>
                <a:cs typeface="Carlito"/>
              </a:rPr>
              <a:t>horizontal, </a:t>
            </a: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5">
                <a:latin typeface="Carlito"/>
                <a:cs typeface="Carlito"/>
              </a:rPr>
              <a:t>tsunami is </a:t>
            </a:r>
            <a:r>
              <a:rPr dirty="0" sz="2800">
                <a:latin typeface="Carlito"/>
                <a:cs typeface="Carlito"/>
              </a:rPr>
              <a:t>not </a:t>
            </a:r>
            <a:r>
              <a:rPr dirty="0" sz="2800" spc="-20">
                <a:latin typeface="Carlito"/>
                <a:cs typeface="Carlito"/>
              </a:rPr>
              <a:t>generated.  </a:t>
            </a:r>
            <a:r>
              <a:rPr dirty="0" sz="2800" spc="-15">
                <a:latin typeface="Carlito"/>
                <a:cs typeface="Carlito"/>
              </a:rPr>
              <a:t>Earthquakes </a:t>
            </a:r>
            <a:r>
              <a:rPr dirty="0" sz="2800">
                <a:latin typeface="Carlito"/>
                <a:cs typeface="Carlito"/>
              </a:rPr>
              <a:t>of M &gt; </a:t>
            </a:r>
            <a:r>
              <a:rPr dirty="0" sz="2800" spc="-5">
                <a:latin typeface="Carlito"/>
                <a:cs typeface="Carlito"/>
              </a:rPr>
              <a:t>6.5 </a:t>
            </a:r>
            <a:r>
              <a:rPr dirty="0" sz="2800" spc="-15">
                <a:latin typeface="Carlito"/>
                <a:cs typeface="Carlito"/>
              </a:rPr>
              <a:t>are </a:t>
            </a:r>
            <a:r>
              <a:rPr dirty="0" sz="2800" spc="-5">
                <a:latin typeface="Carlito"/>
                <a:cs typeface="Carlito"/>
              </a:rPr>
              <a:t>critical </a:t>
            </a:r>
            <a:r>
              <a:rPr dirty="0" sz="2800" spc="-25">
                <a:latin typeface="Carlito"/>
                <a:cs typeface="Carlito"/>
              </a:rPr>
              <a:t>for </a:t>
            </a:r>
            <a:r>
              <a:rPr dirty="0" sz="2800">
                <a:latin typeface="Carlito"/>
                <a:cs typeface="Carlito"/>
              </a:rPr>
              <a:t>tsunami</a:t>
            </a:r>
            <a:r>
              <a:rPr dirty="0" sz="2800" spc="45">
                <a:latin typeface="Carlito"/>
                <a:cs typeface="Carlito"/>
              </a:rPr>
              <a:t> </a:t>
            </a:r>
            <a:r>
              <a:rPr dirty="0" sz="2800" spc="-10">
                <a:latin typeface="Carlito"/>
                <a:cs typeface="Carlito"/>
              </a:rPr>
              <a:t>generation.</a:t>
            </a:r>
            <a:endParaRPr sz="2800">
              <a:latin typeface="Carlito"/>
              <a:cs typeface="Carlito"/>
            </a:endParaRPr>
          </a:p>
          <a:p>
            <a:pPr algn="just" marL="241300" marR="5080" indent="-228600">
              <a:lnSpc>
                <a:spcPct val="90200"/>
              </a:lnSpc>
              <a:spcBef>
                <a:spcPts val="944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25">
                <a:latin typeface="Carlito"/>
                <a:cs typeface="Carlito"/>
              </a:rPr>
              <a:t>Tsunamis are </a:t>
            </a:r>
            <a:r>
              <a:rPr dirty="0" sz="2800" spc="-10">
                <a:latin typeface="Carlito"/>
                <a:cs typeface="Carlito"/>
              </a:rPr>
              <a:t>also triggered by landslides </a:t>
            </a:r>
            <a:r>
              <a:rPr dirty="0" sz="2800" spc="-15">
                <a:latin typeface="Carlito"/>
                <a:cs typeface="Carlito"/>
              </a:rPr>
              <a:t>into </a:t>
            </a:r>
            <a:r>
              <a:rPr dirty="0" sz="2800">
                <a:latin typeface="Carlito"/>
                <a:cs typeface="Carlito"/>
              </a:rPr>
              <a:t>or </a:t>
            </a:r>
            <a:r>
              <a:rPr dirty="0" sz="2800" spc="-5">
                <a:latin typeface="Carlito"/>
                <a:cs typeface="Carlito"/>
              </a:rPr>
              <a:t>under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25">
                <a:latin typeface="Carlito"/>
                <a:cs typeface="Carlito"/>
              </a:rPr>
              <a:t>water  </a:t>
            </a:r>
            <a:r>
              <a:rPr dirty="0" sz="2800" spc="-10">
                <a:latin typeface="Carlito"/>
                <a:cs typeface="Carlito"/>
              </a:rPr>
              <a:t>surface, </a:t>
            </a:r>
            <a:r>
              <a:rPr dirty="0" sz="2800" spc="-5">
                <a:latin typeface="Carlito"/>
                <a:cs typeface="Carlito"/>
              </a:rPr>
              <a:t>and </a:t>
            </a:r>
            <a:r>
              <a:rPr dirty="0" sz="2800" spc="-10">
                <a:latin typeface="Carlito"/>
                <a:cs typeface="Carlito"/>
              </a:rPr>
              <a:t>can </a:t>
            </a:r>
            <a:r>
              <a:rPr dirty="0" sz="2800">
                <a:latin typeface="Carlito"/>
                <a:cs typeface="Carlito"/>
              </a:rPr>
              <a:t>be </a:t>
            </a:r>
            <a:r>
              <a:rPr dirty="0" sz="2800" spc="-20">
                <a:latin typeface="Carlito"/>
                <a:cs typeface="Carlito"/>
              </a:rPr>
              <a:t>generated </a:t>
            </a:r>
            <a:r>
              <a:rPr dirty="0" sz="2800" spc="-10">
                <a:latin typeface="Carlito"/>
                <a:cs typeface="Carlito"/>
              </a:rPr>
              <a:t>by volcanic </a:t>
            </a:r>
            <a:r>
              <a:rPr dirty="0" sz="2800" spc="-5">
                <a:latin typeface="Carlito"/>
                <a:cs typeface="Carlito"/>
              </a:rPr>
              <a:t>activity </a:t>
            </a:r>
            <a:r>
              <a:rPr dirty="0" sz="2800">
                <a:latin typeface="Carlito"/>
                <a:cs typeface="Carlito"/>
              </a:rPr>
              <a:t>and </a:t>
            </a:r>
            <a:r>
              <a:rPr dirty="0" sz="2800" spc="-15">
                <a:latin typeface="Carlito"/>
                <a:cs typeface="Carlito"/>
              </a:rPr>
              <a:t>meteorite  </a:t>
            </a:r>
            <a:r>
              <a:rPr dirty="0" sz="2800">
                <a:latin typeface="Carlito"/>
                <a:cs typeface="Carlito"/>
              </a:rPr>
              <a:t>impacts.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675576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5">
                <a:latin typeface="Trebuchet MS"/>
                <a:cs typeface="Trebuchet MS"/>
              </a:rPr>
              <a:t>How</a:t>
            </a:r>
            <a:r>
              <a:rPr dirty="0" spc="-480">
                <a:latin typeface="Trebuchet MS"/>
                <a:cs typeface="Trebuchet MS"/>
              </a:rPr>
              <a:t> </a:t>
            </a:r>
            <a:r>
              <a:rPr dirty="0" spc="-235">
                <a:latin typeface="Trebuchet MS"/>
                <a:cs typeface="Trebuchet MS"/>
              </a:rPr>
              <a:t>often</a:t>
            </a:r>
            <a:r>
              <a:rPr dirty="0" spc="-465">
                <a:latin typeface="Trebuchet MS"/>
                <a:cs typeface="Trebuchet MS"/>
              </a:rPr>
              <a:t> </a:t>
            </a:r>
            <a:r>
              <a:rPr dirty="0" spc="-130">
                <a:latin typeface="Trebuchet MS"/>
                <a:cs typeface="Trebuchet MS"/>
              </a:rPr>
              <a:t>do</a:t>
            </a:r>
            <a:r>
              <a:rPr dirty="0" spc="-434">
                <a:latin typeface="Trebuchet MS"/>
                <a:cs typeface="Trebuchet MS"/>
              </a:rPr>
              <a:t> </a:t>
            </a:r>
            <a:r>
              <a:rPr dirty="0" spc="-200">
                <a:latin typeface="Trebuchet MS"/>
                <a:cs typeface="Trebuchet MS"/>
              </a:rPr>
              <a:t>tsunamis</a:t>
            </a:r>
            <a:r>
              <a:rPr dirty="0" spc="-470">
                <a:latin typeface="Trebuchet MS"/>
                <a:cs typeface="Trebuchet MS"/>
              </a:rPr>
              <a:t> </a:t>
            </a:r>
            <a:r>
              <a:rPr dirty="0" spc="-120">
                <a:latin typeface="Trebuchet MS"/>
                <a:cs typeface="Trebuchet MS"/>
              </a:rPr>
              <a:t>occur?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93621"/>
            <a:ext cx="10361930" cy="2626995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algn="just" marL="241300" marR="10160" indent="-228600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>
                <a:latin typeface="Carlito"/>
                <a:cs typeface="Carlito"/>
              </a:rPr>
              <a:t>On </a:t>
            </a:r>
            <a:r>
              <a:rPr dirty="0" sz="2800" spc="-5">
                <a:latin typeface="Carlito"/>
                <a:cs typeface="Carlito"/>
              </a:rPr>
              <a:t>the </a:t>
            </a:r>
            <a:r>
              <a:rPr dirty="0" sz="2800" spc="-25">
                <a:latin typeface="Carlito"/>
                <a:cs typeface="Carlito"/>
              </a:rPr>
              <a:t>average, </a:t>
            </a:r>
            <a:r>
              <a:rPr dirty="0" sz="2800" spc="-15">
                <a:latin typeface="Carlito"/>
                <a:cs typeface="Carlito"/>
              </a:rPr>
              <a:t>there </a:t>
            </a:r>
            <a:r>
              <a:rPr dirty="0" sz="2800" spc="-20">
                <a:latin typeface="Carlito"/>
                <a:cs typeface="Carlito"/>
              </a:rPr>
              <a:t>are </a:t>
            </a:r>
            <a:r>
              <a:rPr dirty="0" sz="2800" spc="-15">
                <a:latin typeface="Carlito"/>
                <a:cs typeface="Carlito"/>
              </a:rPr>
              <a:t>two </a:t>
            </a:r>
            <a:r>
              <a:rPr dirty="0" sz="2800">
                <a:latin typeface="Carlito"/>
                <a:cs typeface="Carlito"/>
              </a:rPr>
              <a:t>tsunamis </a:t>
            </a:r>
            <a:r>
              <a:rPr dirty="0" sz="2800" spc="-5">
                <a:latin typeface="Carlito"/>
                <a:cs typeface="Carlito"/>
              </a:rPr>
              <a:t>per </a:t>
            </a:r>
            <a:r>
              <a:rPr dirty="0" sz="2800" spc="-15">
                <a:latin typeface="Carlito"/>
                <a:cs typeface="Carlito"/>
              </a:rPr>
              <a:t>year </a:t>
            </a:r>
            <a:r>
              <a:rPr dirty="0" sz="2800" spc="-5">
                <a:latin typeface="Carlito"/>
                <a:cs typeface="Carlito"/>
              </a:rPr>
              <a:t>in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15">
                <a:latin typeface="Carlito"/>
                <a:cs typeface="Carlito"/>
              </a:rPr>
              <a:t>Pacific </a:t>
            </a:r>
            <a:r>
              <a:rPr dirty="0" sz="2800" spc="-10">
                <a:latin typeface="Carlito"/>
                <a:cs typeface="Carlito"/>
              </a:rPr>
              <a:t>Ocean  </a:t>
            </a:r>
            <a:r>
              <a:rPr dirty="0" sz="2800" spc="-5">
                <a:latin typeface="Carlito"/>
                <a:cs typeface="Carlito"/>
              </a:rPr>
              <a:t>somewhere, </a:t>
            </a:r>
            <a:r>
              <a:rPr dirty="0" sz="2800">
                <a:latin typeface="Carlito"/>
                <a:cs typeface="Carlito"/>
              </a:rPr>
              <a:t>which </a:t>
            </a:r>
            <a:r>
              <a:rPr dirty="0" sz="2800" spc="-5">
                <a:latin typeface="Carlito"/>
                <a:cs typeface="Carlito"/>
              </a:rPr>
              <a:t>cause damage </a:t>
            </a:r>
            <a:r>
              <a:rPr dirty="0" sz="2800">
                <a:latin typeface="Carlito"/>
                <a:cs typeface="Carlito"/>
              </a:rPr>
              <a:t>near the</a:t>
            </a:r>
            <a:r>
              <a:rPr dirty="0" sz="2800" spc="-55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source.</a:t>
            </a:r>
            <a:endParaRPr sz="2800">
              <a:latin typeface="Carlito"/>
              <a:cs typeface="Carlito"/>
            </a:endParaRPr>
          </a:p>
          <a:p>
            <a:pPr algn="just"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15">
                <a:latin typeface="Carlito"/>
                <a:cs typeface="Carlito"/>
              </a:rPr>
              <a:t>Approximately </a:t>
            </a:r>
            <a:r>
              <a:rPr dirty="0" sz="2800" spc="-5">
                <a:latin typeface="Carlito"/>
                <a:cs typeface="Carlito"/>
              </a:rPr>
              <a:t>every </a:t>
            </a:r>
            <a:r>
              <a:rPr dirty="0" sz="2800">
                <a:latin typeface="Carlito"/>
                <a:cs typeface="Carlito"/>
              </a:rPr>
              <a:t>15 </a:t>
            </a:r>
            <a:r>
              <a:rPr dirty="0" sz="2800" spc="-20">
                <a:latin typeface="Carlito"/>
                <a:cs typeface="Carlito"/>
              </a:rPr>
              <a:t>years </a:t>
            </a: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5">
                <a:latin typeface="Carlito"/>
                <a:cs typeface="Carlito"/>
              </a:rPr>
              <a:t>destructive </a:t>
            </a:r>
            <a:r>
              <a:rPr dirty="0" sz="2800">
                <a:latin typeface="Carlito"/>
                <a:cs typeface="Carlito"/>
              </a:rPr>
              <a:t>tsunami </a:t>
            </a:r>
            <a:r>
              <a:rPr dirty="0" sz="2800" spc="-10">
                <a:latin typeface="Carlito"/>
                <a:cs typeface="Carlito"/>
              </a:rPr>
              <a:t>occurs </a:t>
            </a:r>
            <a:r>
              <a:rPr dirty="0" sz="2800" spc="-5">
                <a:latin typeface="Carlito"/>
                <a:cs typeface="Carlito"/>
              </a:rPr>
              <a:t>in</a:t>
            </a:r>
            <a:r>
              <a:rPr dirty="0" sz="2800" spc="-30">
                <a:latin typeface="Carlito"/>
                <a:cs typeface="Carlito"/>
              </a:rPr>
              <a:t> </a:t>
            </a:r>
            <a:r>
              <a:rPr dirty="0" sz="2800" spc="-15">
                <a:latin typeface="Carlito"/>
                <a:cs typeface="Carlito"/>
              </a:rPr>
              <a:t>Pacific.</a:t>
            </a:r>
            <a:endParaRPr sz="2800">
              <a:latin typeface="Carlito"/>
              <a:cs typeface="Carlito"/>
            </a:endParaRPr>
          </a:p>
          <a:p>
            <a:pPr algn="just" marL="241300" marR="5080" indent="-228600">
              <a:lnSpc>
                <a:spcPct val="899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Carlito"/>
                <a:cs typeface="Carlito"/>
              </a:rPr>
              <a:t>The </a:t>
            </a:r>
            <a:r>
              <a:rPr dirty="0" sz="2800" spc="-10">
                <a:latin typeface="Carlito"/>
                <a:cs typeface="Carlito"/>
              </a:rPr>
              <a:t>destructive </a:t>
            </a:r>
            <a:r>
              <a:rPr dirty="0" sz="2800" spc="-5">
                <a:latin typeface="Carlito"/>
                <a:cs typeface="Carlito"/>
              </a:rPr>
              <a:t>tsunami </a:t>
            </a:r>
            <a:r>
              <a:rPr dirty="0" sz="2800" spc="-10">
                <a:latin typeface="Carlito"/>
                <a:cs typeface="Carlito"/>
              </a:rPr>
              <a:t>on </a:t>
            </a:r>
            <a:r>
              <a:rPr dirty="0" sz="2800" spc="-5">
                <a:latin typeface="Carlito"/>
                <a:cs typeface="Carlito"/>
              </a:rPr>
              <a:t>Dec 26th, 2004 </a:t>
            </a:r>
            <a:r>
              <a:rPr dirty="0" sz="2800">
                <a:latin typeface="Carlito"/>
                <a:cs typeface="Carlito"/>
              </a:rPr>
              <a:t>on the Indian </a:t>
            </a:r>
            <a:r>
              <a:rPr dirty="0" sz="2800" spc="-15">
                <a:latin typeface="Carlito"/>
                <a:cs typeface="Carlito"/>
              </a:rPr>
              <a:t>Coast </a:t>
            </a:r>
            <a:r>
              <a:rPr dirty="0" sz="2800" spc="-5">
                <a:latin typeface="Carlito"/>
                <a:cs typeface="Carlito"/>
              </a:rPr>
              <a:t>in  </a:t>
            </a:r>
            <a:r>
              <a:rPr dirty="0" sz="2800" spc="-10">
                <a:latin typeface="Carlito"/>
                <a:cs typeface="Carlito"/>
              </a:rPr>
              <a:t>terms </a:t>
            </a:r>
            <a:r>
              <a:rPr dirty="0" sz="2800">
                <a:latin typeface="Carlito"/>
                <a:cs typeface="Carlito"/>
              </a:rPr>
              <a:t>of its </a:t>
            </a:r>
            <a:r>
              <a:rPr dirty="0" sz="2800" spc="-5">
                <a:latin typeface="Carlito"/>
                <a:cs typeface="Carlito"/>
              </a:rPr>
              <a:t>impact </a:t>
            </a:r>
            <a:r>
              <a:rPr dirty="0" sz="2800">
                <a:latin typeface="Carlito"/>
                <a:cs typeface="Carlito"/>
              </a:rPr>
              <a:t>seems </a:t>
            </a:r>
            <a:r>
              <a:rPr dirty="0" sz="2800" spc="-10">
                <a:latin typeface="Carlito"/>
                <a:cs typeface="Carlito"/>
              </a:rPr>
              <a:t>to </a:t>
            </a:r>
            <a:r>
              <a:rPr dirty="0" sz="2800" spc="-30">
                <a:latin typeface="Carlito"/>
                <a:cs typeface="Carlito"/>
              </a:rPr>
              <a:t>have </a:t>
            </a:r>
            <a:r>
              <a:rPr dirty="0" sz="2800" spc="-10">
                <a:latin typeface="Carlito"/>
                <a:cs typeface="Carlito"/>
              </a:rPr>
              <a:t>occurred </a:t>
            </a:r>
            <a:r>
              <a:rPr dirty="0" sz="2800" spc="-20">
                <a:latin typeface="Carlito"/>
                <a:cs typeface="Carlito"/>
              </a:rPr>
              <a:t>for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20">
                <a:latin typeface="Carlito"/>
                <a:cs typeface="Carlito"/>
              </a:rPr>
              <a:t>first </a:t>
            </a:r>
            <a:r>
              <a:rPr dirty="0" sz="2800" spc="-5">
                <a:latin typeface="Carlito"/>
                <a:cs typeface="Carlito"/>
              </a:rPr>
              <a:t>time in </a:t>
            </a:r>
            <a:r>
              <a:rPr dirty="0" sz="2800">
                <a:latin typeface="Carlito"/>
                <a:cs typeface="Carlito"/>
              </a:rPr>
              <a:t>the  </a:t>
            </a:r>
            <a:r>
              <a:rPr dirty="0" sz="2800" spc="-30">
                <a:latin typeface="Carlito"/>
                <a:cs typeface="Carlito"/>
              </a:rPr>
              <a:t>history.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403923"/>
            <a:ext cx="704151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5">
                <a:latin typeface="Trebuchet MS"/>
                <a:cs typeface="Trebuchet MS"/>
              </a:rPr>
              <a:t>How</a:t>
            </a:r>
            <a:r>
              <a:rPr dirty="0" spc="-475">
                <a:latin typeface="Trebuchet MS"/>
                <a:cs typeface="Trebuchet MS"/>
              </a:rPr>
              <a:t> </a:t>
            </a:r>
            <a:r>
              <a:rPr dirty="0" spc="-285">
                <a:latin typeface="Trebuchet MS"/>
                <a:cs typeface="Trebuchet MS"/>
              </a:rPr>
              <a:t>fast</a:t>
            </a:r>
            <a:r>
              <a:rPr dirty="0" spc="-445">
                <a:latin typeface="Trebuchet MS"/>
                <a:cs typeface="Trebuchet MS"/>
              </a:rPr>
              <a:t> </a:t>
            </a:r>
            <a:r>
              <a:rPr dirty="0" spc="-160">
                <a:latin typeface="Trebuchet MS"/>
                <a:cs typeface="Trebuchet MS"/>
              </a:rPr>
              <a:t>does</a:t>
            </a:r>
            <a:r>
              <a:rPr dirty="0" spc="-434">
                <a:latin typeface="Trebuchet MS"/>
                <a:cs typeface="Trebuchet MS"/>
              </a:rPr>
              <a:t> </a:t>
            </a:r>
            <a:r>
              <a:rPr dirty="0" spc="-240">
                <a:latin typeface="Trebuchet MS"/>
                <a:cs typeface="Trebuchet MS"/>
              </a:rPr>
              <a:t>a</a:t>
            </a:r>
            <a:r>
              <a:rPr dirty="0" spc="-409">
                <a:latin typeface="Trebuchet MS"/>
                <a:cs typeface="Trebuchet MS"/>
              </a:rPr>
              <a:t> </a:t>
            </a:r>
            <a:r>
              <a:rPr dirty="0" spc="-215">
                <a:latin typeface="Trebuchet MS"/>
                <a:cs typeface="Trebuchet MS"/>
              </a:rPr>
              <a:t>tsunami</a:t>
            </a:r>
            <a:r>
              <a:rPr dirty="0" spc="-440">
                <a:latin typeface="Trebuchet MS"/>
                <a:cs typeface="Trebuchet MS"/>
              </a:rPr>
              <a:t> </a:t>
            </a:r>
            <a:r>
              <a:rPr dirty="0" spc="-200">
                <a:latin typeface="Trebuchet MS"/>
                <a:cs typeface="Trebuchet MS"/>
              </a:rPr>
              <a:t>travel?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255395"/>
            <a:ext cx="10794365" cy="250063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algn="just" marL="241300" marR="5715" indent="-228600">
              <a:lnSpc>
                <a:spcPct val="90200"/>
              </a:lnSpc>
              <a:spcBef>
                <a:spcPts val="43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30">
                <a:latin typeface="Carlito"/>
                <a:cs typeface="Carlito"/>
              </a:rPr>
              <a:t>Tsunami </a:t>
            </a:r>
            <a:r>
              <a:rPr dirty="0" sz="2800" spc="-10">
                <a:latin typeface="Carlito"/>
                <a:cs typeface="Carlito"/>
              </a:rPr>
              <a:t>velocity </a:t>
            </a:r>
            <a:r>
              <a:rPr dirty="0" sz="2800" spc="-5">
                <a:latin typeface="Carlito"/>
                <a:cs typeface="Carlito"/>
              </a:rPr>
              <a:t>is dependent </a:t>
            </a:r>
            <a:r>
              <a:rPr dirty="0" sz="2800">
                <a:latin typeface="Carlito"/>
                <a:cs typeface="Carlito"/>
              </a:rPr>
              <a:t>on the </a:t>
            </a:r>
            <a:r>
              <a:rPr dirty="0" sz="2800" spc="-5">
                <a:latin typeface="Carlito"/>
                <a:cs typeface="Carlito"/>
              </a:rPr>
              <a:t>depth </a:t>
            </a:r>
            <a:r>
              <a:rPr dirty="0" sz="2800" spc="-10">
                <a:latin typeface="Carlito"/>
                <a:cs typeface="Carlito"/>
              </a:rPr>
              <a:t>of </a:t>
            </a:r>
            <a:r>
              <a:rPr dirty="0" sz="2800" spc="-20">
                <a:latin typeface="Carlito"/>
                <a:cs typeface="Carlito"/>
              </a:rPr>
              <a:t>water </a:t>
            </a:r>
            <a:r>
              <a:rPr dirty="0" sz="2800" spc="-10">
                <a:latin typeface="Carlito"/>
                <a:cs typeface="Carlito"/>
              </a:rPr>
              <a:t>through </a:t>
            </a:r>
            <a:r>
              <a:rPr dirty="0" sz="2800">
                <a:latin typeface="Carlito"/>
                <a:cs typeface="Carlito"/>
              </a:rPr>
              <a:t>which </a:t>
            </a:r>
            <a:r>
              <a:rPr dirty="0" sz="2800" spc="-5">
                <a:latin typeface="Carlito"/>
                <a:cs typeface="Carlito"/>
              </a:rPr>
              <a:t>it  </a:t>
            </a:r>
            <a:r>
              <a:rPr dirty="0" sz="2800" spc="-25">
                <a:latin typeface="Carlito"/>
                <a:cs typeface="Carlito"/>
              </a:rPr>
              <a:t>travels </a:t>
            </a:r>
            <a:r>
              <a:rPr dirty="0" sz="2800" spc="-20">
                <a:latin typeface="Carlito"/>
                <a:cs typeface="Carlito"/>
              </a:rPr>
              <a:t>(Velocity </a:t>
            </a:r>
            <a:r>
              <a:rPr dirty="0" sz="2800">
                <a:latin typeface="Carlito"/>
                <a:cs typeface="Carlito"/>
              </a:rPr>
              <a:t>equals </a:t>
            </a:r>
            <a:r>
              <a:rPr dirty="0" sz="2800" spc="-5">
                <a:latin typeface="Carlito"/>
                <a:cs typeface="Carlito"/>
              </a:rPr>
              <a:t>the </a:t>
            </a:r>
            <a:r>
              <a:rPr dirty="0" sz="2800" spc="-10">
                <a:latin typeface="Carlito"/>
                <a:cs typeface="Carlito"/>
              </a:rPr>
              <a:t>square </a:t>
            </a:r>
            <a:r>
              <a:rPr dirty="0" sz="2800" spc="-20">
                <a:latin typeface="Carlito"/>
                <a:cs typeface="Carlito"/>
              </a:rPr>
              <a:t>root </a:t>
            </a:r>
            <a:r>
              <a:rPr dirty="0" sz="2800" spc="-10">
                <a:latin typeface="Carlito"/>
                <a:cs typeface="Carlito"/>
              </a:rPr>
              <a:t>of </a:t>
            </a:r>
            <a:r>
              <a:rPr dirty="0" sz="2800" spc="-25">
                <a:latin typeface="Carlito"/>
                <a:cs typeface="Carlito"/>
              </a:rPr>
              <a:t>water </a:t>
            </a:r>
            <a:r>
              <a:rPr dirty="0" sz="2800">
                <a:latin typeface="Carlito"/>
                <a:cs typeface="Carlito"/>
              </a:rPr>
              <a:t>depth h </a:t>
            </a:r>
            <a:r>
              <a:rPr dirty="0" sz="2800" spc="-5">
                <a:latin typeface="Carlito"/>
                <a:cs typeface="Carlito"/>
              </a:rPr>
              <a:t>times </a:t>
            </a:r>
            <a:r>
              <a:rPr dirty="0" sz="2800" spc="-10">
                <a:latin typeface="Carlito"/>
                <a:cs typeface="Carlito"/>
              </a:rPr>
              <a:t>the  </a:t>
            </a:r>
            <a:r>
              <a:rPr dirty="0" sz="2800" spc="-15">
                <a:latin typeface="Carlito"/>
                <a:cs typeface="Carlito"/>
              </a:rPr>
              <a:t>gravitational </a:t>
            </a:r>
            <a:r>
              <a:rPr dirty="0" sz="2800" spc="-10">
                <a:latin typeface="Carlito"/>
                <a:cs typeface="Carlito"/>
              </a:rPr>
              <a:t>acceleration </a:t>
            </a:r>
            <a:r>
              <a:rPr dirty="0" sz="2800" spc="20">
                <a:latin typeface="Carlito"/>
                <a:cs typeface="Carlito"/>
              </a:rPr>
              <a:t>g, </a:t>
            </a:r>
            <a:r>
              <a:rPr dirty="0" sz="2800" spc="-5">
                <a:latin typeface="Carlito"/>
                <a:cs typeface="Carlito"/>
              </a:rPr>
              <a:t>that is </a:t>
            </a:r>
            <a:r>
              <a:rPr dirty="0" sz="2800">
                <a:latin typeface="Carlito"/>
                <a:cs typeface="Carlito"/>
              </a:rPr>
              <a:t>V =√g</a:t>
            </a:r>
            <a:r>
              <a:rPr dirty="0" sz="2800" spc="-65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h).</a:t>
            </a:r>
            <a:endParaRPr sz="2800">
              <a:latin typeface="Carlito"/>
              <a:cs typeface="Carlito"/>
            </a:endParaRPr>
          </a:p>
          <a:p>
            <a:pPr algn="just" marL="241300" marR="5080" indent="-228600">
              <a:lnSpc>
                <a:spcPct val="899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25">
                <a:latin typeface="Carlito"/>
                <a:cs typeface="Carlito"/>
              </a:rPr>
              <a:t>Tsunamis </a:t>
            </a:r>
            <a:r>
              <a:rPr dirty="0" sz="2800" spc="-30">
                <a:latin typeface="Carlito"/>
                <a:cs typeface="Carlito"/>
              </a:rPr>
              <a:t>travel </a:t>
            </a:r>
            <a:r>
              <a:rPr dirty="0" sz="2800" spc="-15">
                <a:latin typeface="Carlito"/>
                <a:cs typeface="Carlito"/>
              </a:rPr>
              <a:t>approximately at </a:t>
            </a: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5">
                <a:latin typeface="Carlito"/>
                <a:cs typeface="Carlito"/>
              </a:rPr>
              <a:t>velocity </a:t>
            </a:r>
            <a:r>
              <a:rPr dirty="0" sz="2800">
                <a:latin typeface="Carlito"/>
                <a:cs typeface="Carlito"/>
              </a:rPr>
              <a:t>of </a:t>
            </a:r>
            <a:r>
              <a:rPr dirty="0" sz="2800" spc="-10">
                <a:latin typeface="Carlito"/>
                <a:cs typeface="Carlito"/>
              </a:rPr>
              <a:t>700 </a:t>
            </a:r>
            <a:r>
              <a:rPr dirty="0" sz="2800">
                <a:latin typeface="Carlito"/>
                <a:cs typeface="Carlito"/>
              </a:rPr>
              <a:t>kmph </a:t>
            </a:r>
            <a:r>
              <a:rPr dirty="0" sz="2800" spc="-5">
                <a:latin typeface="Carlito"/>
                <a:cs typeface="Carlito"/>
              </a:rPr>
              <a:t>in </a:t>
            </a:r>
            <a:r>
              <a:rPr dirty="0" sz="2800">
                <a:latin typeface="Carlito"/>
                <a:cs typeface="Carlito"/>
              </a:rPr>
              <a:t>4000 m  depth </a:t>
            </a:r>
            <a:r>
              <a:rPr dirty="0" sz="2800" spc="-10">
                <a:latin typeface="Carlito"/>
                <a:cs typeface="Carlito"/>
              </a:rPr>
              <a:t>of </a:t>
            </a:r>
            <a:r>
              <a:rPr dirty="0" sz="2800">
                <a:latin typeface="Carlito"/>
                <a:cs typeface="Carlito"/>
              </a:rPr>
              <a:t>sea </a:t>
            </a:r>
            <a:r>
              <a:rPr dirty="0" sz="2800" spc="-65">
                <a:latin typeface="Carlito"/>
                <a:cs typeface="Carlito"/>
              </a:rPr>
              <a:t>water. </a:t>
            </a:r>
            <a:r>
              <a:rPr dirty="0" sz="2800" spc="-5">
                <a:latin typeface="Carlito"/>
                <a:cs typeface="Carlito"/>
              </a:rPr>
              <a:t>In </a:t>
            </a:r>
            <a:r>
              <a:rPr dirty="0" sz="2800">
                <a:latin typeface="Carlito"/>
                <a:cs typeface="Carlito"/>
              </a:rPr>
              <a:t>10 m of </a:t>
            </a:r>
            <a:r>
              <a:rPr dirty="0" sz="2800" spc="-20">
                <a:latin typeface="Carlito"/>
                <a:cs typeface="Carlito"/>
              </a:rPr>
              <a:t>water </a:t>
            </a:r>
            <a:r>
              <a:rPr dirty="0" sz="2800">
                <a:latin typeface="Carlito"/>
                <a:cs typeface="Carlito"/>
              </a:rPr>
              <a:t>depth the </a:t>
            </a:r>
            <a:r>
              <a:rPr dirty="0" sz="2800" spc="-15">
                <a:latin typeface="Carlito"/>
                <a:cs typeface="Carlito"/>
              </a:rPr>
              <a:t>velocity </a:t>
            </a:r>
            <a:r>
              <a:rPr dirty="0" sz="2800" spc="-10">
                <a:latin typeface="Carlito"/>
                <a:cs typeface="Carlito"/>
              </a:rPr>
              <a:t>drops to </a:t>
            </a:r>
            <a:r>
              <a:rPr dirty="0" sz="2800" spc="-5">
                <a:latin typeface="Carlito"/>
                <a:cs typeface="Carlito"/>
              </a:rPr>
              <a:t>about  36</a:t>
            </a:r>
            <a:r>
              <a:rPr dirty="0" sz="2800">
                <a:latin typeface="Carlito"/>
                <a:cs typeface="Carlito"/>
              </a:rPr>
              <a:t> </a:t>
            </a:r>
            <a:r>
              <a:rPr dirty="0" sz="2800" spc="5">
                <a:latin typeface="Carlito"/>
                <a:cs typeface="Carlito"/>
              </a:rPr>
              <a:t>kmph.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03699" y="3985377"/>
            <a:ext cx="5797660" cy="2776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1192" y="246697"/>
            <a:ext cx="380047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65">
                <a:latin typeface="Trebuchet MS"/>
                <a:cs typeface="Trebuchet MS"/>
              </a:rPr>
              <a:t>Tsunamis </a:t>
            </a:r>
            <a:r>
              <a:rPr dirty="0" spc="-200">
                <a:latin typeface="Trebuchet MS"/>
                <a:cs typeface="Trebuchet MS"/>
              </a:rPr>
              <a:t>in</a:t>
            </a:r>
            <a:r>
              <a:rPr dirty="0" spc="-675">
                <a:latin typeface="Trebuchet MS"/>
                <a:cs typeface="Trebuchet MS"/>
              </a:rPr>
              <a:t> </a:t>
            </a:r>
            <a:r>
              <a:rPr dirty="0" spc="-210">
                <a:latin typeface="Trebuchet MS"/>
                <a:cs typeface="Trebuchet MS"/>
              </a:rPr>
              <a:t>India</a:t>
            </a:r>
          </a:p>
        </p:txBody>
      </p:sp>
      <p:sp>
        <p:nvSpPr>
          <p:cNvPr id="3" name="object 3"/>
          <p:cNvSpPr/>
          <p:nvPr/>
        </p:nvSpPr>
        <p:spPr>
          <a:xfrm>
            <a:off x="635709" y="1017897"/>
            <a:ext cx="10928484" cy="5558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51498"/>
            <a:ext cx="274066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90">
                <a:latin typeface="Trebuchet MS"/>
                <a:cs typeface="Trebuchet MS"/>
              </a:rPr>
              <a:t>Tsunami</a:t>
            </a:r>
            <a:r>
              <a:rPr dirty="0" spc="-500">
                <a:latin typeface="Trebuchet MS"/>
                <a:cs typeface="Trebuchet MS"/>
              </a:rPr>
              <a:t> </a:t>
            </a:r>
            <a:r>
              <a:rPr dirty="0" spc="-215">
                <a:latin typeface="Trebuchet MS"/>
                <a:cs typeface="Trebuchet MS"/>
              </a:rPr>
              <a:t>risk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742913"/>
            <a:ext cx="10962640" cy="531431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10" b="1">
                <a:latin typeface="Carlito"/>
                <a:cs typeface="Carlito"/>
              </a:rPr>
              <a:t>TSUNAMI </a:t>
            </a:r>
            <a:r>
              <a:rPr dirty="0" sz="2800" spc="-5" b="1">
                <a:latin typeface="Carlito"/>
                <a:cs typeface="Carlito"/>
              </a:rPr>
              <a:t>RISK </a:t>
            </a:r>
            <a:r>
              <a:rPr dirty="0" sz="2800" b="1">
                <a:latin typeface="Carlito"/>
                <a:cs typeface="Carlito"/>
              </a:rPr>
              <a:t>= </a:t>
            </a:r>
            <a:r>
              <a:rPr dirty="0" sz="2800" spc="-10" b="1">
                <a:latin typeface="Carlito"/>
                <a:cs typeface="Carlito"/>
              </a:rPr>
              <a:t>TSUNAMI </a:t>
            </a:r>
            <a:r>
              <a:rPr dirty="0" sz="2800" spc="-5" b="1">
                <a:latin typeface="Carlito"/>
                <a:cs typeface="Carlito"/>
              </a:rPr>
              <a:t>HAZARD </a:t>
            </a:r>
            <a:r>
              <a:rPr dirty="0" sz="2800" b="1">
                <a:latin typeface="Carlito"/>
                <a:cs typeface="Carlito"/>
              </a:rPr>
              <a:t>* </a:t>
            </a:r>
            <a:r>
              <a:rPr dirty="0" sz="2800" spc="-5" b="1">
                <a:latin typeface="Carlito"/>
                <a:cs typeface="Carlito"/>
              </a:rPr>
              <a:t>EXPOSURE </a:t>
            </a:r>
            <a:r>
              <a:rPr dirty="0" sz="2800" b="1">
                <a:latin typeface="Carlito"/>
                <a:cs typeface="Carlito"/>
              </a:rPr>
              <a:t>*</a:t>
            </a:r>
            <a:r>
              <a:rPr dirty="0" sz="2800" spc="145" b="1">
                <a:latin typeface="Carlito"/>
                <a:cs typeface="Carlito"/>
              </a:rPr>
              <a:t> </a:t>
            </a:r>
            <a:r>
              <a:rPr dirty="0" sz="2800" spc="-30" b="1">
                <a:latin typeface="Carlito"/>
                <a:cs typeface="Carlito"/>
              </a:rPr>
              <a:t>VULNERABILITY.</a:t>
            </a:r>
            <a:endParaRPr sz="2800">
              <a:latin typeface="Carlito"/>
              <a:cs typeface="Carlito"/>
            </a:endParaRPr>
          </a:p>
          <a:p>
            <a:pPr algn="just" marL="241300" marR="6985" indent="-228600">
              <a:lnSpc>
                <a:spcPct val="800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30" b="1">
                <a:latin typeface="Carlito"/>
                <a:cs typeface="Carlito"/>
              </a:rPr>
              <a:t>Tsunami </a:t>
            </a:r>
            <a:r>
              <a:rPr dirty="0" sz="2800" spc="-15" b="1">
                <a:latin typeface="Carlito"/>
                <a:cs typeface="Carlito"/>
              </a:rPr>
              <a:t>Hazard </a:t>
            </a:r>
            <a:r>
              <a:rPr dirty="0" sz="2800" spc="-5" b="1">
                <a:latin typeface="Carlito"/>
                <a:cs typeface="Carlito"/>
              </a:rPr>
              <a:t>assessment: </a:t>
            </a:r>
            <a:r>
              <a:rPr dirty="0" sz="2800">
                <a:latin typeface="Carlito"/>
                <a:cs typeface="Carlito"/>
              </a:rPr>
              <a:t>• </a:t>
            </a:r>
            <a:r>
              <a:rPr dirty="0" sz="2800" spc="-15">
                <a:latin typeface="Carlito"/>
                <a:cs typeface="Carlito"/>
              </a:rPr>
              <a:t>Preparation </a:t>
            </a:r>
            <a:r>
              <a:rPr dirty="0" sz="2800">
                <a:latin typeface="Carlito"/>
                <a:cs typeface="Carlito"/>
              </a:rPr>
              <a:t>of </a:t>
            </a:r>
            <a:r>
              <a:rPr dirty="0" sz="2800" spc="-10">
                <a:latin typeface="Carlito"/>
                <a:cs typeface="Carlito"/>
              </a:rPr>
              <a:t>data-base of historical </a:t>
            </a:r>
            <a:r>
              <a:rPr dirty="0" sz="2800">
                <a:latin typeface="Carlito"/>
                <a:cs typeface="Carlito"/>
              </a:rPr>
              <a:t>and  </a:t>
            </a:r>
            <a:r>
              <a:rPr dirty="0" sz="2800" spc="-15">
                <a:latin typeface="Carlito"/>
                <a:cs typeface="Carlito"/>
              </a:rPr>
              <a:t>archival</a:t>
            </a:r>
            <a:r>
              <a:rPr dirty="0" sz="2800" spc="600">
                <a:latin typeface="Carlito"/>
                <a:cs typeface="Carlito"/>
              </a:rPr>
              <a:t> </a:t>
            </a:r>
            <a:r>
              <a:rPr dirty="0" sz="2800" spc="-15">
                <a:latin typeface="Carlito"/>
                <a:cs typeface="Carlito"/>
              </a:rPr>
              <a:t>information  </a:t>
            </a:r>
            <a:r>
              <a:rPr dirty="0" sz="2800" spc="-10">
                <a:latin typeface="Carlito"/>
                <a:cs typeface="Carlito"/>
              </a:rPr>
              <a:t>of </a:t>
            </a:r>
            <a:r>
              <a:rPr dirty="0" sz="2800" spc="-20">
                <a:latin typeface="Carlito"/>
                <a:cs typeface="Carlito"/>
              </a:rPr>
              <a:t>relevant </a:t>
            </a:r>
            <a:r>
              <a:rPr dirty="0" sz="2800">
                <a:latin typeface="Carlito"/>
                <a:cs typeface="Carlito"/>
              </a:rPr>
              <a:t>Indian </a:t>
            </a:r>
            <a:r>
              <a:rPr dirty="0" sz="2800" spc="-25">
                <a:latin typeface="Carlito"/>
                <a:cs typeface="Carlito"/>
              </a:rPr>
              <a:t>Tsunamis, </a:t>
            </a:r>
            <a:r>
              <a:rPr dirty="0" sz="2800">
                <a:latin typeface="Carlito"/>
                <a:cs typeface="Carlito"/>
              </a:rPr>
              <a:t>with the </a:t>
            </a:r>
            <a:r>
              <a:rPr dirty="0" sz="2800" spc="-5">
                <a:latin typeface="Carlito"/>
                <a:cs typeface="Carlito"/>
              </a:rPr>
              <a:t>emphasis  clearly </a:t>
            </a:r>
            <a:r>
              <a:rPr dirty="0" sz="2800">
                <a:latin typeface="Carlito"/>
                <a:cs typeface="Carlito"/>
              </a:rPr>
              <a:t>on </a:t>
            </a:r>
            <a:r>
              <a:rPr dirty="0" sz="2800" spc="-5">
                <a:latin typeface="Carlito"/>
                <a:cs typeface="Carlito"/>
              </a:rPr>
              <a:t>the December 26, 2004 </a:t>
            </a:r>
            <a:r>
              <a:rPr dirty="0" sz="2800" spc="-15">
                <a:latin typeface="Carlito"/>
                <a:cs typeface="Carlito"/>
              </a:rPr>
              <a:t>event. </a:t>
            </a:r>
            <a:r>
              <a:rPr dirty="0" sz="2800">
                <a:latin typeface="Carlito"/>
                <a:cs typeface="Carlito"/>
              </a:rPr>
              <a:t>• </a:t>
            </a:r>
            <a:r>
              <a:rPr dirty="0" sz="2800" spc="-5">
                <a:latin typeface="Carlito"/>
                <a:cs typeface="Carlito"/>
              </a:rPr>
              <a:t>Supplement </a:t>
            </a:r>
            <a:r>
              <a:rPr dirty="0" sz="2800" spc="-10">
                <a:latin typeface="Carlito"/>
                <a:cs typeface="Carlito"/>
              </a:rPr>
              <a:t>the </a:t>
            </a:r>
            <a:r>
              <a:rPr dirty="0" sz="2800" spc="-20">
                <a:latin typeface="Carlito"/>
                <a:cs typeface="Carlito"/>
              </a:rPr>
              <a:t>data </a:t>
            </a:r>
            <a:r>
              <a:rPr dirty="0" sz="2800" spc="-15">
                <a:latin typeface="Carlito"/>
                <a:cs typeface="Carlito"/>
              </a:rPr>
              <a:t>from  </a:t>
            </a:r>
            <a:r>
              <a:rPr dirty="0" sz="2800" spc="-10">
                <a:latin typeface="Carlito"/>
                <a:cs typeface="Carlito"/>
              </a:rPr>
              <a:t>computer </a:t>
            </a:r>
            <a:r>
              <a:rPr dirty="0" sz="2800" spc="-5">
                <a:latin typeface="Carlito"/>
                <a:cs typeface="Carlito"/>
              </a:rPr>
              <a:t>based simulations. </a:t>
            </a:r>
            <a:r>
              <a:rPr dirty="0" sz="2800">
                <a:latin typeface="Carlito"/>
                <a:cs typeface="Carlito"/>
              </a:rPr>
              <a:t>• </a:t>
            </a:r>
            <a:r>
              <a:rPr dirty="0" sz="2800" spc="-5">
                <a:latin typeface="Carlito"/>
                <a:cs typeface="Carlito"/>
              </a:rPr>
              <a:t>Analyses </a:t>
            </a:r>
            <a:r>
              <a:rPr dirty="0" sz="2800">
                <a:latin typeface="Carlito"/>
                <a:cs typeface="Carlito"/>
              </a:rPr>
              <a:t>of </a:t>
            </a:r>
            <a:r>
              <a:rPr dirty="0" sz="2800" spc="-5">
                <a:latin typeface="Carlito"/>
                <a:cs typeface="Carlito"/>
              </a:rPr>
              <a:t>these </a:t>
            </a:r>
            <a:r>
              <a:rPr dirty="0" sz="2800" spc="-15">
                <a:latin typeface="Carlito"/>
                <a:cs typeface="Carlito"/>
              </a:rPr>
              <a:t>data, </a:t>
            </a:r>
            <a:r>
              <a:rPr dirty="0" sz="2800" spc="-20">
                <a:latin typeface="Carlito"/>
                <a:cs typeface="Carlito"/>
              </a:rPr>
              <a:t>to </a:t>
            </a:r>
            <a:r>
              <a:rPr dirty="0" sz="2800" spc="-10">
                <a:latin typeface="Carlito"/>
                <a:cs typeface="Carlito"/>
              </a:rPr>
              <a:t>-define </a:t>
            </a:r>
            <a:r>
              <a:rPr dirty="0" sz="2800">
                <a:latin typeface="Carlito"/>
                <a:cs typeface="Carlito"/>
              </a:rPr>
              <a:t>the  </a:t>
            </a:r>
            <a:r>
              <a:rPr dirty="0" sz="2800" spc="-5">
                <a:latin typeface="Carlito"/>
                <a:cs typeface="Carlito"/>
              </a:rPr>
              <a:t>scenario </a:t>
            </a:r>
            <a:r>
              <a:rPr dirty="0" sz="2800" spc="-35">
                <a:latin typeface="Carlito"/>
                <a:cs typeface="Carlito"/>
              </a:rPr>
              <a:t>Tsunamis </a:t>
            </a:r>
            <a:r>
              <a:rPr dirty="0" sz="2800" spc="-10">
                <a:latin typeface="Carlito"/>
                <a:cs typeface="Carlito"/>
              </a:rPr>
              <a:t>from various </a:t>
            </a:r>
            <a:r>
              <a:rPr dirty="0" sz="2800" spc="-15">
                <a:latin typeface="Carlito"/>
                <a:cs typeface="Carlito"/>
              </a:rPr>
              <a:t>earthquake </a:t>
            </a:r>
            <a:r>
              <a:rPr dirty="0" sz="2800" spc="-5">
                <a:latin typeface="Carlito"/>
                <a:cs typeface="Carlito"/>
              </a:rPr>
              <a:t>sources </a:t>
            </a:r>
            <a:r>
              <a:rPr dirty="0" sz="2800" spc="-15">
                <a:latin typeface="Carlito"/>
                <a:cs typeface="Carlito"/>
              </a:rPr>
              <a:t>-prepare </a:t>
            </a:r>
            <a:r>
              <a:rPr dirty="0" sz="2800" spc="-5">
                <a:latin typeface="Carlito"/>
                <a:cs typeface="Carlito"/>
              </a:rPr>
              <a:t>the </a:t>
            </a:r>
            <a:r>
              <a:rPr dirty="0" sz="2800" spc="-35">
                <a:latin typeface="Carlito"/>
                <a:cs typeface="Carlito"/>
              </a:rPr>
              <a:t>Tsunami  </a:t>
            </a:r>
            <a:r>
              <a:rPr dirty="0" sz="2800" spc="-15">
                <a:latin typeface="Carlito"/>
                <a:cs typeface="Carlito"/>
              </a:rPr>
              <a:t>hazard</a:t>
            </a:r>
            <a:r>
              <a:rPr dirty="0" sz="2800" spc="-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map.</a:t>
            </a:r>
            <a:endParaRPr sz="2800">
              <a:latin typeface="Carlito"/>
              <a:cs typeface="Carlito"/>
            </a:endParaRPr>
          </a:p>
          <a:p>
            <a:pPr algn="just" marL="241300" marR="9525" indent="-228600">
              <a:lnSpc>
                <a:spcPct val="79900"/>
              </a:lnSpc>
              <a:spcBef>
                <a:spcPts val="101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10" b="1">
                <a:latin typeface="Carlito"/>
                <a:cs typeface="Carlito"/>
              </a:rPr>
              <a:t>Exposure: </a:t>
            </a:r>
            <a:r>
              <a:rPr dirty="0" sz="2800">
                <a:latin typeface="Carlito"/>
                <a:cs typeface="Carlito"/>
              </a:rPr>
              <a:t>• </a:t>
            </a:r>
            <a:r>
              <a:rPr dirty="0" sz="2800" spc="-15">
                <a:latin typeface="Carlito"/>
                <a:cs typeface="Carlito"/>
              </a:rPr>
              <a:t>List </a:t>
            </a:r>
            <a:r>
              <a:rPr dirty="0" sz="2800" spc="-10">
                <a:latin typeface="Carlito"/>
                <a:cs typeface="Carlito"/>
              </a:rPr>
              <a:t>all habitations below </a:t>
            </a:r>
            <a:r>
              <a:rPr dirty="0" sz="2800">
                <a:latin typeface="Carlito"/>
                <a:cs typeface="Carlito"/>
              </a:rPr>
              <a:t>10 m </a:t>
            </a:r>
            <a:r>
              <a:rPr dirty="0" sz="2800" spc="-15">
                <a:latin typeface="Carlito"/>
                <a:cs typeface="Carlito"/>
              </a:rPr>
              <a:t>contour level </a:t>
            </a:r>
            <a:r>
              <a:rPr dirty="0" sz="2800" spc="-10">
                <a:latin typeface="Carlito"/>
                <a:cs typeface="Carlito"/>
              </a:rPr>
              <a:t>and </a:t>
            </a:r>
            <a:r>
              <a:rPr dirty="0" sz="2800" spc="-15">
                <a:latin typeface="Carlito"/>
                <a:cs typeface="Carlito"/>
              </a:rPr>
              <a:t>locate </a:t>
            </a:r>
            <a:r>
              <a:rPr dirty="0" sz="2800">
                <a:latin typeface="Carlito"/>
                <a:cs typeface="Carlito"/>
              </a:rPr>
              <a:t>on a  map. • </a:t>
            </a:r>
            <a:r>
              <a:rPr dirty="0" sz="2800" spc="-10">
                <a:latin typeface="Carlito"/>
                <a:cs typeface="Carlito"/>
              </a:rPr>
              <a:t>List </a:t>
            </a:r>
            <a:r>
              <a:rPr dirty="0" sz="2800">
                <a:latin typeface="Carlito"/>
                <a:cs typeface="Carlito"/>
              </a:rPr>
              <a:t>and </a:t>
            </a:r>
            <a:r>
              <a:rPr dirty="0" sz="2800" spc="-15">
                <a:latin typeface="Carlito"/>
                <a:cs typeface="Carlito"/>
              </a:rPr>
              <a:t>locate </a:t>
            </a:r>
            <a:r>
              <a:rPr dirty="0" sz="2800">
                <a:latin typeface="Carlito"/>
                <a:cs typeface="Carlito"/>
              </a:rPr>
              <a:t>all </a:t>
            </a:r>
            <a:r>
              <a:rPr dirty="0" sz="2800" spc="-10">
                <a:latin typeface="Carlito"/>
                <a:cs typeface="Carlito"/>
              </a:rPr>
              <a:t>vital installations </a:t>
            </a:r>
            <a:r>
              <a:rPr dirty="0" sz="2800" spc="-5">
                <a:latin typeface="Carlito"/>
                <a:cs typeface="Carlito"/>
              </a:rPr>
              <a:t>below </a:t>
            </a:r>
            <a:r>
              <a:rPr dirty="0" sz="2800">
                <a:latin typeface="Carlito"/>
                <a:cs typeface="Carlito"/>
              </a:rPr>
              <a:t>10 m </a:t>
            </a:r>
            <a:r>
              <a:rPr dirty="0" sz="2800" spc="-10">
                <a:latin typeface="Carlito"/>
                <a:cs typeface="Carlito"/>
              </a:rPr>
              <a:t>contour</a:t>
            </a:r>
            <a:r>
              <a:rPr dirty="0" sz="2800">
                <a:latin typeface="Carlito"/>
                <a:cs typeface="Carlito"/>
              </a:rPr>
              <a:t> </a:t>
            </a:r>
            <a:r>
              <a:rPr dirty="0" sz="2800" spc="-10">
                <a:latin typeface="Carlito"/>
                <a:cs typeface="Carlito"/>
              </a:rPr>
              <a:t>level.</a:t>
            </a:r>
            <a:endParaRPr sz="2800">
              <a:latin typeface="Carlito"/>
              <a:cs typeface="Carlito"/>
            </a:endParaRPr>
          </a:p>
          <a:p>
            <a:pPr algn="just" marL="241300" marR="5080" indent="-228600">
              <a:lnSpc>
                <a:spcPct val="80100"/>
              </a:lnSpc>
              <a:spcBef>
                <a:spcPts val="99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 b="1">
                <a:latin typeface="Carlito"/>
                <a:cs typeface="Carlito"/>
              </a:rPr>
              <a:t>VULNERABILITY assessment: </a:t>
            </a:r>
            <a:r>
              <a:rPr dirty="0" sz="2800">
                <a:latin typeface="Carlito"/>
                <a:cs typeface="Carlito"/>
              </a:rPr>
              <a:t>• Based on </a:t>
            </a:r>
            <a:r>
              <a:rPr dirty="0" sz="2800" spc="-10">
                <a:latin typeface="Carlito"/>
                <a:cs typeface="Carlito"/>
              </a:rPr>
              <a:t>the earthquake vulnerability  </a:t>
            </a:r>
            <a:r>
              <a:rPr dirty="0" sz="2800" spc="-5">
                <a:latin typeface="Carlito"/>
                <a:cs typeface="Carlito"/>
              </a:rPr>
              <a:t>assessment, </a:t>
            </a:r>
            <a:r>
              <a:rPr dirty="0" sz="2800" spc="-10">
                <a:latin typeface="Carlito"/>
                <a:cs typeface="Carlito"/>
              </a:rPr>
              <a:t>define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10">
                <a:latin typeface="Carlito"/>
                <a:cs typeface="Carlito"/>
              </a:rPr>
              <a:t>vulnerability </a:t>
            </a:r>
            <a:r>
              <a:rPr dirty="0" sz="2800">
                <a:latin typeface="Carlito"/>
                <a:cs typeface="Carlito"/>
              </a:rPr>
              <a:t>of </a:t>
            </a:r>
            <a:r>
              <a:rPr dirty="0" sz="2800" spc="-10">
                <a:latin typeface="Carlito"/>
                <a:cs typeface="Carlito"/>
              </a:rPr>
              <a:t>various exposed elements on </a:t>
            </a:r>
            <a:r>
              <a:rPr dirty="0" sz="2800">
                <a:latin typeface="Carlito"/>
                <a:cs typeface="Carlito"/>
              </a:rPr>
              <a:t>the  </a:t>
            </a:r>
            <a:r>
              <a:rPr dirty="0" sz="2800" spc="-15">
                <a:latin typeface="Carlito"/>
                <a:cs typeface="Carlito"/>
              </a:rPr>
              <a:t>coastal, </a:t>
            </a:r>
            <a:r>
              <a:rPr dirty="0" sz="2800">
                <a:latin typeface="Carlito"/>
                <a:cs typeface="Carlito"/>
              </a:rPr>
              <a:t>island </a:t>
            </a:r>
            <a:r>
              <a:rPr dirty="0" sz="2800" spc="-5">
                <a:latin typeface="Carlito"/>
                <a:cs typeface="Carlito"/>
              </a:rPr>
              <a:t>and </a:t>
            </a:r>
            <a:r>
              <a:rPr dirty="0" sz="2800" spc="-20">
                <a:latin typeface="Carlito"/>
                <a:cs typeface="Carlito"/>
              </a:rPr>
              <a:t>reef </a:t>
            </a:r>
            <a:r>
              <a:rPr dirty="0" sz="2800" spc="-15">
                <a:latin typeface="Carlito"/>
                <a:cs typeface="Carlito"/>
              </a:rPr>
              <a:t>environments </a:t>
            </a:r>
            <a:r>
              <a:rPr dirty="0" sz="2800">
                <a:latin typeface="Carlito"/>
                <a:cs typeface="Carlito"/>
              </a:rPr>
              <a:t>and </a:t>
            </a:r>
            <a:r>
              <a:rPr dirty="0" sz="2800" spc="-5">
                <a:latin typeface="Carlito"/>
                <a:cs typeface="Carlito"/>
              </a:rPr>
              <a:t>in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20">
                <a:latin typeface="Carlito"/>
                <a:cs typeface="Carlito"/>
              </a:rPr>
              <a:t>Ports </a:t>
            </a:r>
            <a:r>
              <a:rPr dirty="0" sz="2800">
                <a:latin typeface="Carlito"/>
                <a:cs typeface="Carlito"/>
              </a:rPr>
              <a:t>and </a:t>
            </a:r>
            <a:r>
              <a:rPr dirty="0" sz="2800" spc="-15">
                <a:latin typeface="Carlito"/>
                <a:cs typeface="Carlito"/>
              </a:rPr>
              <a:t>Harbours </a:t>
            </a:r>
            <a:r>
              <a:rPr dirty="0" sz="2800">
                <a:latin typeface="Carlito"/>
                <a:cs typeface="Carlito"/>
              </a:rPr>
              <a:t>•  </a:t>
            </a:r>
            <a:r>
              <a:rPr dirty="0" sz="2800" spc="-15">
                <a:latin typeface="Carlito"/>
                <a:cs typeface="Carlito"/>
              </a:rPr>
              <a:t>Prepare</a:t>
            </a:r>
            <a:r>
              <a:rPr dirty="0" sz="2800" spc="600">
                <a:latin typeface="Carlito"/>
                <a:cs typeface="Carlito"/>
              </a:rPr>
              <a:t> </a:t>
            </a:r>
            <a:r>
              <a:rPr dirty="0" sz="2800" spc="-10">
                <a:latin typeface="Carlito"/>
                <a:cs typeface="Carlito"/>
              </a:rPr>
              <a:t>vulnerability </a:t>
            </a:r>
            <a:r>
              <a:rPr dirty="0" sz="2800" spc="-5">
                <a:latin typeface="Carlito"/>
                <a:cs typeface="Carlito"/>
              </a:rPr>
              <a:t>maps (based </a:t>
            </a:r>
            <a:r>
              <a:rPr dirty="0" sz="2800">
                <a:latin typeface="Carlito"/>
                <a:cs typeface="Carlito"/>
              </a:rPr>
              <a:t>on </a:t>
            </a:r>
            <a:r>
              <a:rPr dirty="0" sz="2800" spc="-20">
                <a:latin typeface="Carlito"/>
                <a:cs typeface="Carlito"/>
              </a:rPr>
              <a:t>Remote </a:t>
            </a:r>
            <a:r>
              <a:rPr dirty="0" sz="2800">
                <a:latin typeface="Carlito"/>
                <a:cs typeface="Carlito"/>
              </a:rPr>
              <a:t>Sensing, </a:t>
            </a:r>
            <a:r>
              <a:rPr dirty="0" sz="2800" spc="-10">
                <a:latin typeface="Carlito"/>
                <a:cs typeface="Carlito"/>
              </a:rPr>
              <a:t>Geographical  information </a:t>
            </a:r>
            <a:r>
              <a:rPr dirty="0" sz="2800" spc="-30">
                <a:latin typeface="Carlito"/>
                <a:cs typeface="Carlito"/>
              </a:rPr>
              <a:t>system </a:t>
            </a:r>
            <a:r>
              <a:rPr dirty="0" sz="2800">
                <a:latin typeface="Carlito"/>
                <a:cs typeface="Carlito"/>
              </a:rPr>
              <a:t>and other </a:t>
            </a:r>
            <a:r>
              <a:rPr dirty="0" sz="2800" spc="-15">
                <a:latin typeface="Carlito"/>
                <a:cs typeface="Carlito"/>
              </a:rPr>
              <a:t>data related </a:t>
            </a:r>
            <a:r>
              <a:rPr dirty="0" sz="2800" spc="-10">
                <a:latin typeface="Carlito"/>
                <a:cs typeface="Carlito"/>
              </a:rPr>
              <a:t>to various</a:t>
            </a:r>
            <a:r>
              <a:rPr dirty="0" sz="2800" spc="5">
                <a:latin typeface="Carlito"/>
                <a:cs typeface="Carlito"/>
              </a:rPr>
              <a:t> </a:t>
            </a:r>
            <a:r>
              <a:rPr dirty="0" sz="2800" spc="-10">
                <a:latin typeface="Carlito"/>
                <a:cs typeface="Carlito"/>
              </a:rPr>
              <a:t>hazards).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310515"/>
            <a:ext cx="9752330" cy="1298575"/>
          </a:xfrm>
          <a:prstGeom prst="rect"/>
        </p:spPr>
        <p:txBody>
          <a:bodyPr wrap="square" lIns="0" tIns="89535" rIns="0" bIns="0" rtlCol="0" vert="horz">
            <a:spAutoFit/>
          </a:bodyPr>
          <a:lstStyle/>
          <a:p>
            <a:pPr marL="12700" marR="5080">
              <a:lnSpc>
                <a:spcPts val="4740"/>
              </a:lnSpc>
              <a:spcBef>
                <a:spcPts val="705"/>
              </a:spcBef>
            </a:pPr>
            <a:r>
              <a:rPr dirty="0" spc="-305">
                <a:latin typeface="Trebuchet MS"/>
                <a:cs typeface="Trebuchet MS"/>
              </a:rPr>
              <a:t>Key</a:t>
            </a:r>
            <a:r>
              <a:rPr dirty="0" spc="-455">
                <a:latin typeface="Trebuchet MS"/>
                <a:cs typeface="Trebuchet MS"/>
              </a:rPr>
              <a:t> </a:t>
            </a:r>
            <a:r>
              <a:rPr dirty="0" spc="-270">
                <a:latin typeface="Trebuchet MS"/>
                <a:cs typeface="Trebuchet MS"/>
              </a:rPr>
              <a:t>factors</a:t>
            </a:r>
            <a:r>
              <a:rPr dirty="0" spc="-445">
                <a:latin typeface="Trebuchet MS"/>
                <a:cs typeface="Trebuchet MS"/>
              </a:rPr>
              <a:t> </a:t>
            </a:r>
            <a:r>
              <a:rPr dirty="0" spc="-210">
                <a:latin typeface="Trebuchet MS"/>
                <a:cs typeface="Trebuchet MS"/>
              </a:rPr>
              <a:t>to</a:t>
            </a:r>
            <a:r>
              <a:rPr dirty="0" spc="-405">
                <a:latin typeface="Trebuchet MS"/>
                <a:cs typeface="Trebuchet MS"/>
              </a:rPr>
              <a:t> </a:t>
            </a:r>
            <a:r>
              <a:rPr dirty="0" spc="-245">
                <a:latin typeface="Trebuchet MS"/>
                <a:cs typeface="Trebuchet MS"/>
              </a:rPr>
              <a:t>reduce</a:t>
            </a:r>
            <a:r>
              <a:rPr dirty="0" spc="-445">
                <a:latin typeface="Trebuchet MS"/>
                <a:cs typeface="Trebuchet MS"/>
              </a:rPr>
              <a:t> </a:t>
            </a:r>
            <a:r>
              <a:rPr dirty="0" spc="-260">
                <a:latin typeface="Trebuchet MS"/>
                <a:cs typeface="Trebuchet MS"/>
              </a:rPr>
              <a:t>potential</a:t>
            </a:r>
            <a:r>
              <a:rPr dirty="0" spc="-445">
                <a:latin typeface="Trebuchet MS"/>
                <a:cs typeface="Trebuchet MS"/>
              </a:rPr>
              <a:t> </a:t>
            </a:r>
            <a:r>
              <a:rPr dirty="0" spc="-165">
                <a:latin typeface="Trebuchet MS"/>
                <a:cs typeface="Trebuchet MS"/>
              </a:rPr>
              <a:t>losses</a:t>
            </a:r>
            <a:r>
              <a:rPr dirty="0" spc="-430">
                <a:latin typeface="Trebuchet MS"/>
                <a:cs typeface="Trebuchet MS"/>
              </a:rPr>
              <a:t> </a:t>
            </a:r>
            <a:r>
              <a:rPr dirty="0" spc="-190">
                <a:latin typeface="Trebuchet MS"/>
                <a:cs typeface="Trebuchet MS"/>
              </a:rPr>
              <a:t>due</a:t>
            </a:r>
            <a:r>
              <a:rPr dirty="0" spc="-440">
                <a:latin typeface="Trebuchet MS"/>
                <a:cs typeface="Trebuchet MS"/>
              </a:rPr>
              <a:t> </a:t>
            </a:r>
            <a:r>
              <a:rPr dirty="0" spc="-210">
                <a:latin typeface="Trebuchet MS"/>
                <a:cs typeface="Trebuchet MS"/>
              </a:rPr>
              <a:t>to  </a:t>
            </a:r>
            <a:r>
              <a:rPr dirty="0" spc="-220">
                <a:latin typeface="Trebuchet MS"/>
                <a:cs typeface="Trebuchet MS"/>
              </a:rPr>
              <a:t>tsunami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37042"/>
            <a:ext cx="9494520" cy="4617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latin typeface="Carlito"/>
                <a:cs typeface="Carlito"/>
              </a:rPr>
              <a:t>1 </a:t>
            </a:r>
            <a:r>
              <a:rPr dirty="0" sz="2600" spc="-5">
                <a:latin typeface="Carlito"/>
                <a:cs typeface="Carlito"/>
              </a:rPr>
              <a:t>Building Codes (potential </a:t>
            </a:r>
            <a:r>
              <a:rPr dirty="0" sz="2600" spc="-10">
                <a:latin typeface="Carlito"/>
                <a:cs typeface="Carlito"/>
              </a:rPr>
              <a:t>damage due to </a:t>
            </a:r>
            <a:r>
              <a:rPr dirty="0" sz="2600" spc="-25">
                <a:latin typeface="Carlito"/>
                <a:cs typeface="Carlito"/>
              </a:rPr>
              <a:t>wave </a:t>
            </a:r>
            <a:r>
              <a:rPr dirty="0" sz="2600">
                <a:latin typeface="Carlito"/>
                <a:cs typeface="Carlito"/>
              </a:rPr>
              <a:t>action and</a:t>
            </a:r>
            <a:r>
              <a:rPr dirty="0" sz="2600" spc="-1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flooding)</a:t>
            </a:r>
            <a:endParaRPr sz="2600">
              <a:latin typeface="Carlito"/>
              <a:cs typeface="Carlito"/>
            </a:endParaRPr>
          </a:p>
          <a:p>
            <a:pPr marL="337820" indent="-325755">
              <a:lnSpc>
                <a:spcPct val="100000"/>
              </a:lnSpc>
              <a:spcBef>
                <a:spcPts val="65"/>
              </a:spcBef>
              <a:buAutoNum type="arabicPeriod" startAt="2"/>
              <a:tabLst>
                <a:tab pos="338455" algn="l"/>
              </a:tabLst>
            </a:pPr>
            <a:r>
              <a:rPr dirty="0" sz="2600">
                <a:latin typeface="Carlito"/>
                <a:cs typeface="Carlito"/>
              </a:rPr>
              <a:t>GIS </a:t>
            </a:r>
            <a:r>
              <a:rPr dirty="0" sz="2600" spc="-10">
                <a:latin typeface="Carlito"/>
                <a:cs typeface="Carlito"/>
              </a:rPr>
              <a:t>Mapping</a:t>
            </a:r>
            <a:endParaRPr sz="2600">
              <a:latin typeface="Carlito"/>
              <a:cs typeface="Carlito"/>
            </a:endParaRPr>
          </a:p>
          <a:p>
            <a:pPr marL="337820" indent="-325755">
              <a:lnSpc>
                <a:spcPct val="100000"/>
              </a:lnSpc>
              <a:spcBef>
                <a:spcPts val="60"/>
              </a:spcBef>
              <a:buAutoNum type="arabicPeriod" startAt="2"/>
              <a:tabLst>
                <a:tab pos="338455" algn="l"/>
              </a:tabLst>
            </a:pPr>
            <a:r>
              <a:rPr dirty="0" sz="2600" spc="-5">
                <a:latin typeface="Carlito"/>
                <a:cs typeface="Carlito"/>
              </a:rPr>
              <a:t>Land-Use Planning </a:t>
            </a:r>
            <a:r>
              <a:rPr dirty="0" sz="2600" spc="-10">
                <a:latin typeface="Carlito"/>
                <a:cs typeface="Carlito"/>
              </a:rPr>
              <a:t>(taking note </a:t>
            </a:r>
            <a:r>
              <a:rPr dirty="0" sz="2600">
                <a:latin typeface="Carlito"/>
                <a:cs typeface="Carlito"/>
              </a:rPr>
              <a:t>of </a:t>
            </a:r>
            <a:r>
              <a:rPr dirty="0" sz="2600" spc="-25">
                <a:latin typeface="Carlito"/>
                <a:cs typeface="Carlito"/>
              </a:rPr>
              <a:t>wave </a:t>
            </a:r>
            <a:r>
              <a:rPr dirty="0" sz="2600">
                <a:latin typeface="Carlito"/>
                <a:cs typeface="Carlito"/>
              </a:rPr>
              <a:t>action &amp;</a:t>
            </a:r>
            <a:r>
              <a:rPr dirty="0" sz="2600" spc="10">
                <a:latin typeface="Carlito"/>
                <a:cs typeface="Carlito"/>
              </a:rPr>
              <a:t> </a:t>
            </a:r>
            <a:r>
              <a:rPr dirty="0" sz="2600" spc="-5">
                <a:latin typeface="Carlito"/>
                <a:cs typeface="Carlito"/>
              </a:rPr>
              <a:t>flooding)</a:t>
            </a:r>
            <a:endParaRPr sz="2600">
              <a:latin typeface="Carlito"/>
              <a:cs typeface="Carlito"/>
            </a:endParaRPr>
          </a:p>
          <a:p>
            <a:pPr marL="337820" indent="-325755">
              <a:lnSpc>
                <a:spcPct val="100000"/>
              </a:lnSpc>
              <a:spcBef>
                <a:spcPts val="80"/>
              </a:spcBef>
              <a:buAutoNum type="arabicPeriod" startAt="2"/>
              <a:tabLst>
                <a:tab pos="338455" algn="l"/>
              </a:tabLst>
            </a:pPr>
            <a:r>
              <a:rPr dirty="0" sz="2600" spc="-10">
                <a:latin typeface="Carlito"/>
                <a:cs typeface="Carlito"/>
              </a:rPr>
              <a:t>Disaster </a:t>
            </a:r>
            <a:r>
              <a:rPr dirty="0" sz="2600" spc="-5">
                <a:latin typeface="Carlito"/>
                <a:cs typeface="Carlito"/>
              </a:rPr>
              <a:t>Planning (in identified </a:t>
            </a:r>
            <a:r>
              <a:rPr dirty="0" sz="2600" spc="-25">
                <a:latin typeface="Carlito"/>
                <a:cs typeface="Carlito"/>
              </a:rPr>
              <a:t>hazard</a:t>
            </a:r>
            <a:r>
              <a:rPr dirty="0" sz="2600" spc="-5">
                <a:latin typeface="Carlito"/>
                <a:cs typeface="Carlito"/>
              </a:rPr>
              <a:t> </a:t>
            </a:r>
            <a:r>
              <a:rPr dirty="0" sz="2600" spc="-15">
                <a:latin typeface="Carlito"/>
                <a:cs typeface="Carlito"/>
              </a:rPr>
              <a:t>zones)</a:t>
            </a:r>
            <a:endParaRPr sz="2600">
              <a:latin typeface="Carlito"/>
              <a:cs typeface="Carlito"/>
            </a:endParaRPr>
          </a:p>
          <a:p>
            <a:pPr marL="337820" indent="-325755">
              <a:lnSpc>
                <a:spcPct val="100000"/>
              </a:lnSpc>
              <a:spcBef>
                <a:spcPts val="60"/>
              </a:spcBef>
              <a:buAutoNum type="arabicPeriod" startAt="2"/>
              <a:tabLst>
                <a:tab pos="338455" algn="l"/>
              </a:tabLst>
            </a:pPr>
            <a:r>
              <a:rPr dirty="0" sz="2600" spc="-10">
                <a:latin typeface="Carlito"/>
                <a:cs typeface="Carlito"/>
              </a:rPr>
              <a:t>Emergency</a:t>
            </a:r>
            <a:r>
              <a:rPr dirty="0" sz="2600" spc="5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Management</a:t>
            </a:r>
            <a:endParaRPr sz="2600">
              <a:latin typeface="Carlito"/>
              <a:cs typeface="Carlito"/>
            </a:endParaRPr>
          </a:p>
          <a:p>
            <a:pPr marL="12700" marR="5080">
              <a:lnSpc>
                <a:spcPct val="69900"/>
              </a:lnSpc>
              <a:spcBef>
                <a:spcPts val="1000"/>
              </a:spcBef>
              <a:buAutoNum type="arabicPeriod" startAt="2"/>
              <a:tabLst>
                <a:tab pos="338455" algn="l"/>
              </a:tabLst>
            </a:pPr>
            <a:r>
              <a:rPr dirty="0" sz="2600" spc="-10">
                <a:latin typeface="Carlito"/>
                <a:cs typeface="Carlito"/>
              </a:rPr>
              <a:t>Emergency </a:t>
            </a:r>
            <a:r>
              <a:rPr dirty="0" sz="2600" spc="-15">
                <a:latin typeface="Carlito"/>
                <a:cs typeface="Carlito"/>
              </a:rPr>
              <a:t>Personnel </a:t>
            </a:r>
            <a:r>
              <a:rPr dirty="0" sz="2600" spc="-35">
                <a:latin typeface="Carlito"/>
                <a:cs typeface="Carlito"/>
              </a:rPr>
              <a:t>Training </a:t>
            </a:r>
            <a:r>
              <a:rPr dirty="0" sz="2600" spc="-5">
                <a:latin typeface="Carlito"/>
                <a:cs typeface="Carlito"/>
              </a:rPr>
              <a:t>(necessary aspects </a:t>
            </a:r>
            <a:r>
              <a:rPr dirty="0" sz="2600" spc="-20">
                <a:latin typeface="Carlito"/>
                <a:cs typeface="Carlito"/>
              </a:rPr>
              <a:t>relevant </a:t>
            </a:r>
            <a:r>
              <a:rPr dirty="0" sz="2600" spc="-10">
                <a:latin typeface="Carlito"/>
                <a:cs typeface="Carlito"/>
              </a:rPr>
              <a:t>to </a:t>
            </a:r>
            <a:r>
              <a:rPr dirty="0" sz="2600" spc="-5">
                <a:latin typeface="Carlito"/>
                <a:cs typeface="Carlito"/>
              </a:rPr>
              <a:t>marine  situations)</a:t>
            </a:r>
            <a:endParaRPr sz="2600">
              <a:latin typeface="Carlito"/>
              <a:cs typeface="Carlito"/>
            </a:endParaRPr>
          </a:p>
          <a:p>
            <a:pPr marL="12700" marR="99060">
              <a:lnSpc>
                <a:spcPct val="70500"/>
              </a:lnSpc>
              <a:spcBef>
                <a:spcPts val="985"/>
              </a:spcBef>
              <a:buAutoNum type="arabicPeriod" startAt="2"/>
              <a:tabLst>
                <a:tab pos="338455" algn="l"/>
              </a:tabLst>
            </a:pPr>
            <a:r>
              <a:rPr dirty="0" sz="2600" spc="-5">
                <a:latin typeface="Carlito"/>
                <a:cs typeface="Carlito"/>
              </a:rPr>
              <a:t>Rescue and Response (marine situations </a:t>
            </a:r>
            <a:r>
              <a:rPr dirty="0" sz="2600" spc="-15">
                <a:latin typeface="Carlito"/>
                <a:cs typeface="Carlito"/>
              </a:rPr>
              <a:t>related </a:t>
            </a:r>
            <a:r>
              <a:rPr dirty="0" sz="2600" spc="-10">
                <a:latin typeface="Carlito"/>
                <a:cs typeface="Carlito"/>
              </a:rPr>
              <a:t>to </a:t>
            </a:r>
            <a:r>
              <a:rPr dirty="0" sz="2600" spc="-5">
                <a:latin typeface="Carlito"/>
                <a:cs typeface="Carlito"/>
              </a:rPr>
              <a:t>shipping) </a:t>
            </a:r>
            <a:r>
              <a:rPr dirty="0" sz="2600" spc="-25">
                <a:latin typeface="Carlito"/>
                <a:cs typeface="Carlito"/>
              </a:rPr>
              <a:t>(cargo,  </a:t>
            </a:r>
            <a:r>
              <a:rPr dirty="0" sz="2600" spc="-5">
                <a:latin typeface="Carlito"/>
                <a:cs typeface="Carlito"/>
              </a:rPr>
              <a:t>tourist, inter-islands fishing </a:t>
            </a:r>
            <a:r>
              <a:rPr dirty="0" sz="2600" spc="-20">
                <a:latin typeface="Carlito"/>
                <a:cs typeface="Carlito"/>
              </a:rPr>
              <a:t>community, </a:t>
            </a:r>
            <a:r>
              <a:rPr dirty="0" sz="2600" spc="-15">
                <a:latin typeface="Carlito"/>
                <a:cs typeface="Carlito"/>
              </a:rPr>
              <a:t>recreational </a:t>
            </a:r>
            <a:r>
              <a:rPr dirty="0" sz="2600" spc="-5">
                <a:latin typeface="Carlito"/>
                <a:cs typeface="Carlito"/>
              </a:rPr>
              <a:t>boating)</a:t>
            </a:r>
            <a:endParaRPr sz="2600">
              <a:latin typeface="Carlito"/>
              <a:cs typeface="Carlito"/>
            </a:endParaRPr>
          </a:p>
          <a:p>
            <a:pPr marL="337820" indent="-325755">
              <a:lnSpc>
                <a:spcPct val="100000"/>
              </a:lnSpc>
              <a:spcBef>
                <a:spcPts val="60"/>
              </a:spcBef>
              <a:buAutoNum type="arabicPeriod" startAt="2"/>
              <a:tabLst>
                <a:tab pos="338455" algn="l"/>
              </a:tabLst>
            </a:pPr>
            <a:r>
              <a:rPr dirty="0" sz="2600" spc="-10">
                <a:latin typeface="Carlito"/>
                <a:cs typeface="Carlito"/>
              </a:rPr>
              <a:t>Insurance</a:t>
            </a:r>
            <a:r>
              <a:rPr dirty="0" sz="2600" spc="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Needs</a:t>
            </a:r>
            <a:endParaRPr sz="2600">
              <a:latin typeface="Carlito"/>
              <a:cs typeface="Carlito"/>
            </a:endParaRPr>
          </a:p>
          <a:p>
            <a:pPr marL="337820" indent="-325755">
              <a:lnSpc>
                <a:spcPct val="100000"/>
              </a:lnSpc>
              <a:spcBef>
                <a:spcPts val="65"/>
              </a:spcBef>
              <a:buAutoNum type="arabicPeriod" startAt="2"/>
              <a:tabLst>
                <a:tab pos="338455" algn="l"/>
              </a:tabLst>
            </a:pPr>
            <a:r>
              <a:rPr dirty="0" sz="2600" spc="-5">
                <a:latin typeface="Carlito"/>
                <a:cs typeface="Carlito"/>
              </a:rPr>
              <a:t>Community</a:t>
            </a:r>
            <a:r>
              <a:rPr dirty="0" sz="2600">
                <a:latin typeface="Carlito"/>
                <a:cs typeface="Carlito"/>
              </a:rPr>
              <a:t> </a:t>
            </a:r>
            <a:r>
              <a:rPr dirty="0" sz="2600" spc="-15">
                <a:latin typeface="Carlito"/>
                <a:cs typeface="Carlito"/>
              </a:rPr>
              <a:t>Education</a:t>
            </a:r>
            <a:endParaRPr sz="2600">
              <a:latin typeface="Carlito"/>
              <a:cs typeface="Carlito"/>
            </a:endParaRPr>
          </a:p>
          <a:p>
            <a:pPr marL="505459" indent="-493395">
              <a:lnSpc>
                <a:spcPct val="100000"/>
              </a:lnSpc>
              <a:spcBef>
                <a:spcPts val="60"/>
              </a:spcBef>
              <a:buAutoNum type="arabicPeriod" startAt="2"/>
              <a:tabLst>
                <a:tab pos="506095" algn="l"/>
              </a:tabLst>
            </a:pPr>
            <a:r>
              <a:rPr dirty="0" sz="2600" spc="-10">
                <a:latin typeface="Carlito"/>
                <a:cs typeface="Carlito"/>
              </a:rPr>
              <a:t>Simulated </a:t>
            </a:r>
            <a:r>
              <a:rPr dirty="0" sz="2600" spc="-35">
                <a:latin typeface="Carlito"/>
                <a:cs typeface="Carlito"/>
              </a:rPr>
              <a:t>Tsunami</a:t>
            </a:r>
            <a:r>
              <a:rPr dirty="0" sz="2600" spc="-25">
                <a:latin typeface="Carlito"/>
                <a:cs typeface="Carlito"/>
              </a:rPr>
              <a:t> </a:t>
            </a:r>
            <a:r>
              <a:rPr dirty="0" sz="2600" spc="-15">
                <a:latin typeface="Carlito"/>
                <a:cs typeface="Carlito"/>
              </a:rPr>
              <a:t>Exercises</a:t>
            </a:r>
            <a:endParaRPr sz="2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255841"/>
            <a:ext cx="770826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0">
                <a:latin typeface="Trebuchet MS"/>
                <a:cs typeface="Trebuchet MS"/>
              </a:rPr>
              <a:t>Measures</a:t>
            </a:r>
            <a:r>
              <a:rPr dirty="0" spc="-470">
                <a:latin typeface="Trebuchet MS"/>
                <a:cs typeface="Trebuchet MS"/>
              </a:rPr>
              <a:t> </a:t>
            </a:r>
            <a:r>
              <a:rPr dirty="0" spc="-229">
                <a:latin typeface="Trebuchet MS"/>
                <a:cs typeface="Trebuchet MS"/>
              </a:rPr>
              <a:t>for</a:t>
            </a:r>
            <a:r>
              <a:rPr dirty="0" spc="-459">
                <a:latin typeface="Trebuchet MS"/>
                <a:cs typeface="Trebuchet MS"/>
              </a:rPr>
              <a:t> </a:t>
            </a:r>
            <a:r>
              <a:rPr dirty="0" spc="-275">
                <a:latin typeface="Trebuchet MS"/>
                <a:cs typeface="Trebuchet MS"/>
              </a:rPr>
              <a:t>safety</a:t>
            </a:r>
            <a:r>
              <a:rPr dirty="0" spc="-490">
                <a:latin typeface="Trebuchet MS"/>
                <a:cs typeface="Trebuchet MS"/>
              </a:rPr>
              <a:t> </a:t>
            </a:r>
            <a:r>
              <a:rPr dirty="0" spc="-220">
                <a:latin typeface="Trebuchet MS"/>
                <a:cs typeface="Trebuchet MS"/>
              </a:rPr>
              <a:t>from</a:t>
            </a:r>
            <a:r>
              <a:rPr dirty="0" spc="-480">
                <a:latin typeface="Trebuchet MS"/>
                <a:cs typeface="Trebuchet MS"/>
              </a:rPr>
              <a:t> </a:t>
            </a:r>
            <a:r>
              <a:rPr dirty="0" spc="-265">
                <a:latin typeface="Trebuchet MS"/>
                <a:cs typeface="Trebuchet MS"/>
              </a:rPr>
              <a:t>Tsunamis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217295"/>
            <a:ext cx="10321925" cy="4558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0" b="1">
                <a:latin typeface="Carlito"/>
                <a:cs typeface="Carlito"/>
              </a:rPr>
              <a:t>Structural</a:t>
            </a:r>
            <a:r>
              <a:rPr dirty="0" sz="2200" spc="-5" b="1">
                <a:latin typeface="Carlito"/>
                <a:cs typeface="Carlito"/>
              </a:rPr>
              <a:t> </a:t>
            </a:r>
            <a:r>
              <a:rPr dirty="0" sz="2200" spc="-10" b="1">
                <a:latin typeface="Carlito"/>
                <a:cs typeface="Carlito"/>
              </a:rPr>
              <a:t>Measures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Carlito"/>
              <a:cs typeface="Carlito"/>
            </a:endParaRPr>
          </a:p>
          <a:p>
            <a:pPr marL="528320" indent="-516255">
              <a:lnSpc>
                <a:spcPct val="100000"/>
              </a:lnSpc>
              <a:buAutoNum type="arabicPeriod"/>
              <a:tabLst>
                <a:tab pos="528320" algn="l"/>
                <a:tab pos="528955" algn="l"/>
              </a:tabLst>
            </a:pPr>
            <a:r>
              <a:rPr dirty="0" sz="2200" spc="-5">
                <a:latin typeface="Carlito"/>
                <a:cs typeface="Carlito"/>
              </a:rPr>
              <a:t>Construction of cyclone</a:t>
            </a:r>
            <a:r>
              <a:rPr dirty="0" sz="2200" spc="-75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shelters</a:t>
            </a:r>
            <a:endParaRPr sz="2200">
              <a:latin typeface="Carlito"/>
              <a:cs typeface="Carlito"/>
            </a:endParaRPr>
          </a:p>
          <a:p>
            <a:pPr marL="528320" indent="-516255">
              <a:lnSpc>
                <a:spcPct val="100000"/>
              </a:lnSpc>
              <a:spcBef>
                <a:spcPts val="220"/>
              </a:spcBef>
              <a:buAutoNum type="arabicPeriod"/>
              <a:tabLst>
                <a:tab pos="528320" algn="l"/>
                <a:tab pos="528955" algn="l"/>
              </a:tabLst>
            </a:pPr>
            <a:r>
              <a:rPr dirty="0" sz="2200" spc="-5">
                <a:latin typeface="Carlito"/>
                <a:cs typeface="Carlito"/>
              </a:rPr>
              <a:t>Plantation of </a:t>
            </a:r>
            <a:r>
              <a:rPr dirty="0" sz="2200" spc="-10">
                <a:latin typeface="Carlito"/>
                <a:cs typeface="Carlito"/>
              </a:rPr>
              <a:t>mangroves </a:t>
            </a:r>
            <a:r>
              <a:rPr dirty="0" sz="2200">
                <a:latin typeface="Carlito"/>
                <a:cs typeface="Carlito"/>
              </a:rPr>
              <a:t>and </a:t>
            </a:r>
            <a:r>
              <a:rPr dirty="0" sz="2200" spc="-10">
                <a:latin typeface="Carlito"/>
                <a:cs typeface="Carlito"/>
              </a:rPr>
              <a:t>coastal </a:t>
            </a:r>
            <a:r>
              <a:rPr dirty="0" sz="2200" spc="-15">
                <a:latin typeface="Carlito"/>
                <a:cs typeface="Carlito"/>
              </a:rPr>
              <a:t>forests </a:t>
            </a:r>
            <a:r>
              <a:rPr dirty="0" sz="2200">
                <a:latin typeface="Carlito"/>
                <a:cs typeface="Carlito"/>
              </a:rPr>
              <a:t>along the </a:t>
            </a:r>
            <a:r>
              <a:rPr dirty="0" sz="2200" spc="-10">
                <a:latin typeface="Carlito"/>
                <a:cs typeface="Carlito"/>
              </a:rPr>
              <a:t>coast</a:t>
            </a:r>
            <a:r>
              <a:rPr dirty="0" sz="2200" spc="-140">
                <a:latin typeface="Carlito"/>
                <a:cs typeface="Carlito"/>
              </a:rPr>
              <a:t> </a:t>
            </a:r>
            <a:r>
              <a:rPr dirty="0" sz="2200" spc="-5">
                <a:latin typeface="Carlito"/>
                <a:cs typeface="Carlito"/>
              </a:rPr>
              <a:t>line</a:t>
            </a:r>
            <a:endParaRPr sz="2200">
              <a:latin typeface="Carlito"/>
              <a:cs typeface="Carlito"/>
            </a:endParaRPr>
          </a:p>
          <a:p>
            <a:pPr marL="528320" indent="-516255">
              <a:lnSpc>
                <a:spcPts val="2240"/>
              </a:lnSpc>
              <a:spcBef>
                <a:spcPts val="200"/>
              </a:spcBef>
              <a:buAutoNum type="arabicPeriod"/>
              <a:tabLst>
                <a:tab pos="528320" algn="l"/>
                <a:tab pos="528955" algn="l"/>
              </a:tabLst>
            </a:pPr>
            <a:r>
              <a:rPr dirty="0" sz="2200" spc="-5">
                <a:latin typeface="Carlito"/>
                <a:cs typeface="Carlito"/>
              </a:rPr>
              <a:t>Development of </a:t>
            </a:r>
            <a:r>
              <a:rPr dirty="0" sz="2200">
                <a:latin typeface="Carlito"/>
                <a:cs typeface="Carlito"/>
              </a:rPr>
              <a:t>a </a:t>
            </a:r>
            <a:r>
              <a:rPr dirty="0" sz="2200" spc="-10">
                <a:latin typeface="Carlito"/>
                <a:cs typeface="Carlito"/>
              </a:rPr>
              <a:t>network </a:t>
            </a:r>
            <a:r>
              <a:rPr dirty="0" sz="2200" spc="-5">
                <a:latin typeface="Carlito"/>
                <a:cs typeface="Carlito"/>
              </a:rPr>
              <a:t>of local knowledge </a:t>
            </a:r>
            <a:r>
              <a:rPr dirty="0" sz="2200" spc="-15">
                <a:latin typeface="Carlito"/>
                <a:cs typeface="Carlito"/>
              </a:rPr>
              <a:t>centers </a:t>
            </a:r>
            <a:r>
              <a:rPr dirty="0" sz="2200" spc="-10">
                <a:latin typeface="Carlito"/>
                <a:cs typeface="Carlito"/>
              </a:rPr>
              <a:t>(rural/urban) </a:t>
            </a:r>
            <a:r>
              <a:rPr dirty="0" sz="2200">
                <a:latin typeface="Carlito"/>
                <a:cs typeface="Carlito"/>
              </a:rPr>
              <a:t>along the</a:t>
            </a:r>
            <a:r>
              <a:rPr dirty="0" sz="2200" spc="-60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coast</a:t>
            </a:r>
            <a:endParaRPr sz="2200">
              <a:latin typeface="Carlito"/>
              <a:cs typeface="Carlito"/>
            </a:endParaRPr>
          </a:p>
          <a:p>
            <a:pPr marL="528320">
              <a:lnSpc>
                <a:spcPts val="2240"/>
              </a:lnSpc>
            </a:pPr>
            <a:r>
              <a:rPr dirty="0" sz="2200" spc="-5">
                <a:latin typeface="Carlito"/>
                <a:cs typeface="Carlito"/>
              </a:rPr>
              <a:t>lines </a:t>
            </a:r>
            <a:r>
              <a:rPr dirty="0" sz="2200" spc="-10">
                <a:latin typeface="Carlito"/>
                <a:cs typeface="Carlito"/>
              </a:rPr>
              <a:t>to provide </a:t>
            </a:r>
            <a:r>
              <a:rPr dirty="0" sz="2200">
                <a:latin typeface="Carlito"/>
                <a:cs typeface="Carlito"/>
              </a:rPr>
              <a:t>necessary </a:t>
            </a:r>
            <a:r>
              <a:rPr dirty="0" sz="2200" spc="-10">
                <a:latin typeface="Carlito"/>
                <a:cs typeface="Carlito"/>
              </a:rPr>
              <a:t>training </a:t>
            </a:r>
            <a:r>
              <a:rPr dirty="0" sz="2200">
                <a:latin typeface="Carlito"/>
                <a:cs typeface="Carlito"/>
              </a:rPr>
              <a:t>and </a:t>
            </a:r>
            <a:r>
              <a:rPr dirty="0" sz="2200" spc="-10">
                <a:latin typeface="Carlito"/>
                <a:cs typeface="Carlito"/>
              </a:rPr>
              <a:t>emergency </a:t>
            </a:r>
            <a:r>
              <a:rPr dirty="0" sz="2200" spc="-5">
                <a:latin typeface="Carlito"/>
                <a:cs typeface="Carlito"/>
              </a:rPr>
              <a:t>communication during crisis</a:t>
            </a:r>
            <a:r>
              <a:rPr dirty="0" sz="2200" spc="-15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time</a:t>
            </a:r>
            <a:endParaRPr sz="2200">
              <a:latin typeface="Carlito"/>
              <a:cs typeface="Carlito"/>
            </a:endParaRPr>
          </a:p>
          <a:p>
            <a:pPr marL="528320" indent="-516255">
              <a:lnSpc>
                <a:spcPct val="100000"/>
              </a:lnSpc>
              <a:spcBef>
                <a:spcPts val="220"/>
              </a:spcBef>
              <a:buAutoNum type="arabicPeriod" startAt="4"/>
              <a:tabLst>
                <a:tab pos="528320" algn="l"/>
                <a:tab pos="528955" algn="l"/>
              </a:tabLst>
            </a:pPr>
            <a:r>
              <a:rPr dirty="0" sz="2200" spc="-5">
                <a:latin typeface="Carlito"/>
                <a:cs typeface="Carlito"/>
              </a:rPr>
              <a:t>Construction of location </a:t>
            </a:r>
            <a:r>
              <a:rPr dirty="0" sz="2200">
                <a:latin typeface="Carlito"/>
                <a:cs typeface="Carlito"/>
              </a:rPr>
              <a:t>specific </a:t>
            </a:r>
            <a:r>
              <a:rPr dirty="0" sz="2200" spc="-5">
                <a:latin typeface="Carlito"/>
                <a:cs typeface="Carlito"/>
              </a:rPr>
              <a:t>sea walls </a:t>
            </a:r>
            <a:r>
              <a:rPr dirty="0" sz="2200">
                <a:latin typeface="Carlito"/>
                <a:cs typeface="Carlito"/>
              </a:rPr>
              <a:t>and </a:t>
            </a:r>
            <a:r>
              <a:rPr dirty="0" sz="2200" spc="-15">
                <a:latin typeface="Carlito"/>
                <a:cs typeface="Carlito"/>
              </a:rPr>
              <a:t>coral reefs </a:t>
            </a:r>
            <a:r>
              <a:rPr dirty="0" sz="2200">
                <a:latin typeface="Carlito"/>
                <a:cs typeface="Carlito"/>
              </a:rPr>
              <a:t>in </a:t>
            </a:r>
            <a:r>
              <a:rPr dirty="0" sz="2200" spc="-10">
                <a:latin typeface="Carlito"/>
                <a:cs typeface="Carlito"/>
              </a:rPr>
              <a:t>consultation </a:t>
            </a:r>
            <a:r>
              <a:rPr dirty="0" sz="2200">
                <a:latin typeface="Carlito"/>
                <a:cs typeface="Carlito"/>
              </a:rPr>
              <a:t>with</a:t>
            </a:r>
            <a:r>
              <a:rPr dirty="0" sz="2200" spc="-125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experts</a:t>
            </a:r>
            <a:endParaRPr sz="2200">
              <a:latin typeface="Carlito"/>
              <a:cs typeface="Carlito"/>
            </a:endParaRPr>
          </a:p>
          <a:p>
            <a:pPr marL="528320" indent="-516255">
              <a:lnSpc>
                <a:spcPts val="2250"/>
              </a:lnSpc>
              <a:spcBef>
                <a:spcPts val="200"/>
              </a:spcBef>
              <a:buAutoNum type="arabicPeriod" startAt="4"/>
              <a:tabLst>
                <a:tab pos="528320" algn="l"/>
                <a:tab pos="528955" algn="l"/>
              </a:tabLst>
            </a:pPr>
            <a:r>
              <a:rPr dirty="0" sz="2200" spc="-5">
                <a:latin typeface="Carlito"/>
                <a:cs typeface="Carlito"/>
              </a:rPr>
              <a:t>Development of well designed break </a:t>
            </a:r>
            <a:r>
              <a:rPr dirty="0" sz="2200" spc="-20">
                <a:latin typeface="Carlito"/>
                <a:cs typeface="Carlito"/>
              </a:rPr>
              <a:t>waters </a:t>
            </a:r>
            <a:r>
              <a:rPr dirty="0" sz="2200">
                <a:latin typeface="Carlito"/>
                <a:cs typeface="Carlito"/>
              </a:rPr>
              <a:t>along the </a:t>
            </a:r>
            <a:r>
              <a:rPr dirty="0" sz="2200" spc="-10">
                <a:latin typeface="Carlito"/>
                <a:cs typeface="Carlito"/>
              </a:rPr>
              <a:t>coast to provide</a:t>
            </a:r>
            <a:r>
              <a:rPr dirty="0" sz="2200" spc="-10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necessary</a:t>
            </a:r>
            <a:endParaRPr sz="2200">
              <a:latin typeface="Carlito"/>
              <a:cs typeface="Carlito"/>
            </a:endParaRPr>
          </a:p>
          <a:p>
            <a:pPr marL="528320">
              <a:lnSpc>
                <a:spcPts val="2250"/>
              </a:lnSpc>
            </a:pPr>
            <a:r>
              <a:rPr dirty="0" sz="2200">
                <a:latin typeface="Carlito"/>
                <a:cs typeface="Carlito"/>
              </a:rPr>
              <a:t>cushion </a:t>
            </a:r>
            <a:r>
              <a:rPr dirty="0" sz="2200" spc="-10">
                <a:latin typeface="Carlito"/>
                <a:cs typeface="Carlito"/>
              </a:rPr>
              <a:t>against </a:t>
            </a:r>
            <a:r>
              <a:rPr dirty="0" sz="2200" spc="-5">
                <a:latin typeface="Carlito"/>
                <a:cs typeface="Carlito"/>
              </a:rPr>
              <a:t>cyclone </a:t>
            </a:r>
            <a:r>
              <a:rPr dirty="0" sz="2200">
                <a:latin typeface="Carlito"/>
                <a:cs typeface="Carlito"/>
              </a:rPr>
              <a:t>and tsunami</a:t>
            </a:r>
            <a:r>
              <a:rPr dirty="0" sz="2200" spc="-150">
                <a:latin typeface="Carlito"/>
                <a:cs typeface="Carlito"/>
              </a:rPr>
              <a:t> </a:t>
            </a:r>
            <a:r>
              <a:rPr dirty="0" sz="2200" spc="-15">
                <a:latin typeface="Carlito"/>
                <a:cs typeface="Carlito"/>
              </a:rPr>
              <a:t>hazards</a:t>
            </a:r>
            <a:endParaRPr sz="2200">
              <a:latin typeface="Carlito"/>
              <a:cs typeface="Carlito"/>
            </a:endParaRPr>
          </a:p>
          <a:p>
            <a:pPr marL="528320" indent="-516255">
              <a:lnSpc>
                <a:spcPct val="100000"/>
              </a:lnSpc>
              <a:spcBef>
                <a:spcPts val="200"/>
              </a:spcBef>
              <a:buAutoNum type="arabicPeriod" startAt="6"/>
              <a:tabLst>
                <a:tab pos="528320" algn="l"/>
                <a:tab pos="528955" algn="l"/>
              </a:tabLst>
            </a:pPr>
            <a:r>
              <a:rPr dirty="0" sz="2200" spc="-5">
                <a:latin typeface="Carlito"/>
                <a:cs typeface="Carlito"/>
              </a:rPr>
              <a:t>Development of </a:t>
            </a:r>
            <a:r>
              <a:rPr dirty="0" sz="2200">
                <a:latin typeface="Carlito"/>
                <a:cs typeface="Carlito"/>
              </a:rPr>
              <a:t>tsunami </a:t>
            </a:r>
            <a:r>
              <a:rPr dirty="0" sz="2200" spc="-5">
                <a:latin typeface="Carlito"/>
                <a:cs typeface="Carlito"/>
              </a:rPr>
              <a:t>detection, </a:t>
            </a:r>
            <a:r>
              <a:rPr dirty="0" sz="2200" spc="-10">
                <a:latin typeface="Carlito"/>
                <a:cs typeface="Carlito"/>
              </a:rPr>
              <a:t>forecasting </a:t>
            </a:r>
            <a:r>
              <a:rPr dirty="0" sz="2200">
                <a:latin typeface="Carlito"/>
                <a:cs typeface="Carlito"/>
              </a:rPr>
              <a:t>and </a:t>
            </a:r>
            <a:r>
              <a:rPr dirty="0" sz="2200" spc="-5">
                <a:latin typeface="Carlito"/>
                <a:cs typeface="Carlito"/>
              </a:rPr>
              <a:t>warning dissemination</a:t>
            </a:r>
            <a:r>
              <a:rPr dirty="0" sz="2200" spc="-155">
                <a:latin typeface="Carlito"/>
                <a:cs typeface="Carlito"/>
              </a:rPr>
              <a:t> </a:t>
            </a:r>
            <a:r>
              <a:rPr dirty="0" sz="2200" spc="-5">
                <a:latin typeface="Carlito"/>
                <a:cs typeface="Carlito"/>
              </a:rPr>
              <a:t>centres</a:t>
            </a:r>
            <a:endParaRPr sz="2200">
              <a:latin typeface="Carlito"/>
              <a:cs typeface="Carlito"/>
            </a:endParaRPr>
          </a:p>
          <a:p>
            <a:pPr marL="528320" indent="-516255">
              <a:lnSpc>
                <a:spcPct val="100000"/>
              </a:lnSpc>
              <a:spcBef>
                <a:spcPts val="200"/>
              </a:spcBef>
              <a:buAutoNum type="arabicPeriod" startAt="6"/>
              <a:tabLst>
                <a:tab pos="528320" algn="l"/>
                <a:tab pos="528955" algn="l"/>
              </a:tabLst>
            </a:pPr>
            <a:r>
              <a:rPr dirty="0" sz="2200" spc="-5">
                <a:latin typeface="Carlito"/>
                <a:cs typeface="Carlito"/>
              </a:rPr>
              <a:t>Development of </a:t>
            </a:r>
            <a:r>
              <a:rPr dirty="0" sz="2200">
                <a:latin typeface="Carlito"/>
                <a:cs typeface="Carlito"/>
              </a:rPr>
              <a:t>a </a:t>
            </a:r>
            <a:r>
              <a:rPr dirty="0" sz="2200" spc="-5">
                <a:latin typeface="Carlito"/>
                <a:cs typeface="Carlito"/>
              </a:rPr>
              <a:t>“Bio-Shield” </a:t>
            </a:r>
            <a:r>
              <a:rPr dirty="0" sz="2200">
                <a:latin typeface="Carlito"/>
                <a:cs typeface="Carlito"/>
              </a:rPr>
              <a:t>- a </a:t>
            </a:r>
            <a:r>
              <a:rPr dirty="0" sz="2200" spc="-15">
                <a:latin typeface="Carlito"/>
                <a:cs typeface="Carlito"/>
              </a:rPr>
              <a:t>narrow </a:t>
            </a:r>
            <a:r>
              <a:rPr dirty="0" sz="2200" spc="-10">
                <a:latin typeface="Carlito"/>
                <a:cs typeface="Carlito"/>
              </a:rPr>
              <a:t>strip </a:t>
            </a:r>
            <a:r>
              <a:rPr dirty="0" sz="2200" spc="-5">
                <a:latin typeface="Carlito"/>
                <a:cs typeface="Carlito"/>
              </a:rPr>
              <a:t>of </a:t>
            </a:r>
            <a:r>
              <a:rPr dirty="0" sz="2200">
                <a:latin typeface="Carlito"/>
                <a:cs typeface="Carlito"/>
              </a:rPr>
              <a:t>land along</a:t>
            </a:r>
            <a:r>
              <a:rPr dirty="0" sz="2200" spc="-65">
                <a:latin typeface="Carlito"/>
                <a:cs typeface="Carlito"/>
              </a:rPr>
              <a:t> </a:t>
            </a:r>
            <a:r>
              <a:rPr dirty="0" sz="2200" spc="-5">
                <a:latin typeface="Carlito"/>
                <a:cs typeface="Carlito"/>
              </a:rPr>
              <a:t>coastline.</a:t>
            </a:r>
            <a:endParaRPr sz="2200">
              <a:latin typeface="Carlito"/>
              <a:cs typeface="Carlito"/>
            </a:endParaRPr>
          </a:p>
          <a:p>
            <a:pPr algn="just" marL="528320" marR="5080" indent="-516255">
              <a:lnSpc>
                <a:spcPct val="70100"/>
              </a:lnSpc>
              <a:spcBef>
                <a:spcPts val="1010"/>
              </a:spcBef>
              <a:buAutoNum type="arabicPeriod" startAt="6"/>
              <a:tabLst>
                <a:tab pos="528955" algn="l"/>
              </a:tabLst>
            </a:pPr>
            <a:r>
              <a:rPr dirty="0" sz="2200" spc="-5">
                <a:latin typeface="Carlito"/>
                <a:cs typeface="Carlito"/>
              </a:rPr>
              <a:t>Identification of vulnerable structures </a:t>
            </a:r>
            <a:r>
              <a:rPr dirty="0" sz="2200">
                <a:latin typeface="Carlito"/>
                <a:cs typeface="Carlito"/>
              </a:rPr>
              <a:t>and </a:t>
            </a:r>
            <a:r>
              <a:rPr dirty="0" sz="2200" spc="-10">
                <a:latin typeface="Carlito"/>
                <a:cs typeface="Carlito"/>
              </a:rPr>
              <a:t>appropriate </a:t>
            </a:r>
            <a:r>
              <a:rPr dirty="0" sz="2200" spc="-15">
                <a:latin typeface="Carlito"/>
                <a:cs typeface="Carlito"/>
              </a:rPr>
              <a:t>retrofitting for</a:t>
            </a:r>
            <a:r>
              <a:rPr dirty="0" sz="2200" spc="-180">
                <a:latin typeface="Carlito"/>
                <a:cs typeface="Carlito"/>
              </a:rPr>
              <a:t> </a:t>
            </a:r>
            <a:r>
              <a:rPr dirty="0" sz="2200" spc="-5">
                <a:latin typeface="Carlito"/>
                <a:cs typeface="Carlito"/>
              </a:rPr>
              <a:t>tsunami/cyclone  </a:t>
            </a:r>
            <a:r>
              <a:rPr dirty="0" sz="2200" spc="-10">
                <a:latin typeface="Carlito"/>
                <a:cs typeface="Carlito"/>
              </a:rPr>
              <a:t>resistance </a:t>
            </a:r>
            <a:r>
              <a:rPr dirty="0" sz="2200" spc="-5">
                <a:latin typeface="Carlito"/>
                <a:cs typeface="Carlito"/>
              </a:rPr>
              <a:t>of </a:t>
            </a:r>
            <a:r>
              <a:rPr dirty="0" sz="2200">
                <a:latin typeface="Carlito"/>
                <a:cs typeface="Carlito"/>
              </a:rPr>
              <a:t>all such </a:t>
            </a:r>
            <a:r>
              <a:rPr dirty="0" sz="2200" spc="-5">
                <a:latin typeface="Carlito"/>
                <a:cs typeface="Carlito"/>
              </a:rPr>
              <a:t>buildings </a:t>
            </a:r>
            <a:r>
              <a:rPr dirty="0" sz="2200">
                <a:latin typeface="Carlito"/>
                <a:cs typeface="Carlito"/>
              </a:rPr>
              <a:t>as </a:t>
            </a:r>
            <a:r>
              <a:rPr dirty="0" sz="2200" spc="-5">
                <a:latin typeface="Carlito"/>
                <a:cs typeface="Carlito"/>
              </a:rPr>
              <a:t>well </a:t>
            </a:r>
            <a:r>
              <a:rPr dirty="0" sz="2200">
                <a:latin typeface="Carlito"/>
                <a:cs typeface="Carlito"/>
              </a:rPr>
              <a:t>as </a:t>
            </a:r>
            <a:r>
              <a:rPr dirty="0" sz="2200" spc="-10">
                <a:latin typeface="Carlito"/>
                <a:cs typeface="Carlito"/>
              </a:rPr>
              <a:t>appropriate </a:t>
            </a:r>
            <a:r>
              <a:rPr dirty="0" sz="2200">
                <a:latin typeface="Carlito"/>
                <a:cs typeface="Carlito"/>
              </a:rPr>
              <a:t>planning, designing, </a:t>
            </a:r>
            <a:r>
              <a:rPr dirty="0" sz="2200" spc="-5">
                <a:latin typeface="Carlito"/>
                <a:cs typeface="Carlito"/>
              </a:rPr>
              <a:t>construction  of new</a:t>
            </a:r>
            <a:r>
              <a:rPr dirty="0" sz="2200" spc="20">
                <a:latin typeface="Carlito"/>
                <a:cs typeface="Carlito"/>
              </a:rPr>
              <a:t> </a:t>
            </a:r>
            <a:r>
              <a:rPr dirty="0" sz="2200" spc="-5">
                <a:latin typeface="Carlito"/>
                <a:cs typeface="Carlito"/>
              </a:rPr>
              <a:t>facilities.</a:t>
            </a:r>
            <a:endParaRPr sz="2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074018" y="6465252"/>
            <a:ext cx="2298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rlito"/>
                <a:cs typeface="Carlito"/>
              </a:rPr>
              <a:t>10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6520" y="196596"/>
            <a:ext cx="263271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latin typeface="Times New Roman"/>
                <a:cs typeface="Times New Roman"/>
              </a:rPr>
              <a:t>Magnitude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18894" y="1085215"/>
            <a:ext cx="8444230" cy="425132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254000" marR="17780" indent="-228600">
              <a:lnSpc>
                <a:spcPts val="2500"/>
              </a:lnSpc>
              <a:spcBef>
                <a:spcPts val="700"/>
              </a:spcBef>
              <a:buFont typeface="Arial"/>
              <a:buChar char="•"/>
              <a:tabLst>
                <a:tab pos="254000" algn="l"/>
              </a:tabLst>
            </a:pPr>
            <a:r>
              <a:rPr dirty="0" sz="2600">
                <a:latin typeface="Times New Roman"/>
                <a:cs typeface="Times New Roman"/>
              </a:rPr>
              <a:t>Rating of </a:t>
            </a:r>
            <a:r>
              <a:rPr dirty="0" sz="2600" spc="5">
                <a:latin typeface="Times New Roman"/>
                <a:cs typeface="Times New Roman"/>
              </a:rPr>
              <a:t>an </a:t>
            </a:r>
            <a:r>
              <a:rPr dirty="0" sz="2600" spc="-5">
                <a:latin typeface="Times New Roman"/>
                <a:cs typeface="Times New Roman"/>
              </a:rPr>
              <a:t>Earthquake </a:t>
            </a:r>
            <a:r>
              <a:rPr dirty="0" sz="2600">
                <a:latin typeface="Times New Roman"/>
                <a:cs typeface="Times New Roman"/>
              </a:rPr>
              <a:t>on </a:t>
            </a:r>
            <a:r>
              <a:rPr dirty="0" sz="2600" spc="-5">
                <a:latin typeface="Times New Roman"/>
                <a:cs typeface="Times New Roman"/>
              </a:rPr>
              <a:t>the </a:t>
            </a:r>
            <a:r>
              <a:rPr dirty="0" sz="2600">
                <a:latin typeface="Times New Roman"/>
                <a:cs typeface="Times New Roman"/>
              </a:rPr>
              <a:t>basis of </a:t>
            </a:r>
            <a:r>
              <a:rPr dirty="0" sz="2600" spc="-10" b="1">
                <a:latin typeface="Times New Roman"/>
                <a:cs typeface="Times New Roman"/>
              </a:rPr>
              <a:t>amplitude </a:t>
            </a:r>
            <a:r>
              <a:rPr dirty="0" sz="2600">
                <a:latin typeface="Times New Roman"/>
                <a:cs typeface="Times New Roman"/>
              </a:rPr>
              <a:t>of seismic  waves.</a:t>
            </a:r>
            <a:endParaRPr sz="2600">
              <a:latin typeface="Times New Roman"/>
              <a:cs typeface="Times New Roman"/>
            </a:endParaRPr>
          </a:p>
          <a:p>
            <a:pPr marL="2540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54000" algn="l"/>
              </a:tabLst>
            </a:pPr>
            <a:r>
              <a:rPr dirty="0" sz="2600">
                <a:latin typeface="Times New Roman"/>
                <a:cs typeface="Times New Roman"/>
              </a:rPr>
              <a:t>Charles </a:t>
            </a:r>
            <a:r>
              <a:rPr dirty="0" sz="2600" spc="-105">
                <a:latin typeface="Times New Roman"/>
                <a:cs typeface="Times New Roman"/>
              </a:rPr>
              <a:t>F. </a:t>
            </a:r>
            <a:r>
              <a:rPr dirty="0" sz="2600">
                <a:latin typeface="Times New Roman"/>
                <a:cs typeface="Times New Roman"/>
              </a:rPr>
              <a:t>Richter in 1935 – Scale of</a:t>
            </a:r>
            <a:r>
              <a:rPr dirty="0" sz="2600" spc="40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Magnitude.</a:t>
            </a:r>
            <a:endParaRPr sz="2600">
              <a:latin typeface="Times New Roman"/>
              <a:cs typeface="Times New Roman"/>
            </a:endParaRPr>
          </a:p>
          <a:p>
            <a:pPr marL="254000" marR="243204" indent="-228600">
              <a:lnSpc>
                <a:spcPct val="79800"/>
              </a:lnSpc>
              <a:spcBef>
                <a:spcPts val="1010"/>
              </a:spcBef>
              <a:buFont typeface="Arial"/>
              <a:buChar char="•"/>
              <a:tabLst>
                <a:tab pos="254000" algn="l"/>
              </a:tabLst>
            </a:pPr>
            <a:r>
              <a:rPr dirty="0" sz="2600" spc="-5" b="1">
                <a:latin typeface="Times New Roman"/>
                <a:cs typeface="Times New Roman"/>
              </a:rPr>
              <a:t>Richter Magnitude is </a:t>
            </a:r>
            <a:r>
              <a:rPr dirty="0" sz="2600" spc="-10" b="1">
                <a:latin typeface="Times New Roman"/>
                <a:cs typeface="Times New Roman"/>
              </a:rPr>
              <a:t>the </a:t>
            </a:r>
            <a:r>
              <a:rPr dirty="0" sz="2600" b="1">
                <a:latin typeface="Times New Roman"/>
                <a:cs typeface="Times New Roman"/>
              </a:rPr>
              <a:t>logarithm of </a:t>
            </a:r>
            <a:r>
              <a:rPr dirty="0" sz="2600" spc="-5" b="1">
                <a:latin typeface="Times New Roman"/>
                <a:cs typeface="Times New Roman"/>
              </a:rPr>
              <a:t>the </a:t>
            </a:r>
            <a:r>
              <a:rPr dirty="0" sz="2600" spc="-10" b="1">
                <a:latin typeface="Times New Roman"/>
                <a:cs typeface="Times New Roman"/>
              </a:rPr>
              <a:t>maximum  </a:t>
            </a:r>
            <a:r>
              <a:rPr dirty="0" sz="2600" spc="-5" b="1">
                <a:latin typeface="Times New Roman"/>
                <a:cs typeface="Times New Roman"/>
              </a:rPr>
              <a:t>seismic </a:t>
            </a:r>
            <a:r>
              <a:rPr dirty="0" sz="2600" b="1">
                <a:latin typeface="Times New Roman"/>
                <a:cs typeface="Times New Roman"/>
              </a:rPr>
              <a:t>wave </a:t>
            </a:r>
            <a:r>
              <a:rPr dirty="0" sz="2600" spc="-10" b="1">
                <a:latin typeface="Times New Roman"/>
                <a:cs typeface="Times New Roman"/>
              </a:rPr>
              <a:t>amplitude </a:t>
            </a:r>
            <a:r>
              <a:rPr dirty="0" sz="2600" b="1">
                <a:latin typeface="Times New Roman"/>
                <a:cs typeface="Times New Roman"/>
              </a:rPr>
              <a:t>at a </a:t>
            </a:r>
            <a:r>
              <a:rPr dirty="0" sz="2600" spc="-5" b="1">
                <a:latin typeface="Times New Roman"/>
                <a:cs typeface="Times New Roman"/>
              </a:rPr>
              <a:t>distance </a:t>
            </a:r>
            <a:r>
              <a:rPr dirty="0" sz="2600" b="1">
                <a:latin typeface="Times New Roman"/>
                <a:cs typeface="Times New Roman"/>
              </a:rPr>
              <a:t>of 100 km </a:t>
            </a:r>
            <a:r>
              <a:rPr dirty="0" sz="2600" spc="-10" b="1">
                <a:latin typeface="Times New Roman"/>
                <a:cs typeface="Times New Roman"/>
              </a:rPr>
              <a:t>from </a:t>
            </a:r>
            <a:r>
              <a:rPr dirty="0" sz="2600" spc="-5" b="1">
                <a:latin typeface="Times New Roman"/>
                <a:cs typeface="Times New Roman"/>
              </a:rPr>
              <a:t>the  </a:t>
            </a:r>
            <a:r>
              <a:rPr dirty="0" sz="2600" spc="-25" b="1">
                <a:latin typeface="Times New Roman"/>
                <a:cs typeface="Times New Roman"/>
              </a:rPr>
              <a:t>epicenter.</a:t>
            </a:r>
            <a:endParaRPr sz="2600">
              <a:latin typeface="Times New Roman"/>
              <a:cs typeface="Times New Roman"/>
            </a:endParaRPr>
          </a:p>
          <a:p>
            <a:pPr marL="3018155">
              <a:lnSpc>
                <a:spcPct val="100000"/>
              </a:lnSpc>
              <a:spcBef>
                <a:spcPts val="380"/>
              </a:spcBef>
            </a:pPr>
            <a:r>
              <a:rPr dirty="0" sz="2600">
                <a:latin typeface="Times New Roman"/>
                <a:cs typeface="Times New Roman"/>
              </a:rPr>
              <a:t>M = log A – log</a:t>
            </a:r>
            <a:r>
              <a:rPr dirty="0" sz="2600" spc="-484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A</a:t>
            </a:r>
            <a:r>
              <a:rPr dirty="0" baseline="-20634" sz="2625" spc="-7">
                <a:latin typeface="Times New Roman"/>
                <a:cs typeface="Times New Roman"/>
              </a:rPr>
              <a:t>0</a:t>
            </a:r>
            <a:endParaRPr baseline="-20634" sz="262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>
              <a:latin typeface="Times New Roman"/>
              <a:cs typeface="Times New Roman"/>
            </a:endParaRPr>
          </a:p>
          <a:p>
            <a:pPr marL="254000" indent="-228600">
              <a:lnSpc>
                <a:spcPct val="100000"/>
              </a:lnSpc>
              <a:buFont typeface="Arial"/>
              <a:buChar char="•"/>
              <a:tabLst>
                <a:tab pos="254000" algn="l"/>
              </a:tabLst>
            </a:pPr>
            <a:r>
              <a:rPr dirty="0" sz="2600">
                <a:latin typeface="Times New Roman"/>
                <a:cs typeface="Times New Roman"/>
              </a:rPr>
              <a:t>Magnitude Scale – M</a:t>
            </a:r>
            <a:r>
              <a:rPr dirty="0" baseline="-20634" sz="2625">
                <a:latin typeface="Times New Roman"/>
                <a:cs typeface="Times New Roman"/>
              </a:rPr>
              <a:t>b </a:t>
            </a:r>
            <a:r>
              <a:rPr dirty="0" sz="2600">
                <a:latin typeface="Times New Roman"/>
                <a:cs typeface="Times New Roman"/>
              </a:rPr>
              <a:t>and</a:t>
            </a:r>
            <a:r>
              <a:rPr dirty="0" sz="2600" spc="-300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M</a:t>
            </a:r>
            <a:r>
              <a:rPr dirty="0" baseline="-20634" sz="2625">
                <a:latin typeface="Times New Roman"/>
                <a:cs typeface="Times New Roman"/>
              </a:rPr>
              <a:t>s</a:t>
            </a:r>
            <a:endParaRPr baseline="-20634" sz="2625">
              <a:latin typeface="Times New Roman"/>
              <a:cs typeface="Times New Roman"/>
            </a:endParaRPr>
          </a:p>
          <a:p>
            <a:pPr marL="254000" marR="211454" indent="-228600">
              <a:lnSpc>
                <a:spcPts val="2500"/>
              </a:lnSpc>
              <a:spcBef>
                <a:spcPts val="980"/>
              </a:spcBef>
              <a:buFont typeface="Arial"/>
              <a:buChar char="•"/>
              <a:tabLst>
                <a:tab pos="254000" algn="l"/>
                <a:tab pos="772160" algn="l"/>
              </a:tabLst>
            </a:pPr>
            <a:r>
              <a:rPr dirty="0" sz="2600">
                <a:latin typeface="Times New Roman"/>
                <a:cs typeface="Times New Roman"/>
              </a:rPr>
              <a:t>M</a:t>
            </a:r>
            <a:r>
              <a:rPr dirty="0" baseline="-20634" sz="2625">
                <a:latin typeface="Times New Roman"/>
                <a:cs typeface="Times New Roman"/>
              </a:rPr>
              <a:t>s	</a:t>
            </a:r>
            <a:r>
              <a:rPr dirty="0" sz="2600">
                <a:latin typeface="Times New Roman"/>
                <a:cs typeface="Times New Roman"/>
              </a:rPr>
              <a:t>: Shallow earthquake and M</a:t>
            </a:r>
            <a:r>
              <a:rPr dirty="0" baseline="-20634" sz="2625">
                <a:latin typeface="Times New Roman"/>
                <a:cs typeface="Times New Roman"/>
              </a:rPr>
              <a:t>b </a:t>
            </a:r>
            <a:r>
              <a:rPr dirty="0" sz="2600">
                <a:latin typeface="Times New Roman"/>
                <a:cs typeface="Times New Roman"/>
              </a:rPr>
              <a:t>: Stronger and wide spread  earthquake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8422"/>
            <a:ext cx="770763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0">
                <a:latin typeface="Trebuchet MS"/>
                <a:cs typeface="Trebuchet MS"/>
              </a:rPr>
              <a:t>Measures</a:t>
            </a:r>
            <a:r>
              <a:rPr dirty="0" spc="-470">
                <a:latin typeface="Trebuchet MS"/>
                <a:cs typeface="Trebuchet MS"/>
              </a:rPr>
              <a:t> </a:t>
            </a:r>
            <a:r>
              <a:rPr dirty="0" spc="-229">
                <a:latin typeface="Trebuchet MS"/>
                <a:cs typeface="Trebuchet MS"/>
              </a:rPr>
              <a:t>for</a:t>
            </a:r>
            <a:r>
              <a:rPr dirty="0" spc="-459">
                <a:latin typeface="Trebuchet MS"/>
                <a:cs typeface="Trebuchet MS"/>
              </a:rPr>
              <a:t> </a:t>
            </a:r>
            <a:r>
              <a:rPr dirty="0" spc="-275">
                <a:latin typeface="Trebuchet MS"/>
                <a:cs typeface="Trebuchet MS"/>
              </a:rPr>
              <a:t>safety</a:t>
            </a:r>
            <a:r>
              <a:rPr dirty="0" spc="-490">
                <a:latin typeface="Trebuchet MS"/>
                <a:cs typeface="Trebuchet MS"/>
              </a:rPr>
              <a:t> </a:t>
            </a:r>
            <a:r>
              <a:rPr dirty="0" spc="-220">
                <a:latin typeface="Trebuchet MS"/>
                <a:cs typeface="Trebuchet MS"/>
              </a:rPr>
              <a:t>from</a:t>
            </a:r>
            <a:r>
              <a:rPr dirty="0" spc="-484">
                <a:latin typeface="Trebuchet MS"/>
                <a:cs typeface="Trebuchet MS"/>
              </a:rPr>
              <a:t> </a:t>
            </a:r>
            <a:r>
              <a:rPr dirty="0" spc="-265">
                <a:latin typeface="Trebuchet MS"/>
                <a:cs typeface="Trebuchet MS"/>
              </a:rPr>
              <a:t>Tsunamis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945488"/>
            <a:ext cx="10812780" cy="542734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2400" spc="-10" b="1">
                <a:latin typeface="Carlito"/>
                <a:cs typeface="Carlito"/>
              </a:rPr>
              <a:t>Non-structural</a:t>
            </a:r>
            <a:r>
              <a:rPr dirty="0" sz="2400" spc="-25" b="1">
                <a:latin typeface="Carlito"/>
                <a:cs typeface="Carlito"/>
              </a:rPr>
              <a:t> </a:t>
            </a:r>
            <a:r>
              <a:rPr dirty="0" sz="2400" spc="-10" b="1">
                <a:latin typeface="Carlito"/>
                <a:cs typeface="Carlito"/>
              </a:rPr>
              <a:t>Measures</a:t>
            </a:r>
            <a:endParaRPr sz="2400">
              <a:latin typeface="Carlito"/>
              <a:cs typeface="Carlito"/>
            </a:endParaRPr>
          </a:p>
          <a:p>
            <a:pPr marL="528320" indent="-516255">
              <a:lnSpc>
                <a:spcPts val="2250"/>
              </a:lnSpc>
              <a:spcBef>
                <a:spcPts val="200"/>
              </a:spcBef>
              <a:buAutoNum type="arabicPeriod"/>
              <a:tabLst>
                <a:tab pos="528320" algn="l"/>
                <a:tab pos="528955" algn="l"/>
              </a:tabLst>
            </a:pPr>
            <a:r>
              <a:rPr dirty="0" sz="2200">
                <a:latin typeface="Carlito"/>
                <a:cs typeface="Carlito"/>
              </a:rPr>
              <a:t>Strict </a:t>
            </a:r>
            <a:r>
              <a:rPr dirty="0" sz="2200" spc="-5">
                <a:latin typeface="Carlito"/>
                <a:cs typeface="Carlito"/>
              </a:rPr>
              <a:t>implementation of </a:t>
            </a: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10">
                <a:latin typeface="Carlito"/>
                <a:cs typeface="Carlito"/>
              </a:rPr>
              <a:t>coastal </a:t>
            </a:r>
            <a:r>
              <a:rPr dirty="0" sz="2200" spc="-15">
                <a:latin typeface="Carlito"/>
                <a:cs typeface="Carlito"/>
              </a:rPr>
              <a:t>zone </a:t>
            </a:r>
            <a:r>
              <a:rPr dirty="0" sz="2200" spc="-5">
                <a:latin typeface="Carlito"/>
                <a:cs typeface="Carlito"/>
              </a:rPr>
              <a:t>regulations (within </a:t>
            </a:r>
            <a:r>
              <a:rPr dirty="0" sz="2200">
                <a:latin typeface="Carlito"/>
                <a:cs typeface="Carlito"/>
              </a:rPr>
              <a:t>500 m </a:t>
            </a:r>
            <a:r>
              <a:rPr dirty="0" sz="2200" spc="-5">
                <a:latin typeface="Carlito"/>
                <a:cs typeface="Carlito"/>
              </a:rPr>
              <a:t>of </a:t>
            </a:r>
            <a:r>
              <a:rPr dirty="0" sz="2200">
                <a:latin typeface="Carlito"/>
                <a:cs typeface="Carlito"/>
              </a:rPr>
              <a:t>the high tide</a:t>
            </a:r>
            <a:r>
              <a:rPr dirty="0" sz="2200" spc="-130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line</a:t>
            </a:r>
            <a:endParaRPr sz="2200">
              <a:latin typeface="Carlito"/>
              <a:cs typeface="Carlito"/>
            </a:endParaRPr>
          </a:p>
          <a:p>
            <a:pPr marL="528320">
              <a:lnSpc>
                <a:spcPts val="2250"/>
              </a:lnSpc>
            </a:pPr>
            <a:r>
              <a:rPr dirty="0" sz="2200">
                <a:latin typeface="Carlito"/>
                <a:cs typeface="Carlito"/>
              </a:rPr>
              <a:t>with </a:t>
            </a:r>
            <a:r>
              <a:rPr dirty="0" sz="2200" spc="-10">
                <a:latin typeface="Carlito"/>
                <a:cs typeface="Carlito"/>
              </a:rPr>
              <a:t>elevation </a:t>
            </a:r>
            <a:r>
              <a:rPr dirty="0" sz="2200" spc="-5">
                <a:latin typeface="Carlito"/>
                <a:cs typeface="Carlito"/>
              </a:rPr>
              <a:t>of </a:t>
            </a:r>
            <a:r>
              <a:rPr dirty="0" sz="2200">
                <a:latin typeface="Carlito"/>
                <a:cs typeface="Carlito"/>
              </a:rPr>
              <a:t>less than 10 m </a:t>
            </a:r>
            <a:r>
              <a:rPr dirty="0" sz="2200" spc="-5">
                <a:latin typeface="Carlito"/>
                <a:cs typeface="Carlito"/>
              </a:rPr>
              <a:t>above </a:t>
            </a:r>
            <a:r>
              <a:rPr dirty="0" sz="2200">
                <a:latin typeface="Carlito"/>
                <a:cs typeface="Carlito"/>
              </a:rPr>
              <a:t>mean </a:t>
            </a:r>
            <a:r>
              <a:rPr dirty="0" sz="2200" spc="-5">
                <a:latin typeface="Carlito"/>
                <a:cs typeface="Carlito"/>
              </a:rPr>
              <a:t>sea</a:t>
            </a:r>
            <a:r>
              <a:rPr dirty="0" sz="2200" spc="-105">
                <a:latin typeface="Carlito"/>
                <a:cs typeface="Carlito"/>
              </a:rPr>
              <a:t> </a:t>
            </a:r>
            <a:r>
              <a:rPr dirty="0" sz="2200" spc="-5">
                <a:latin typeface="Carlito"/>
                <a:cs typeface="Carlito"/>
              </a:rPr>
              <a:t>level).</a:t>
            </a:r>
            <a:endParaRPr sz="2200">
              <a:latin typeface="Carlito"/>
              <a:cs typeface="Carlito"/>
            </a:endParaRPr>
          </a:p>
          <a:p>
            <a:pPr marL="528320" indent="-516255">
              <a:lnSpc>
                <a:spcPts val="2240"/>
              </a:lnSpc>
              <a:spcBef>
                <a:spcPts val="200"/>
              </a:spcBef>
              <a:buAutoNum type="arabicPeriod" startAt="2"/>
              <a:tabLst>
                <a:tab pos="528320" algn="l"/>
                <a:tab pos="528955" algn="l"/>
              </a:tabLst>
            </a:pPr>
            <a:r>
              <a:rPr dirty="0" sz="2200" spc="-5">
                <a:latin typeface="Carlito"/>
                <a:cs typeface="Carlito"/>
              </a:rPr>
              <a:t>Mapping </a:t>
            </a: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10">
                <a:latin typeface="Carlito"/>
                <a:cs typeface="Carlito"/>
              </a:rPr>
              <a:t>coastal area </a:t>
            </a:r>
            <a:r>
              <a:rPr dirty="0" sz="2200" spc="-15">
                <a:latin typeface="Carlito"/>
                <a:cs typeface="Carlito"/>
              </a:rPr>
              <a:t>for </a:t>
            </a:r>
            <a:r>
              <a:rPr dirty="0" sz="2200" spc="-5">
                <a:latin typeface="Carlito"/>
                <a:cs typeface="Carlito"/>
              </a:rPr>
              <a:t>multiple </a:t>
            </a:r>
            <a:r>
              <a:rPr dirty="0" sz="2200" spc="-15">
                <a:latin typeface="Carlito"/>
                <a:cs typeface="Carlito"/>
              </a:rPr>
              <a:t>hazards, </a:t>
            </a:r>
            <a:r>
              <a:rPr dirty="0" sz="2200" spc="-5">
                <a:latin typeface="Carlito"/>
                <a:cs typeface="Carlito"/>
              </a:rPr>
              <a:t>vulnerability </a:t>
            </a:r>
            <a:r>
              <a:rPr dirty="0" sz="2200">
                <a:latin typeface="Carlito"/>
                <a:cs typeface="Carlito"/>
              </a:rPr>
              <a:t>and </a:t>
            </a:r>
            <a:r>
              <a:rPr dirty="0" sz="2200" spc="-5">
                <a:latin typeface="Carlito"/>
                <a:cs typeface="Carlito"/>
              </a:rPr>
              <a:t>risk analysis upto</a:t>
            </a:r>
            <a:r>
              <a:rPr dirty="0" sz="2200" spc="-160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taluka</a:t>
            </a:r>
            <a:endParaRPr sz="2200">
              <a:latin typeface="Carlito"/>
              <a:cs typeface="Carlito"/>
            </a:endParaRPr>
          </a:p>
          <a:p>
            <a:pPr marL="528320">
              <a:lnSpc>
                <a:spcPts val="1850"/>
              </a:lnSpc>
            </a:pPr>
            <a:r>
              <a:rPr dirty="0" sz="2200" spc="-5">
                <a:latin typeface="Carlito"/>
                <a:cs typeface="Carlito"/>
              </a:rPr>
              <a:t>/village </a:t>
            </a:r>
            <a:r>
              <a:rPr dirty="0" sz="2200" spc="-10">
                <a:latin typeface="Carlito"/>
                <a:cs typeface="Carlito"/>
              </a:rPr>
              <a:t>level. </a:t>
            </a:r>
            <a:r>
              <a:rPr dirty="0" sz="2200" spc="-5">
                <a:latin typeface="Carlito"/>
                <a:cs typeface="Carlito"/>
              </a:rPr>
              <a:t>Development of </a:t>
            </a:r>
            <a:r>
              <a:rPr dirty="0" sz="2200" spc="-10">
                <a:latin typeface="Carlito"/>
                <a:cs typeface="Carlito"/>
              </a:rPr>
              <a:t>Disaster Information </a:t>
            </a:r>
            <a:r>
              <a:rPr dirty="0" sz="2200" spc="-5">
                <a:latin typeface="Carlito"/>
                <a:cs typeface="Carlito"/>
              </a:rPr>
              <a:t>Management </a:t>
            </a:r>
            <a:r>
              <a:rPr dirty="0" sz="2200" spc="-15">
                <a:latin typeface="Carlito"/>
                <a:cs typeface="Carlito"/>
              </a:rPr>
              <a:t>System </a:t>
            </a:r>
            <a:r>
              <a:rPr dirty="0" sz="2200" spc="-5">
                <a:latin typeface="Carlito"/>
                <a:cs typeface="Carlito"/>
              </a:rPr>
              <a:t>(DIMS) </a:t>
            </a:r>
            <a:r>
              <a:rPr dirty="0" sz="2200">
                <a:latin typeface="Carlito"/>
                <a:cs typeface="Carlito"/>
              </a:rPr>
              <a:t>in all</a:t>
            </a:r>
            <a:r>
              <a:rPr dirty="0" sz="2200" spc="-7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the</a:t>
            </a:r>
            <a:endParaRPr sz="2200">
              <a:latin typeface="Carlito"/>
              <a:cs typeface="Carlito"/>
            </a:endParaRPr>
          </a:p>
          <a:p>
            <a:pPr marL="528320">
              <a:lnSpc>
                <a:spcPts val="2250"/>
              </a:lnSpc>
            </a:pPr>
            <a:r>
              <a:rPr dirty="0" sz="2200" spc="-10">
                <a:latin typeface="Carlito"/>
                <a:cs typeface="Carlito"/>
              </a:rPr>
              <a:t>coastal</a:t>
            </a:r>
            <a:r>
              <a:rPr dirty="0" sz="2200" spc="-45">
                <a:latin typeface="Carlito"/>
                <a:cs typeface="Carlito"/>
              </a:rPr>
              <a:t> </a:t>
            </a:r>
            <a:r>
              <a:rPr dirty="0" sz="2200" spc="-15">
                <a:latin typeface="Carlito"/>
                <a:cs typeface="Carlito"/>
              </a:rPr>
              <a:t>states.</a:t>
            </a:r>
            <a:endParaRPr sz="2200">
              <a:latin typeface="Carlito"/>
              <a:cs typeface="Carlito"/>
            </a:endParaRPr>
          </a:p>
          <a:p>
            <a:pPr marL="528320" indent="-516255">
              <a:lnSpc>
                <a:spcPts val="2250"/>
              </a:lnSpc>
              <a:spcBef>
                <a:spcPts val="200"/>
              </a:spcBef>
              <a:buAutoNum type="arabicPeriod" startAt="3"/>
              <a:tabLst>
                <a:tab pos="528320" algn="l"/>
                <a:tab pos="528955" algn="l"/>
              </a:tabLst>
            </a:pPr>
            <a:r>
              <a:rPr dirty="0" sz="2200" spc="-5">
                <a:latin typeface="Carlito"/>
                <a:cs typeface="Carlito"/>
              </a:rPr>
              <a:t>Aggressive </a:t>
            </a:r>
            <a:r>
              <a:rPr dirty="0" sz="2200">
                <a:latin typeface="Carlito"/>
                <a:cs typeface="Carlito"/>
              </a:rPr>
              <a:t>capacity </a:t>
            </a:r>
            <a:r>
              <a:rPr dirty="0" sz="2200" spc="-5">
                <a:latin typeface="Carlito"/>
                <a:cs typeface="Carlito"/>
              </a:rPr>
              <a:t>building </a:t>
            </a:r>
            <a:r>
              <a:rPr dirty="0" sz="2200" spc="-10">
                <a:latin typeface="Carlito"/>
                <a:cs typeface="Carlito"/>
              </a:rPr>
              <a:t>requirements </a:t>
            </a:r>
            <a:r>
              <a:rPr dirty="0" sz="2200" spc="-15">
                <a:latin typeface="Carlito"/>
                <a:cs typeface="Carlito"/>
              </a:rPr>
              <a:t>for </a:t>
            </a: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5">
                <a:latin typeface="Carlito"/>
                <a:cs typeface="Carlito"/>
              </a:rPr>
              <a:t>local people </a:t>
            </a:r>
            <a:r>
              <a:rPr dirty="0" sz="2200">
                <a:latin typeface="Carlito"/>
                <a:cs typeface="Carlito"/>
              </a:rPr>
              <a:t>and the </a:t>
            </a:r>
            <a:r>
              <a:rPr dirty="0" sz="2200" spc="-10">
                <a:latin typeface="Carlito"/>
                <a:cs typeface="Carlito"/>
              </a:rPr>
              <a:t>administration</a:t>
            </a:r>
            <a:r>
              <a:rPr dirty="0" sz="2200" spc="-185">
                <a:latin typeface="Carlito"/>
                <a:cs typeface="Carlito"/>
              </a:rPr>
              <a:t> </a:t>
            </a:r>
            <a:r>
              <a:rPr dirty="0" sz="2200" spc="-15">
                <a:latin typeface="Carlito"/>
                <a:cs typeface="Carlito"/>
              </a:rPr>
              <a:t>for</a:t>
            </a:r>
            <a:endParaRPr sz="2200">
              <a:latin typeface="Carlito"/>
              <a:cs typeface="Carlito"/>
            </a:endParaRPr>
          </a:p>
          <a:p>
            <a:pPr marL="528320">
              <a:lnSpc>
                <a:spcPts val="2250"/>
              </a:lnSpc>
            </a:pPr>
            <a:r>
              <a:rPr dirty="0" sz="2200" spc="-5">
                <a:latin typeface="Carlito"/>
                <a:cs typeface="Carlito"/>
              </a:rPr>
              <a:t>facing </a:t>
            </a: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15">
                <a:latin typeface="Carlito"/>
                <a:cs typeface="Carlito"/>
              </a:rPr>
              <a:t>disasters </a:t>
            </a:r>
            <a:r>
              <a:rPr dirty="0" sz="2200">
                <a:latin typeface="Carlito"/>
                <a:cs typeface="Carlito"/>
              </a:rPr>
              <a:t>in </a:t>
            </a:r>
            <a:r>
              <a:rPr dirty="0" sz="2200" spc="-25">
                <a:latin typeface="Carlito"/>
                <a:cs typeface="Carlito"/>
              </a:rPr>
              <a:t>wake </a:t>
            </a:r>
            <a:r>
              <a:rPr dirty="0" sz="2200" spc="-5">
                <a:latin typeface="Carlito"/>
                <a:cs typeface="Carlito"/>
              </a:rPr>
              <a:t>of </a:t>
            </a:r>
            <a:r>
              <a:rPr dirty="0" sz="2200">
                <a:latin typeface="Carlito"/>
                <a:cs typeface="Carlito"/>
              </a:rPr>
              <a:t>tsunami and </a:t>
            </a:r>
            <a:r>
              <a:rPr dirty="0" sz="2200" spc="-5">
                <a:latin typeface="Carlito"/>
                <a:cs typeface="Carlito"/>
              </a:rPr>
              <a:t>cyclone, ‘based on cutting edge</a:t>
            </a:r>
            <a:r>
              <a:rPr dirty="0" sz="2200" spc="-165">
                <a:latin typeface="Carlito"/>
                <a:cs typeface="Carlito"/>
              </a:rPr>
              <a:t> </a:t>
            </a:r>
            <a:r>
              <a:rPr dirty="0" sz="2200" spc="-5">
                <a:latin typeface="Carlito"/>
                <a:cs typeface="Carlito"/>
              </a:rPr>
              <a:t>level’</a:t>
            </a:r>
            <a:endParaRPr sz="2200">
              <a:latin typeface="Carlito"/>
              <a:cs typeface="Carlito"/>
            </a:endParaRPr>
          </a:p>
          <a:p>
            <a:pPr marL="528320" indent="-516255">
              <a:lnSpc>
                <a:spcPct val="100000"/>
              </a:lnSpc>
              <a:spcBef>
                <a:spcPts val="200"/>
              </a:spcBef>
              <a:buAutoNum type="arabicPeriod" startAt="4"/>
              <a:tabLst>
                <a:tab pos="528320" algn="l"/>
                <a:tab pos="528955" algn="l"/>
              </a:tabLst>
            </a:pPr>
            <a:r>
              <a:rPr dirty="0" sz="2200" spc="-5">
                <a:latin typeface="Carlito"/>
                <a:cs typeface="Carlito"/>
              </a:rPr>
              <a:t>Developing </a:t>
            </a:r>
            <a:r>
              <a:rPr dirty="0" sz="2200" spc="-10">
                <a:latin typeface="Carlito"/>
                <a:cs typeface="Carlito"/>
              </a:rPr>
              <a:t>tools </a:t>
            </a:r>
            <a:r>
              <a:rPr dirty="0" sz="2200">
                <a:latin typeface="Carlito"/>
                <a:cs typeface="Carlito"/>
              </a:rPr>
              <a:t>and </a:t>
            </a:r>
            <a:r>
              <a:rPr dirty="0" sz="2200" spc="-5">
                <a:latin typeface="Carlito"/>
                <a:cs typeface="Carlito"/>
              </a:rPr>
              <a:t>techniques </a:t>
            </a:r>
            <a:r>
              <a:rPr dirty="0" sz="2200" spc="-15">
                <a:latin typeface="Carlito"/>
                <a:cs typeface="Carlito"/>
              </a:rPr>
              <a:t>for </a:t>
            </a:r>
            <a:r>
              <a:rPr dirty="0" sz="2200" spc="-5">
                <a:latin typeface="Carlito"/>
                <a:cs typeface="Carlito"/>
              </a:rPr>
              <a:t>risk </a:t>
            </a:r>
            <a:r>
              <a:rPr dirty="0" sz="2200" spc="-15">
                <a:latin typeface="Carlito"/>
                <a:cs typeface="Carlito"/>
              </a:rPr>
              <a:t>transfer </a:t>
            </a:r>
            <a:r>
              <a:rPr dirty="0" sz="2200">
                <a:latin typeface="Carlito"/>
                <a:cs typeface="Carlito"/>
              </a:rPr>
              <a:t>in </a:t>
            </a:r>
            <a:r>
              <a:rPr dirty="0" sz="2200" spc="-5">
                <a:latin typeface="Carlito"/>
                <a:cs typeface="Carlito"/>
              </a:rPr>
              <a:t>highly vulnerable</a:t>
            </a:r>
            <a:r>
              <a:rPr dirty="0" sz="2200" spc="-165">
                <a:latin typeface="Carlito"/>
                <a:cs typeface="Carlito"/>
              </a:rPr>
              <a:t> </a:t>
            </a:r>
            <a:r>
              <a:rPr dirty="0" sz="2200" spc="-5">
                <a:latin typeface="Carlito"/>
                <a:cs typeface="Carlito"/>
              </a:rPr>
              <a:t>areas</a:t>
            </a:r>
            <a:endParaRPr sz="2200">
              <a:latin typeface="Carlito"/>
              <a:cs typeface="Carlito"/>
            </a:endParaRPr>
          </a:p>
          <a:p>
            <a:pPr marL="528320" marR="318135" indent="-516255">
              <a:lnSpc>
                <a:spcPct val="70500"/>
              </a:lnSpc>
              <a:spcBef>
                <a:spcPts val="980"/>
              </a:spcBef>
              <a:buAutoNum type="arabicPeriod" startAt="4"/>
              <a:tabLst>
                <a:tab pos="528320" algn="l"/>
                <a:tab pos="528955" algn="l"/>
              </a:tabLst>
            </a:pPr>
            <a:r>
              <a:rPr dirty="0" sz="2200" spc="-5">
                <a:latin typeface="Carlito"/>
                <a:cs typeface="Carlito"/>
              </a:rPr>
              <a:t>Launching </a:t>
            </a:r>
            <a:r>
              <a:rPr dirty="0" sz="2200">
                <a:latin typeface="Carlito"/>
                <a:cs typeface="Carlito"/>
              </a:rPr>
              <a:t>a </a:t>
            </a:r>
            <a:r>
              <a:rPr dirty="0" sz="2200" spc="-5">
                <a:latin typeface="Carlito"/>
                <a:cs typeface="Carlito"/>
              </a:rPr>
              <a:t>series of public </a:t>
            </a:r>
            <a:r>
              <a:rPr dirty="0" sz="2200" spc="-10">
                <a:latin typeface="Carlito"/>
                <a:cs typeface="Carlito"/>
              </a:rPr>
              <a:t>awareness </a:t>
            </a:r>
            <a:r>
              <a:rPr dirty="0" sz="2200">
                <a:latin typeface="Carlito"/>
                <a:cs typeface="Carlito"/>
              </a:rPr>
              <a:t>campaign </a:t>
            </a:r>
            <a:r>
              <a:rPr dirty="0" sz="2200" spc="-10">
                <a:latin typeface="Carlito"/>
                <a:cs typeface="Carlito"/>
              </a:rPr>
              <a:t>throughout </a:t>
            </a: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10">
                <a:latin typeface="Carlito"/>
                <a:cs typeface="Carlito"/>
              </a:rPr>
              <a:t>coastal area by various  </a:t>
            </a:r>
            <a:r>
              <a:rPr dirty="0" sz="2200">
                <a:latin typeface="Carlito"/>
                <a:cs typeface="Carlito"/>
              </a:rPr>
              <a:t>means including AIR, </a:t>
            </a:r>
            <a:r>
              <a:rPr dirty="0" sz="2200" spc="-10">
                <a:latin typeface="Carlito"/>
                <a:cs typeface="Carlito"/>
              </a:rPr>
              <a:t>Doordarshan </a:t>
            </a:r>
            <a:r>
              <a:rPr dirty="0" sz="2200">
                <a:latin typeface="Carlito"/>
                <a:cs typeface="Carlito"/>
              </a:rPr>
              <a:t>&amp; Other</a:t>
            </a:r>
            <a:r>
              <a:rPr dirty="0" sz="2200" spc="-114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Media.</a:t>
            </a:r>
            <a:endParaRPr sz="2200">
              <a:latin typeface="Carlito"/>
              <a:cs typeface="Carlito"/>
            </a:endParaRPr>
          </a:p>
          <a:p>
            <a:pPr marL="528320" marR="777875" indent="-516255">
              <a:lnSpc>
                <a:spcPct val="70500"/>
              </a:lnSpc>
              <a:spcBef>
                <a:spcPts val="980"/>
              </a:spcBef>
              <a:buAutoNum type="arabicPeriod" startAt="4"/>
              <a:tabLst>
                <a:tab pos="528320" algn="l"/>
                <a:tab pos="528955" algn="l"/>
              </a:tabLst>
            </a:pPr>
            <a:r>
              <a:rPr dirty="0" sz="2200" spc="-25">
                <a:latin typeface="Carlito"/>
                <a:cs typeface="Carlito"/>
              </a:rPr>
              <a:t>Training </a:t>
            </a:r>
            <a:r>
              <a:rPr dirty="0" sz="2200" spc="-5">
                <a:latin typeface="Carlito"/>
                <a:cs typeface="Carlito"/>
              </a:rPr>
              <a:t>of local </a:t>
            </a:r>
            <a:r>
              <a:rPr dirty="0" sz="2200" spc="-10">
                <a:latin typeface="Carlito"/>
                <a:cs typeface="Carlito"/>
              </a:rPr>
              <a:t>administration </a:t>
            </a:r>
            <a:r>
              <a:rPr dirty="0" sz="2200">
                <a:latin typeface="Carlito"/>
                <a:cs typeface="Carlito"/>
              </a:rPr>
              <a:t>in </a:t>
            </a:r>
            <a:r>
              <a:rPr dirty="0" sz="2200" spc="-10">
                <a:latin typeface="Carlito"/>
                <a:cs typeface="Carlito"/>
              </a:rPr>
              <a:t>forecasting </a:t>
            </a:r>
            <a:r>
              <a:rPr dirty="0" sz="2200" spc="-5">
                <a:latin typeface="Carlito"/>
                <a:cs typeface="Carlito"/>
              </a:rPr>
              <a:t>warning dissemination </a:t>
            </a:r>
            <a:r>
              <a:rPr dirty="0" sz="2200">
                <a:latin typeface="Carlito"/>
                <a:cs typeface="Carlito"/>
              </a:rPr>
              <a:t>and </a:t>
            </a:r>
            <a:r>
              <a:rPr dirty="0" sz="2200" spc="-10">
                <a:latin typeface="Carlito"/>
                <a:cs typeface="Carlito"/>
              </a:rPr>
              <a:t>evacuation  </a:t>
            </a:r>
            <a:r>
              <a:rPr dirty="0" sz="2200" spc="-5">
                <a:latin typeface="Carlito"/>
                <a:cs typeface="Carlito"/>
              </a:rPr>
              <a:t>techniques</a:t>
            </a:r>
            <a:endParaRPr sz="2200">
              <a:latin typeface="Carlito"/>
              <a:cs typeface="Carlito"/>
            </a:endParaRPr>
          </a:p>
          <a:p>
            <a:pPr marL="528320" marR="5080" indent="-516255">
              <a:lnSpc>
                <a:spcPct val="69900"/>
              </a:lnSpc>
              <a:spcBef>
                <a:spcPts val="1000"/>
              </a:spcBef>
              <a:buAutoNum type="arabicPeriod" startAt="4"/>
              <a:tabLst>
                <a:tab pos="528320" algn="l"/>
                <a:tab pos="528955" algn="l"/>
              </a:tabLst>
            </a:pPr>
            <a:r>
              <a:rPr dirty="0" sz="2200" spc="-5">
                <a:latin typeface="Carlito"/>
                <a:cs typeface="Carlito"/>
              </a:rPr>
              <a:t>Awareness </a:t>
            </a:r>
            <a:r>
              <a:rPr dirty="0" sz="2200" spc="-10">
                <a:latin typeface="Carlito"/>
                <a:cs typeface="Carlito"/>
              </a:rPr>
              <a:t>generation </a:t>
            </a:r>
            <a:r>
              <a:rPr dirty="0" sz="2200">
                <a:latin typeface="Carlito"/>
                <a:cs typeface="Carlito"/>
              </a:rPr>
              <a:t>and </a:t>
            </a:r>
            <a:r>
              <a:rPr dirty="0" sz="2200" spc="-10">
                <a:latin typeface="Carlito"/>
                <a:cs typeface="Carlito"/>
              </a:rPr>
              <a:t>training </a:t>
            </a:r>
            <a:r>
              <a:rPr dirty="0" sz="2200" spc="-5">
                <a:latin typeface="Carlito"/>
                <a:cs typeface="Carlito"/>
              </a:rPr>
              <a:t>among </a:t>
            </a:r>
            <a:r>
              <a:rPr dirty="0" sz="2200">
                <a:latin typeface="Carlito"/>
                <a:cs typeface="Carlito"/>
              </a:rPr>
              <a:t>the fishermen, </a:t>
            </a:r>
            <a:r>
              <a:rPr dirty="0" sz="2200" spc="-10">
                <a:latin typeface="Carlito"/>
                <a:cs typeface="Carlito"/>
              </a:rPr>
              <a:t>coast guards, </a:t>
            </a:r>
            <a:r>
              <a:rPr dirty="0" sz="2200" spc="-5">
                <a:latin typeface="Carlito"/>
                <a:cs typeface="Carlito"/>
              </a:rPr>
              <a:t>officials </a:t>
            </a:r>
            <a:r>
              <a:rPr dirty="0" sz="2200" spc="-15">
                <a:latin typeface="Carlito"/>
                <a:cs typeface="Carlito"/>
              </a:rPr>
              <a:t>from  </a:t>
            </a:r>
            <a:r>
              <a:rPr dirty="0" sz="2200" spc="-5">
                <a:latin typeface="Carlito"/>
                <a:cs typeface="Carlito"/>
              </a:rPr>
              <a:t>fisheries department </a:t>
            </a:r>
            <a:r>
              <a:rPr dirty="0" sz="2200">
                <a:latin typeface="Carlito"/>
                <a:cs typeface="Carlito"/>
              </a:rPr>
              <a:t>and </a:t>
            </a:r>
            <a:r>
              <a:rPr dirty="0" sz="2200" spc="-5">
                <a:latin typeface="Carlito"/>
                <a:cs typeface="Carlito"/>
              </a:rPr>
              <a:t>port authorities </a:t>
            </a:r>
            <a:r>
              <a:rPr dirty="0" sz="2200">
                <a:latin typeface="Carlito"/>
                <a:cs typeface="Carlito"/>
              </a:rPr>
              <a:t>and </a:t>
            </a:r>
            <a:r>
              <a:rPr dirty="0" sz="2200" spc="-5">
                <a:latin typeface="Carlito"/>
                <a:cs typeface="Carlito"/>
              </a:rPr>
              <a:t>local </a:t>
            </a:r>
            <a:r>
              <a:rPr dirty="0" sz="2200" spc="-10">
                <a:latin typeface="Carlito"/>
                <a:cs typeface="Carlito"/>
              </a:rPr>
              <a:t>district </a:t>
            </a:r>
            <a:r>
              <a:rPr dirty="0" sz="2200" spc="-5">
                <a:latin typeface="Carlito"/>
                <a:cs typeface="Carlito"/>
              </a:rPr>
              <a:t>officials </a:t>
            </a:r>
            <a:r>
              <a:rPr dirty="0" sz="2200" spc="-10">
                <a:latin typeface="Carlito"/>
                <a:cs typeface="Carlito"/>
              </a:rPr>
              <a:t>etc., </a:t>
            </a:r>
            <a:r>
              <a:rPr dirty="0" sz="2200">
                <a:latin typeface="Carlito"/>
                <a:cs typeface="Carlito"/>
              </a:rPr>
              <a:t>in </a:t>
            </a:r>
            <a:r>
              <a:rPr dirty="0" sz="2200" spc="-5">
                <a:latin typeface="Carlito"/>
                <a:cs typeface="Carlito"/>
              </a:rPr>
              <a:t>connection </a:t>
            </a:r>
            <a:r>
              <a:rPr dirty="0" sz="2200">
                <a:latin typeface="Carlito"/>
                <a:cs typeface="Carlito"/>
              </a:rPr>
              <a:t>with  </a:t>
            </a:r>
            <a:r>
              <a:rPr dirty="0" sz="2200" spc="-10">
                <a:latin typeface="Carlito"/>
                <a:cs typeface="Carlito"/>
              </a:rPr>
              <a:t>evacuation </a:t>
            </a:r>
            <a:r>
              <a:rPr dirty="0" sz="2200">
                <a:latin typeface="Carlito"/>
                <a:cs typeface="Carlito"/>
              </a:rPr>
              <a:t>and </a:t>
            </a:r>
            <a:r>
              <a:rPr dirty="0" sz="2200" spc="-10">
                <a:latin typeface="Carlito"/>
                <a:cs typeface="Carlito"/>
              </a:rPr>
              <a:t>post </a:t>
            </a:r>
            <a:r>
              <a:rPr dirty="0" sz="2200">
                <a:latin typeface="Carlito"/>
                <a:cs typeface="Carlito"/>
              </a:rPr>
              <a:t>tsunami </a:t>
            </a:r>
            <a:r>
              <a:rPr dirty="0" sz="2200" spc="-15">
                <a:latin typeface="Carlito"/>
                <a:cs typeface="Carlito"/>
              </a:rPr>
              <a:t>storm surge </a:t>
            </a:r>
            <a:r>
              <a:rPr dirty="0" sz="2200" spc="-5">
                <a:latin typeface="Carlito"/>
                <a:cs typeface="Carlito"/>
              </a:rPr>
              <a:t>management </a:t>
            </a:r>
            <a:r>
              <a:rPr dirty="0" sz="2200">
                <a:latin typeface="Carlito"/>
                <a:cs typeface="Carlito"/>
              </a:rPr>
              <a:t>activities. </a:t>
            </a:r>
            <a:r>
              <a:rPr dirty="0" sz="2200" spc="-10">
                <a:latin typeface="Carlito"/>
                <a:cs typeface="Carlito"/>
              </a:rPr>
              <a:t>Regular </a:t>
            </a:r>
            <a:r>
              <a:rPr dirty="0" sz="2200" spc="-5">
                <a:latin typeface="Carlito"/>
                <a:cs typeface="Carlito"/>
              </a:rPr>
              <a:t>drills should be  conducted </a:t>
            </a:r>
            <a:r>
              <a:rPr dirty="0" sz="2200" spc="-10">
                <a:latin typeface="Carlito"/>
                <a:cs typeface="Carlito"/>
              </a:rPr>
              <a:t>to test </a:t>
            </a: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5">
                <a:latin typeface="Carlito"/>
                <a:cs typeface="Carlito"/>
              </a:rPr>
              <a:t>efficacy of </a:t>
            </a: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5">
                <a:latin typeface="Carlito"/>
                <a:cs typeface="Carlito"/>
              </a:rPr>
              <a:t>DM</a:t>
            </a:r>
            <a:r>
              <a:rPr dirty="0" sz="2200" spc="-130">
                <a:latin typeface="Carlito"/>
                <a:cs typeface="Carlito"/>
              </a:rPr>
              <a:t> </a:t>
            </a:r>
            <a:r>
              <a:rPr dirty="0" sz="2200" spc="-5">
                <a:latin typeface="Carlito"/>
                <a:cs typeface="Carlito"/>
              </a:rPr>
              <a:t>plans.</a:t>
            </a:r>
            <a:endParaRPr sz="2200">
              <a:latin typeface="Carlito"/>
              <a:cs typeface="Carlito"/>
            </a:endParaRPr>
          </a:p>
          <a:p>
            <a:pPr marL="528320" indent="-516255">
              <a:lnSpc>
                <a:spcPct val="100000"/>
              </a:lnSpc>
              <a:spcBef>
                <a:spcPts val="220"/>
              </a:spcBef>
              <a:buAutoNum type="arabicPeriod" startAt="4"/>
              <a:tabLst>
                <a:tab pos="528320" algn="l"/>
                <a:tab pos="528955" algn="l"/>
              </a:tabLst>
            </a:pPr>
            <a:r>
              <a:rPr dirty="0" sz="2200" spc="-5">
                <a:latin typeface="Carlito"/>
                <a:cs typeface="Carlito"/>
              </a:rPr>
              <a:t>Studies </a:t>
            </a:r>
            <a:r>
              <a:rPr dirty="0" sz="2200" spc="-10">
                <a:latin typeface="Carlito"/>
                <a:cs typeface="Carlito"/>
              </a:rPr>
              <a:t>focusing </a:t>
            </a:r>
            <a:r>
              <a:rPr dirty="0" sz="2200" spc="-5">
                <a:latin typeface="Carlito"/>
                <a:cs typeface="Carlito"/>
              </a:rPr>
              <a:t>on </a:t>
            </a:r>
            <a:r>
              <a:rPr dirty="0" sz="2200">
                <a:latin typeface="Carlito"/>
                <a:cs typeface="Carlito"/>
              </a:rPr>
              <a:t>the tsunami </a:t>
            </a:r>
            <a:r>
              <a:rPr dirty="0" sz="2200" spc="-5">
                <a:latin typeface="Carlito"/>
                <a:cs typeface="Carlito"/>
              </a:rPr>
              <a:t>risk </a:t>
            </a:r>
            <a:r>
              <a:rPr dirty="0" sz="2200">
                <a:latin typeface="Carlito"/>
                <a:cs typeface="Carlito"/>
              </a:rPr>
              <a:t>in India </a:t>
            </a:r>
            <a:r>
              <a:rPr dirty="0" sz="2200" spc="-15">
                <a:latin typeface="Carlito"/>
                <a:cs typeface="Carlito"/>
              </a:rPr>
              <a:t>may </a:t>
            </a:r>
            <a:r>
              <a:rPr dirty="0" sz="2200" spc="-5">
                <a:latin typeface="Carlito"/>
                <a:cs typeface="Carlito"/>
              </a:rPr>
              <a:t>be </a:t>
            </a:r>
            <a:r>
              <a:rPr dirty="0" sz="2200" spc="-20">
                <a:latin typeface="Carlito"/>
                <a:cs typeface="Carlito"/>
              </a:rPr>
              <a:t>taken </a:t>
            </a:r>
            <a:r>
              <a:rPr dirty="0" sz="2200">
                <a:latin typeface="Carlito"/>
                <a:cs typeface="Carlito"/>
              </a:rPr>
              <a:t>under NCRM</a:t>
            </a:r>
            <a:r>
              <a:rPr dirty="0" sz="2200" spc="-150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project.</a:t>
            </a:r>
            <a:endParaRPr sz="2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8528" y="310515"/>
            <a:ext cx="9315450" cy="1298575"/>
          </a:xfrm>
          <a:prstGeom prst="rect"/>
        </p:spPr>
        <p:txBody>
          <a:bodyPr wrap="square" lIns="0" tIns="89535" rIns="0" bIns="0" rtlCol="0" vert="horz">
            <a:spAutoFit/>
          </a:bodyPr>
          <a:lstStyle/>
          <a:p>
            <a:pPr marL="4046854" marR="5080" indent="-4034790">
              <a:lnSpc>
                <a:spcPts val="4740"/>
              </a:lnSpc>
              <a:spcBef>
                <a:spcPts val="705"/>
              </a:spcBef>
            </a:pPr>
            <a:r>
              <a:rPr dirty="0" spc="-280">
                <a:latin typeface="Trebuchet MS"/>
                <a:cs typeface="Trebuchet MS"/>
              </a:rPr>
              <a:t>The</a:t>
            </a:r>
            <a:r>
              <a:rPr dirty="0" spc="-425">
                <a:latin typeface="Trebuchet MS"/>
                <a:cs typeface="Trebuchet MS"/>
              </a:rPr>
              <a:t> </a:t>
            </a:r>
            <a:r>
              <a:rPr dirty="0" spc="-245">
                <a:latin typeface="Trebuchet MS"/>
                <a:cs typeface="Trebuchet MS"/>
              </a:rPr>
              <a:t>Present</a:t>
            </a:r>
            <a:r>
              <a:rPr dirty="0" spc="-434">
                <a:latin typeface="Trebuchet MS"/>
                <a:cs typeface="Trebuchet MS"/>
              </a:rPr>
              <a:t> </a:t>
            </a:r>
            <a:r>
              <a:rPr dirty="0" spc="-229">
                <a:latin typeface="Trebuchet MS"/>
                <a:cs typeface="Trebuchet MS"/>
              </a:rPr>
              <a:t>status</a:t>
            </a:r>
            <a:r>
              <a:rPr dirty="0" spc="-434">
                <a:latin typeface="Trebuchet MS"/>
                <a:cs typeface="Trebuchet MS"/>
              </a:rPr>
              <a:t> </a:t>
            </a:r>
            <a:r>
              <a:rPr dirty="0" spc="-195">
                <a:latin typeface="Trebuchet MS"/>
                <a:cs typeface="Trebuchet MS"/>
              </a:rPr>
              <a:t>of</a:t>
            </a:r>
            <a:r>
              <a:rPr dirty="0" spc="-425">
                <a:latin typeface="Trebuchet MS"/>
                <a:cs typeface="Trebuchet MS"/>
              </a:rPr>
              <a:t> </a:t>
            </a:r>
            <a:r>
              <a:rPr dirty="0" spc="-290">
                <a:latin typeface="Trebuchet MS"/>
                <a:cs typeface="Trebuchet MS"/>
              </a:rPr>
              <a:t>Tsunami</a:t>
            </a:r>
            <a:r>
              <a:rPr dirty="0" spc="-440">
                <a:latin typeface="Trebuchet MS"/>
                <a:cs typeface="Trebuchet MS"/>
              </a:rPr>
              <a:t> </a:t>
            </a:r>
            <a:r>
              <a:rPr dirty="0" spc="-185">
                <a:latin typeface="Trebuchet MS"/>
                <a:cs typeface="Trebuchet MS"/>
              </a:rPr>
              <a:t>Warnings</a:t>
            </a:r>
            <a:r>
              <a:rPr dirty="0" spc="-434">
                <a:latin typeface="Trebuchet MS"/>
                <a:cs typeface="Trebuchet MS"/>
              </a:rPr>
              <a:t> </a:t>
            </a:r>
            <a:r>
              <a:rPr dirty="0" spc="-204">
                <a:latin typeface="Trebuchet MS"/>
                <a:cs typeface="Trebuchet MS"/>
              </a:rPr>
              <a:t>in  </a:t>
            </a:r>
            <a:r>
              <a:rPr dirty="0" spc="-270">
                <a:latin typeface="Trebuchet MS"/>
                <a:cs typeface="Trebuchet MS"/>
              </a:rPr>
              <a:t>India.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54822"/>
            <a:ext cx="11057255" cy="4754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ts val="225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25">
                <a:latin typeface="Carlito"/>
                <a:cs typeface="Carlito"/>
              </a:rPr>
              <a:t>Tsunami </a:t>
            </a:r>
            <a:r>
              <a:rPr dirty="0" sz="2200">
                <a:latin typeface="Carlito"/>
                <a:cs typeface="Carlito"/>
              </a:rPr>
              <a:t>is </a:t>
            </a:r>
            <a:r>
              <a:rPr dirty="0" sz="2200" spc="-5">
                <a:latin typeface="Carlito"/>
                <a:cs typeface="Carlito"/>
              </a:rPr>
              <a:t>very low </a:t>
            </a:r>
            <a:r>
              <a:rPr dirty="0" sz="2200" spc="-10">
                <a:latin typeface="Carlito"/>
                <a:cs typeface="Carlito"/>
              </a:rPr>
              <a:t>probability event </a:t>
            </a:r>
            <a:r>
              <a:rPr dirty="0" sz="2200">
                <a:latin typeface="Carlito"/>
                <a:cs typeface="Carlito"/>
              </a:rPr>
              <a:t>in </a:t>
            </a:r>
            <a:r>
              <a:rPr dirty="0" sz="2200" spc="-5">
                <a:latin typeface="Carlito"/>
                <a:cs typeface="Carlito"/>
              </a:rPr>
              <a:t>India. </a:t>
            </a:r>
            <a:r>
              <a:rPr dirty="0" sz="2200">
                <a:latin typeface="Carlito"/>
                <a:cs typeface="Carlito"/>
              </a:rPr>
              <a:t>As such, </a:t>
            </a:r>
            <a:r>
              <a:rPr dirty="0" sz="2200" spc="-5">
                <a:latin typeface="Carlito"/>
                <a:cs typeface="Carlito"/>
              </a:rPr>
              <a:t>there </a:t>
            </a:r>
            <a:r>
              <a:rPr dirty="0" sz="2200" spc="-10">
                <a:latin typeface="Carlito"/>
                <a:cs typeface="Carlito"/>
              </a:rPr>
              <a:t>are </a:t>
            </a:r>
            <a:r>
              <a:rPr dirty="0" sz="2200" spc="-5">
                <a:latin typeface="Carlito"/>
                <a:cs typeface="Carlito"/>
              </a:rPr>
              <a:t>no </a:t>
            </a:r>
            <a:r>
              <a:rPr dirty="0" sz="2200">
                <a:latin typeface="Carlito"/>
                <a:cs typeface="Carlito"/>
              </a:rPr>
              <a:t>Codal </a:t>
            </a:r>
            <a:r>
              <a:rPr dirty="0" sz="2200" spc="-10">
                <a:latin typeface="Carlito"/>
                <a:cs typeface="Carlito"/>
              </a:rPr>
              <a:t>provisions</a:t>
            </a:r>
            <a:r>
              <a:rPr dirty="0" sz="2200" spc="-135">
                <a:latin typeface="Carlito"/>
                <a:cs typeface="Carlito"/>
              </a:rPr>
              <a:t> </a:t>
            </a:r>
            <a:r>
              <a:rPr dirty="0" sz="2200" spc="-15">
                <a:latin typeface="Carlito"/>
                <a:cs typeface="Carlito"/>
              </a:rPr>
              <a:t>for</a:t>
            </a:r>
            <a:endParaRPr sz="2200">
              <a:latin typeface="Carlito"/>
              <a:cs typeface="Carlito"/>
            </a:endParaRPr>
          </a:p>
          <a:p>
            <a:pPr marL="241300" marR="688975">
              <a:lnSpc>
                <a:spcPct val="69700"/>
              </a:lnSpc>
              <a:spcBef>
                <a:spcPts val="409"/>
              </a:spcBef>
            </a:pPr>
            <a:r>
              <a:rPr dirty="0" sz="2200" spc="-25">
                <a:latin typeface="Carlito"/>
                <a:cs typeface="Carlito"/>
              </a:rPr>
              <a:t>Tsunami </a:t>
            </a:r>
            <a:r>
              <a:rPr dirty="0" sz="2200" spc="-5">
                <a:latin typeface="Carlito"/>
                <a:cs typeface="Carlito"/>
              </a:rPr>
              <a:t>warnings </a:t>
            </a:r>
            <a:r>
              <a:rPr dirty="0" sz="2200">
                <a:latin typeface="Carlito"/>
                <a:cs typeface="Carlito"/>
              </a:rPr>
              <a:t>in India as </a:t>
            </a:r>
            <a:r>
              <a:rPr dirty="0" sz="2200" spc="-15">
                <a:latin typeface="Carlito"/>
                <a:cs typeface="Carlito"/>
              </a:rPr>
              <a:t>yet </a:t>
            </a:r>
            <a:r>
              <a:rPr dirty="0" sz="2200" spc="-5">
                <a:latin typeface="Carlito"/>
                <a:cs typeface="Carlito"/>
              </a:rPr>
              <a:t>though; there </a:t>
            </a:r>
            <a:r>
              <a:rPr dirty="0" sz="2200">
                <a:latin typeface="Carlito"/>
                <a:cs typeface="Carlito"/>
              </a:rPr>
              <a:t>is a </a:t>
            </a:r>
            <a:r>
              <a:rPr dirty="0" sz="2200" spc="-10">
                <a:latin typeface="Carlito"/>
                <a:cs typeface="Carlito"/>
              </a:rPr>
              <a:t>good seismological network </a:t>
            </a:r>
            <a:r>
              <a:rPr dirty="0" sz="2200">
                <a:latin typeface="Carlito"/>
                <a:cs typeface="Carlito"/>
              </a:rPr>
              <a:t>in </a:t>
            </a:r>
            <a:r>
              <a:rPr dirty="0" sz="2200" spc="-5">
                <a:latin typeface="Carlito"/>
                <a:cs typeface="Carlito"/>
              </a:rPr>
              <a:t>India </a:t>
            </a:r>
            <a:r>
              <a:rPr dirty="0" sz="2200" spc="-10">
                <a:latin typeface="Carlito"/>
                <a:cs typeface="Carlito"/>
              </a:rPr>
              <a:t>to  </a:t>
            </a:r>
            <a:r>
              <a:rPr dirty="0" sz="2200" spc="-15">
                <a:latin typeface="Carlito"/>
                <a:cs typeface="Carlito"/>
              </a:rPr>
              <a:t>record </a:t>
            </a:r>
            <a:r>
              <a:rPr dirty="0" sz="2200" spc="-10">
                <a:latin typeface="Carlito"/>
                <a:cs typeface="Carlito"/>
              </a:rPr>
              <a:t>any earthquake </a:t>
            </a:r>
            <a:r>
              <a:rPr dirty="0" sz="2200">
                <a:latin typeface="Carlito"/>
                <a:cs typeface="Carlito"/>
              </a:rPr>
              <a:t>within the </a:t>
            </a:r>
            <a:r>
              <a:rPr dirty="0" sz="2200" spc="-5">
                <a:latin typeface="Carlito"/>
                <a:cs typeface="Carlito"/>
              </a:rPr>
              <a:t>country </a:t>
            </a:r>
            <a:r>
              <a:rPr dirty="0" sz="2200">
                <a:latin typeface="Carlito"/>
                <a:cs typeface="Carlito"/>
              </a:rPr>
              <a:t>and its</a:t>
            </a:r>
            <a:r>
              <a:rPr dirty="0" sz="2200" spc="-120">
                <a:latin typeface="Carlito"/>
                <a:cs typeface="Carlito"/>
              </a:rPr>
              <a:t> </a:t>
            </a:r>
            <a:r>
              <a:rPr dirty="0" sz="2200" spc="-5">
                <a:latin typeface="Carlito"/>
                <a:cs typeface="Carlito"/>
              </a:rPr>
              <a:t>neighborhood.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ts val="2240"/>
              </a:lnSpc>
              <a:spcBef>
                <a:spcPts val="2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5">
                <a:latin typeface="Carlito"/>
                <a:cs typeface="Carlito"/>
              </a:rPr>
              <a:t>The </a:t>
            </a:r>
            <a:r>
              <a:rPr dirty="0" sz="2200">
                <a:latin typeface="Carlito"/>
                <a:cs typeface="Carlito"/>
              </a:rPr>
              <a:t>need </a:t>
            </a:r>
            <a:r>
              <a:rPr dirty="0" sz="2200" spc="-5">
                <a:latin typeface="Carlito"/>
                <a:cs typeface="Carlito"/>
              </a:rPr>
              <a:t>of </a:t>
            </a:r>
            <a:r>
              <a:rPr dirty="0" sz="2200">
                <a:latin typeface="Carlito"/>
                <a:cs typeface="Carlito"/>
              </a:rPr>
              <a:t>a </a:t>
            </a:r>
            <a:r>
              <a:rPr dirty="0" sz="2200" spc="-25">
                <a:latin typeface="Carlito"/>
                <a:cs typeface="Carlito"/>
              </a:rPr>
              <a:t>Tsunami </a:t>
            </a:r>
            <a:r>
              <a:rPr dirty="0" sz="2200" spc="-15">
                <a:latin typeface="Carlito"/>
                <a:cs typeface="Carlito"/>
              </a:rPr>
              <a:t>Warning </a:t>
            </a:r>
            <a:r>
              <a:rPr dirty="0" sz="2200" spc="-10">
                <a:latin typeface="Carlito"/>
                <a:cs typeface="Carlito"/>
              </a:rPr>
              <a:t>Centre (TWC) </a:t>
            </a:r>
            <a:r>
              <a:rPr dirty="0" sz="2200">
                <a:latin typeface="Carlito"/>
                <a:cs typeface="Carlito"/>
              </a:rPr>
              <a:t>in India is </a:t>
            </a:r>
            <a:r>
              <a:rPr dirty="0" sz="2200" spc="-5">
                <a:latin typeface="Carlito"/>
                <a:cs typeface="Carlito"/>
              </a:rPr>
              <a:t>now </a:t>
            </a:r>
            <a:r>
              <a:rPr dirty="0" sz="2200">
                <a:latin typeface="Carlito"/>
                <a:cs typeface="Carlito"/>
              </a:rPr>
              <a:t>being </a:t>
            </a:r>
            <a:r>
              <a:rPr dirty="0" sz="2200" spc="-10">
                <a:latin typeface="Carlito"/>
                <a:cs typeface="Carlito"/>
              </a:rPr>
              <a:t>conceptualized at</a:t>
            </a:r>
            <a:r>
              <a:rPr dirty="0" sz="2200" spc="-14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the</a:t>
            </a:r>
            <a:endParaRPr sz="2200">
              <a:latin typeface="Carlito"/>
              <a:cs typeface="Carlito"/>
            </a:endParaRPr>
          </a:p>
          <a:p>
            <a:pPr marL="241300">
              <a:lnSpc>
                <a:spcPts val="2240"/>
              </a:lnSpc>
            </a:pPr>
            <a:r>
              <a:rPr dirty="0" sz="2200" spc="-5">
                <a:latin typeface="Carlito"/>
                <a:cs typeface="Carlito"/>
              </a:rPr>
              <a:t>Government of </a:t>
            </a:r>
            <a:r>
              <a:rPr dirty="0" sz="2200">
                <a:latin typeface="Carlito"/>
                <a:cs typeface="Carlito"/>
              </a:rPr>
              <a:t>India</a:t>
            </a:r>
            <a:r>
              <a:rPr dirty="0" sz="2200" spc="-70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level.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ts val="2250"/>
              </a:lnSpc>
              <a:spcBef>
                <a:spcPts val="2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5">
                <a:latin typeface="Carlito"/>
                <a:cs typeface="Carlito"/>
              </a:rPr>
              <a:t>Indian </a:t>
            </a:r>
            <a:r>
              <a:rPr dirty="0" sz="2200" spc="-10">
                <a:latin typeface="Carlito"/>
                <a:cs typeface="Carlito"/>
              </a:rPr>
              <a:t>Meteorological </a:t>
            </a:r>
            <a:r>
              <a:rPr dirty="0" sz="2200" spc="-5">
                <a:latin typeface="Carlito"/>
                <a:cs typeface="Carlito"/>
              </a:rPr>
              <a:t>Department (IMD), </a:t>
            </a:r>
            <a:r>
              <a:rPr dirty="0" sz="2200">
                <a:latin typeface="Carlito"/>
                <a:cs typeface="Carlito"/>
              </a:rPr>
              <a:t>is </a:t>
            </a:r>
            <a:r>
              <a:rPr dirty="0" sz="2200" spc="-10">
                <a:latin typeface="Carlito"/>
                <a:cs typeface="Carlito"/>
              </a:rPr>
              <a:t>working </a:t>
            </a:r>
            <a:r>
              <a:rPr dirty="0" sz="2200" spc="-5">
                <a:latin typeface="Carlito"/>
                <a:cs typeface="Carlito"/>
              </a:rPr>
              <a:t>on </a:t>
            </a:r>
            <a:r>
              <a:rPr dirty="0" sz="2200">
                <a:latin typeface="Carlito"/>
                <a:cs typeface="Carlito"/>
              </a:rPr>
              <a:t>a </a:t>
            </a:r>
            <a:r>
              <a:rPr dirty="0" sz="2200" spc="-10">
                <a:latin typeface="Carlito"/>
                <a:cs typeface="Carlito"/>
              </a:rPr>
              <a:t>proposal to set </a:t>
            </a:r>
            <a:r>
              <a:rPr dirty="0" sz="2200">
                <a:latin typeface="Carlito"/>
                <a:cs typeface="Carlito"/>
              </a:rPr>
              <a:t>up a </a:t>
            </a:r>
            <a:r>
              <a:rPr dirty="0" sz="2200" spc="-10">
                <a:latin typeface="Carlito"/>
                <a:cs typeface="Carlito"/>
              </a:rPr>
              <a:t>real</a:t>
            </a:r>
            <a:r>
              <a:rPr dirty="0" sz="2200" spc="-10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time</a:t>
            </a:r>
            <a:endParaRPr sz="2200">
              <a:latin typeface="Carlito"/>
              <a:cs typeface="Carlito"/>
            </a:endParaRPr>
          </a:p>
          <a:p>
            <a:pPr marL="241300">
              <a:lnSpc>
                <a:spcPts val="2250"/>
              </a:lnSpc>
            </a:pPr>
            <a:r>
              <a:rPr dirty="0" sz="2200" spc="-10">
                <a:latin typeface="Carlito"/>
                <a:cs typeface="Carlito"/>
              </a:rPr>
              <a:t>earthquake </a:t>
            </a:r>
            <a:r>
              <a:rPr dirty="0" sz="2200" spc="-5">
                <a:latin typeface="Carlito"/>
                <a:cs typeface="Carlito"/>
              </a:rPr>
              <a:t>monitoring </a:t>
            </a:r>
            <a:r>
              <a:rPr dirty="0" sz="2200" spc="-20">
                <a:latin typeface="Carlito"/>
                <a:cs typeface="Carlito"/>
              </a:rPr>
              <a:t>system </a:t>
            </a:r>
            <a:r>
              <a:rPr dirty="0" sz="2200">
                <a:latin typeface="Carlito"/>
                <a:cs typeface="Carlito"/>
              </a:rPr>
              <a:t>in</a:t>
            </a:r>
            <a:r>
              <a:rPr dirty="0" sz="2200" spc="-35">
                <a:latin typeface="Carlito"/>
                <a:cs typeface="Carlito"/>
              </a:rPr>
              <a:t> </a:t>
            </a:r>
            <a:r>
              <a:rPr dirty="0" sz="2200" spc="-5">
                <a:latin typeface="Carlito"/>
                <a:cs typeface="Carlito"/>
              </a:rPr>
              <a:t>India.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ts val="2250"/>
              </a:lnSpc>
              <a:spcBef>
                <a:spcPts val="2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5">
                <a:latin typeface="Carlito"/>
                <a:cs typeface="Carlito"/>
              </a:rPr>
              <a:t>Department of </a:t>
            </a:r>
            <a:r>
              <a:rPr dirty="0" sz="2200">
                <a:latin typeface="Carlito"/>
                <a:cs typeface="Carlito"/>
              </a:rPr>
              <a:t>Ocean </a:t>
            </a:r>
            <a:r>
              <a:rPr dirty="0" sz="2200" spc="-5">
                <a:latin typeface="Carlito"/>
                <a:cs typeface="Carlito"/>
              </a:rPr>
              <a:t>Development </a:t>
            </a:r>
            <a:r>
              <a:rPr dirty="0" sz="2200">
                <a:latin typeface="Carlito"/>
                <a:cs typeface="Carlito"/>
              </a:rPr>
              <a:t>in </a:t>
            </a:r>
            <a:r>
              <a:rPr dirty="0" sz="2200" spc="-10">
                <a:latin typeface="Carlito"/>
                <a:cs typeface="Carlito"/>
              </a:rPr>
              <a:t>collaboration </a:t>
            </a:r>
            <a:r>
              <a:rPr dirty="0" sz="2200">
                <a:latin typeface="Carlito"/>
                <a:cs typeface="Carlito"/>
              </a:rPr>
              <a:t>with </a:t>
            </a:r>
            <a:r>
              <a:rPr dirty="0" sz="2200" spc="-5">
                <a:latin typeface="Carlito"/>
                <a:cs typeface="Carlito"/>
              </a:rPr>
              <a:t>Departments of </a:t>
            </a:r>
            <a:r>
              <a:rPr dirty="0" sz="2200">
                <a:latin typeface="Carlito"/>
                <a:cs typeface="Carlito"/>
              </a:rPr>
              <a:t>Space and</a:t>
            </a:r>
            <a:r>
              <a:rPr dirty="0" sz="2200" spc="-19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IMD</a:t>
            </a:r>
            <a:endParaRPr sz="2200">
              <a:latin typeface="Carlito"/>
              <a:cs typeface="Carlito"/>
            </a:endParaRPr>
          </a:p>
          <a:p>
            <a:pPr marL="241300">
              <a:lnSpc>
                <a:spcPts val="1850"/>
              </a:lnSpc>
            </a:pPr>
            <a:r>
              <a:rPr dirty="0" sz="2200">
                <a:latin typeface="Carlito"/>
                <a:cs typeface="Carlito"/>
              </a:rPr>
              <a:t>under </a:t>
            </a:r>
            <a:r>
              <a:rPr dirty="0" sz="2200" spc="-5">
                <a:latin typeface="Carlito"/>
                <a:cs typeface="Carlito"/>
              </a:rPr>
              <a:t>Department of </a:t>
            </a:r>
            <a:r>
              <a:rPr dirty="0" sz="2200">
                <a:latin typeface="Carlito"/>
                <a:cs typeface="Carlito"/>
              </a:rPr>
              <a:t>Science and </a:t>
            </a:r>
            <a:r>
              <a:rPr dirty="0" sz="2200" spc="-25">
                <a:latin typeface="Carlito"/>
                <a:cs typeface="Carlito"/>
              </a:rPr>
              <a:t>Technology </a:t>
            </a:r>
            <a:r>
              <a:rPr dirty="0" sz="2200">
                <a:latin typeface="Carlito"/>
                <a:cs typeface="Carlito"/>
              </a:rPr>
              <a:t>is </a:t>
            </a:r>
            <a:r>
              <a:rPr dirty="0" sz="2200" spc="-10">
                <a:latin typeface="Carlito"/>
                <a:cs typeface="Carlito"/>
              </a:rPr>
              <a:t>evolving </a:t>
            </a:r>
            <a:r>
              <a:rPr dirty="0" sz="2200">
                <a:latin typeface="Carlito"/>
                <a:cs typeface="Carlito"/>
              </a:rPr>
              <a:t>a </a:t>
            </a:r>
            <a:r>
              <a:rPr dirty="0" sz="2200" spc="-5">
                <a:latin typeface="Carlito"/>
                <a:cs typeface="Carlito"/>
              </a:rPr>
              <a:t>plan of </a:t>
            </a:r>
            <a:r>
              <a:rPr dirty="0" sz="2200">
                <a:latin typeface="Carlito"/>
                <a:cs typeface="Carlito"/>
              </a:rPr>
              <a:t>tsunami </a:t>
            </a:r>
            <a:r>
              <a:rPr dirty="0" sz="2200" spc="-5">
                <a:latin typeface="Carlito"/>
                <a:cs typeface="Carlito"/>
              </a:rPr>
              <a:t>warning </a:t>
            </a:r>
            <a:r>
              <a:rPr dirty="0" sz="2200" spc="-20">
                <a:latin typeface="Carlito"/>
                <a:cs typeface="Carlito"/>
              </a:rPr>
              <a:t>system</a:t>
            </a:r>
            <a:r>
              <a:rPr dirty="0" sz="2200" spc="-16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in</a:t>
            </a:r>
            <a:endParaRPr sz="2200">
              <a:latin typeface="Carlito"/>
              <a:cs typeface="Carlito"/>
            </a:endParaRPr>
          </a:p>
          <a:p>
            <a:pPr marL="241300">
              <a:lnSpc>
                <a:spcPts val="2240"/>
              </a:lnSpc>
            </a:pP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15">
                <a:latin typeface="Carlito"/>
                <a:cs typeface="Carlito"/>
              </a:rPr>
              <a:t>Bay </a:t>
            </a:r>
            <a:r>
              <a:rPr dirty="0" sz="2200" spc="-5">
                <a:latin typeface="Carlito"/>
                <a:cs typeface="Carlito"/>
              </a:rPr>
              <a:t>of </a:t>
            </a:r>
            <a:r>
              <a:rPr dirty="0" sz="2200" spc="-10">
                <a:latin typeface="Carlito"/>
                <a:cs typeface="Carlito"/>
              </a:rPr>
              <a:t>Bengal </a:t>
            </a:r>
            <a:r>
              <a:rPr dirty="0" sz="2200">
                <a:latin typeface="Carlito"/>
                <a:cs typeface="Carlito"/>
              </a:rPr>
              <a:t>and the </a:t>
            </a:r>
            <a:r>
              <a:rPr dirty="0" sz="2200" spc="-5">
                <a:latin typeface="Carlito"/>
                <a:cs typeface="Carlito"/>
              </a:rPr>
              <a:t>Arabian</a:t>
            </a:r>
            <a:r>
              <a:rPr dirty="0" sz="2200" spc="-9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Sea.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ts val="2250"/>
              </a:lnSpc>
              <a:spcBef>
                <a:spcPts val="20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10">
                <a:latin typeface="Carlito"/>
                <a:cs typeface="Carlito"/>
              </a:rPr>
              <a:t>data </a:t>
            </a:r>
            <a:r>
              <a:rPr dirty="0" sz="2200" spc="-15">
                <a:latin typeface="Carlito"/>
                <a:cs typeface="Carlito"/>
              </a:rPr>
              <a:t>from </a:t>
            </a:r>
            <a:r>
              <a:rPr dirty="0" sz="2200" spc="-5">
                <a:latin typeface="Carlito"/>
                <a:cs typeface="Carlito"/>
              </a:rPr>
              <a:t>observing </a:t>
            </a:r>
            <a:r>
              <a:rPr dirty="0" sz="2200" spc="-10">
                <a:latin typeface="Carlito"/>
                <a:cs typeface="Carlito"/>
              </a:rPr>
              <a:t>points to </a:t>
            </a:r>
            <a:r>
              <a:rPr dirty="0" sz="2200" spc="-15">
                <a:latin typeface="Carlito"/>
                <a:cs typeface="Carlito"/>
              </a:rPr>
              <a:t>Warning </a:t>
            </a:r>
            <a:r>
              <a:rPr dirty="0" sz="2200" spc="-5">
                <a:latin typeface="Carlito"/>
                <a:cs typeface="Carlito"/>
              </a:rPr>
              <a:t>Centre(s) will be </a:t>
            </a:r>
            <a:r>
              <a:rPr dirty="0" sz="2200" spc="-10">
                <a:latin typeface="Carlito"/>
                <a:cs typeface="Carlito"/>
              </a:rPr>
              <a:t>sent through satellite links.</a:t>
            </a:r>
            <a:r>
              <a:rPr dirty="0" sz="2200" spc="1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Specific</a:t>
            </a:r>
            <a:endParaRPr sz="2200">
              <a:latin typeface="Carlito"/>
              <a:cs typeface="Carlito"/>
            </a:endParaRPr>
          </a:p>
          <a:p>
            <a:pPr marL="241300">
              <a:lnSpc>
                <a:spcPts val="1850"/>
              </a:lnSpc>
            </a:pPr>
            <a:r>
              <a:rPr dirty="0" sz="2200" spc="-15">
                <a:latin typeface="Carlito"/>
                <a:cs typeface="Carlito"/>
              </a:rPr>
              <a:t>systems </a:t>
            </a:r>
            <a:r>
              <a:rPr dirty="0" sz="2200" spc="-5">
                <a:latin typeface="Carlito"/>
                <a:cs typeface="Carlito"/>
              </a:rPr>
              <a:t>called </a:t>
            </a:r>
            <a:r>
              <a:rPr dirty="0" sz="2200">
                <a:latin typeface="Carlito"/>
                <a:cs typeface="Carlito"/>
              </a:rPr>
              <a:t>Deep Ocean </a:t>
            </a:r>
            <a:r>
              <a:rPr dirty="0" sz="2200" spc="-5">
                <a:latin typeface="Carlito"/>
                <a:cs typeface="Carlito"/>
              </a:rPr>
              <a:t>Assessment </a:t>
            </a:r>
            <a:r>
              <a:rPr dirty="0" sz="2200">
                <a:latin typeface="Carlito"/>
                <a:cs typeface="Carlito"/>
              </a:rPr>
              <a:t>and </a:t>
            </a:r>
            <a:r>
              <a:rPr dirty="0" sz="2200" spc="-10">
                <a:latin typeface="Carlito"/>
                <a:cs typeface="Carlito"/>
              </a:rPr>
              <a:t>Reporting </a:t>
            </a:r>
            <a:r>
              <a:rPr dirty="0" sz="2200" spc="-5">
                <a:latin typeface="Carlito"/>
                <a:cs typeface="Carlito"/>
              </a:rPr>
              <a:t>of </a:t>
            </a:r>
            <a:r>
              <a:rPr dirty="0" sz="2200" spc="-20">
                <a:latin typeface="Carlito"/>
                <a:cs typeface="Carlito"/>
              </a:rPr>
              <a:t>Tsunamis </a:t>
            </a:r>
            <a:r>
              <a:rPr dirty="0" sz="2200" spc="-10">
                <a:latin typeface="Carlito"/>
                <a:cs typeface="Carlito"/>
              </a:rPr>
              <a:t>(DART) </a:t>
            </a:r>
            <a:r>
              <a:rPr dirty="0" sz="2200" spc="-5">
                <a:latin typeface="Carlito"/>
                <a:cs typeface="Carlito"/>
              </a:rPr>
              <a:t>using</a:t>
            </a:r>
            <a:r>
              <a:rPr dirty="0" sz="2200" spc="-95">
                <a:latin typeface="Carlito"/>
                <a:cs typeface="Carlito"/>
              </a:rPr>
              <a:t> </a:t>
            </a:r>
            <a:r>
              <a:rPr dirty="0" sz="2200" spc="-15">
                <a:latin typeface="Carlito"/>
                <a:cs typeface="Carlito"/>
              </a:rPr>
              <a:t>Bottom</a:t>
            </a:r>
            <a:endParaRPr sz="2200">
              <a:latin typeface="Carlito"/>
              <a:cs typeface="Carlito"/>
            </a:endParaRPr>
          </a:p>
          <a:p>
            <a:pPr marL="241300">
              <a:lnSpc>
                <a:spcPts val="1850"/>
              </a:lnSpc>
            </a:pPr>
            <a:r>
              <a:rPr dirty="0" sz="2200" spc="-10">
                <a:latin typeface="Carlito"/>
                <a:cs typeface="Carlito"/>
              </a:rPr>
              <a:t>Pressure </a:t>
            </a:r>
            <a:r>
              <a:rPr dirty="0" sz="2200" spc="-35">
                <a:latin typeface="Carlito"/>
                <a:cs typeface="Carlito"/>
              </a:rPr>
              <a:t>Recorder, </a:t>
            </a:r>
            <a:r>
              <a:rPr dirty="0" sz="2200" spc="-5">
                <a:latin typeface="Carlito"/>
                <a:cs typeface="Carlito"/>
              </a:rPr>
              <a:t>acoustic </a:t>
            </a:r>
            <a:r>
              <a:rPr dirty="0" sz="2200">
                <a:latin typeface="Carlito"/>
                <a:cs typeface="Carlito"/>
              </a:rPr>
              <a:t>modem, </a:t>
            </a:r>
            <a:r>
              <a:rPr dirty="0" sz="2200" spc="-5">
                <a:latin typeface="Carlito"/>
                <a:cs typeface="Carlito"/>
              </a:rPr>
              <a:t>acoustic release </a:t>
            </a:r>
            <a:r>
              <a:rPr dirty="0" sz="2200" spc="-15">
                <a:latin typeface="Carlito"/>
                <a:cs typeface="Carlito"/>
              </a:rPr>
              <a:t>system, </a:t>
            </a:r>
            <a:r>
              <a:rPr dirty="0" sz="2200" spc="-10">
                <a:latin typeface="Carlito"/>
                <a:cs typeface="Carlito"/>
              </a:rPr>
              <a:t>battery </a:t>
            </a:r>
            <a:r>
              <a:rPr dirty="0" sz="2200">
                <a:latin typeface="Carlito"/>
                <a:cs typeface="Carlito"/>
              </a:rPr>
              <a:t>pack </a:t>
            </a:r>
            <a:r>
              <a:rPr dirty="0" sz="2200" spc="-10">
                <a:latin typeface="Carlito"/>
                <a:cs typeface="Carlito"/>
              </a:rPr>
              <a:t>bolted to</a:t>
            </a:r>
            <a:r>
              <a:rPr dirty="0" sz="2200" spc="-85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platform</a:t>
            </a:r>
            <a:endParaRPr sz="2200">
              <a:latin typeface="Carlito"/>
              <a:cs typeface="Carlito"/>
            </a:endParaRPr>
          </a:p>
          <a:p>
            <a:pPr marL="241300">
              <a:lnSpc>
                <a:spcPts val="2250"/>
              </a:lnSpc>
            </a:pPr>
            <a:r>
              <a:rPr dirty="0" sz="2200">
                <a:latin typeface="Carlito"/>
                <a:cs typeface="Carlito"/>
              </a:rPr>
              <a:t>and </a:t>
            </a:r>
            <a:r>
              <a:rPr dirty="0" sz="2200" spc="-5">
                <a:latin typeface="Carlito"/>
                <a:cs typeface="Carlito"/>
              </a:rPr>
              <a:t>float </a:t>
            </a:r>
            <a:r>
              <a:rPr dirty="0" sz="2200">
                <a:latin typeface="Carlito"/>
                <a:cs typeface="Carlito"/>
              </a:rPr>
              <a:t>action and </a:t>
            </a:r>
            <a:r>
              <a:rPr dirty="0" sz="2200" spc="-5">
                <a:latin typeface="Carlito"/>
                <a:cs typeface="Carlito"/>
              </a:rPr>
              <a:t>recovery </a:t>
            </a:r>
            <a:r>
              <a:rPr dirty="0" sz="2200">
                <a:latin typeface="Carlito"/>
                <a:cs typeface="Carlito"/>
              </a:rPr>
              <a:t>aids </a:t>
            </a:r>
            <a:r>
              <a:rPr dirty="0" sz="2200" spc="-5">
                <a:latin typeface="Carlito"/>
                <a:cs typeface="Carlito"/>
              </a:rPr>
              <a:t>will be</a:t>
            </a:r>
            <a:r>
              <a:rPr dirty="0" sz="2200" spc="-165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deployed.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ts val="2240"/>
              </a:lnSpc>
              <a:spcBef>
                <a:spcPts val="2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5">
                <a:latin typeface="Carlito"/>
                <a:cs typeface="Carlito"/>
              </a:rPr>
              <a:t>warning centres </a:t>
            </a:r>
            <a:r>
              <a:rPr dirty="0" sz="2200">
                <a:latin typeface="Carlito"/>
                <a:cs typeface="Carlito"/>
              </a:rPr>
              <a:t>in the </a:t>
            </a:r>
            <a:r>
              <a:rPr dirty="0" sz="2200" spc="-5">
                <a:latin typeface="Carlito"/>
                <a:cs typeface="Carlito"/>
              </a:rPr>
              <a:t>Indian </a:t>
            </a:r>
            <a:r>
              <a:rPr dirty="0" sz="2200" spc="-15">
                <a:latin typeface="Carlito"/>
                <a:cs typeface="Carlito"/>
              </a:rPr>
              <a:t>context </a:t>
            </a:r>
            <a:r>
              <a:rPr dirty="0" sz="2200" spc="-10">
                <a:latin typeface="Carlito"/>
                <a:cs typeface="Carlito"/>
              </a:rPr>
              <a:t>could </a:t>
            </a:r>
            <a:r>
              <a:rPr dirty="0" sz="2200" spc="-5">
                <a:latin typeface="Carlito"/>
                <a:cs typeface="Carlito"/>
              </a:rPr>
              <a:t>be </a:t>
            </a: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10">
                <a:latin typeface="Carlito"/>
                <a:cs typeface="Carlito"/>
              </a:rPr>
              <a:t>Emergency Operation Centre at</a:t>
            </a:r>
            <a:r>
              <a:rPr dirty="0" sz="2200" spc="-70">
                <a:latin typeface="Carlito"/>
                <a:cs typeface="Carlito"/>
              </a:rPr>
              <a:t> </a:t>
            </a:r>
            <a:r>
              <a:rPr dirty="0" sz="2200" spc="-5">
                <a:latin typeface="Carlito"/>
                <a:cs typeface="Carlito"/>
              </a:rPr>
              <a:t>the</a:t>
            </a:r>
            <a:endParaRPr sz="2200">
              <a:latin typeface="Carlito"/>
              <a:cs typeface="Carlito"/>
            </a:endParaRPr>
          </a:p>
          <a:p>
            <a:pPr marL="241300">
              <a:lnSpc>
                <a:spcPts val="1850"/>
              </a:lnSpc>
            </a:pPr>
            <a:r>
              <a:rPr dirty="0" sz="2200" spc="-10">
                <a:latin typeface="Carlito"/>
                <a:cs typeface="Carlito"/>
              </a:rPr>
              <a:t>State </a:t>
            </a:r>
            <a:r>
              <a:rPr dirty="0" sz="2200">
                <a:latin typeface="Carlito"/>
                <a:cs typeface="Carlito"/>
              </a:rPr>
              <a:t>&amp; </a:t>
            </a:r>
            <a:r>
              <a:rPr dirty="0" sz="2200" spc="-5">
                <a:latin typeface="Carlito"/>
                <a:cs typeface="Carlito"/>
              </a:rPr>
              <a:t>District </a:t>
            </a:r>
            <a:r>
              <a:rPr dirty="0" sz="2200" spc="-10">
                <a:latin typeface="Carlito"/>
                <a:cs typeface="Carlito"/>
              </a:rPr>
              <a:t>level, </a:t>
            </a:r>
            <a:r>
              <a:rPr dirty="0" sz="2200" spc="-5">
                <a:latin typeface="Carlito"/>
                <a:cs typeface="Carlito"/>
              </a:rPr>
              <a:t>which </a:t>
            </a:r>
            <a:r>
              <a:rPr dirty="0" sz="2200" spc="-10">
                <a:latin typeface="Carlito"/>
                <a:cs typeface="Carlito"/>
              </a:rPr>
              <a:t>are </a:t>
            </a:r>
            <a:r>
              <a:rPr dirty="0" sz="2200">
                <a:latin typeface="Carlito"/>
                <a:cs typeface="Carlito"/>
              </a:rPr>
              <a:t>being </a:t>
            </a:r>
            <a:r>
              <a:rPr dirty="0" sz="2200" spc="-5">
                <a:latin typeface="Carlito"/>
                <a:cs typeface="Carlito"/>
              </a:rPr>
              <a:t>designed </a:t>
            </a:r>
            <a:r>
              <a:rPr dirty="0" sz="2200" spc="-10">
                <a:latin typeface="Carlito"/>
                <a:cs typeface="Carlito"/>
              </a:rPr>
              <a:t>to </a:t>
            </a:r>
            <a:r>
              <a:rPr dirty="0" sz="2200">
                <a:latin typeface="Carlito"/>
                <a:cs typeface="Carlito"/>
              </a:rPr>
              <a:t>function </a:t>
            </a:r>
            <a:r>
              <a:rPr dirty="0" sz="2200" spc="-15">
                <a:latin typeface="Carlito"/>
                <a:cs typeface="Carlito"/>
              </a:rPr>
              <a:t>round </a:t>
            </a:r>
            <a:r>
              <a:rPr dirty="0" sz="2200">
                <a:latin typeface="Carlito"/>
                <a:cs typeface="Carlito"/>
              </a:rPr>
              <a:t>the clock </a:t>
            </a:r>
            <a:r>
              <a:rPr dirty="0" sz="2200" spc="-5">
                <a:latin typeface="Carlito"/>
                <a:cs typeface="Carlito"/>
              </a:rPr>
              <a:t>under </a:t>
            </a:r>
            <a:r>
              <a:rPr dirty="0" sz="2200">
                <a:latin typeface="Carlito"/>
                <a:cs typeface="Carlito"/>
              </a:rPr>
              <a:t>the</a:t>
            </a:r>
            <a:r>
              <a:rPr dirty="0" sz="2200" spc="-175">
                <a:latin typeface="Carlito"/>
                <a:cs typeface="Carlito"/>
              </a:rPr>
              <a:t> </a:t>
            </a:r>
            <a:r>
              <a:rPr dirty="0" sz="2200" spc="-5">
                <a:latin typeface="Carlito"/>
                <a:cs typeface="Carlito"/>
              </a:rPr>
              <a:t>District</a:t>
            </a:r>
            <a:endParaRPr sz="2200">
              <a:latin typeface="Carlito"/>
              <a:cs typeface="Carlito"/>
            </a:endParaRPr>
          </a:p>
          <a:p>
            <a:pPr marL="241300">
              <a:lnSpc>
                <a:spcPts val="2250"/>
              </a:lnSpc>
            </a:pPr>
            <a:r>
              <a:rPr dirty="0" sz="2200" spc="-5">
                <a:latin typeface="Carlito"/>
                <a:cs typeface="Carlito"/>
              </a:rPr>
              <a:t>Collector </a:t>
            </a:r>
            <a:r>
              <a:rPr dirty="0" sz="2200" spc="-10">
                <a:latin typeface="Carlito"/>
                <a:cs typeface="Carlito"/>
              </a:rPr>
              <a:t>at </a:t>
            </a:r>
            <a:r>
              <a:rPr dirty="0" sz="2200" spc="-5">
                <a:latin typeface="Carlito"/>
                <a:cs typeface="Carlito"/>
              </a:rPr>
              <a:t>District </a:t>
            </a:r>
            <a:r>
              <a:rPr dirty="0" sz="2200" spc="-10">
                <a:latin typeface="Carlito"/>
                <a:cs typeface="Carlito"/>
              </a:rPr>
              <a:t>level </a:t>
            </a:r>
            <a:r>
              <a:rPr dirty="0" sz="2200" spc="-5">
                <a:latin typeface="Carlito"/>
                <a:cs typeface="Carlito"/>
              </a:rPr>
              <a:t>and </a:t>
            </a:r>
            <a:r>
              <a:rPr dirty="0" sz="2200">
                <a:latin typeface="Carlito"/>
                <a:cs typeface="Carlito"/>
              </a:rPr>
              <a:t>under the </a:t>
            </a:r>
            <a:r>
              <a:rPr dirty="0" sz="2200" spc="-10">
                <a:latin typeface="Carlito"/>
                <a:cs typeface="Carlito"/>
              </a:rPr>
              <a:t>Chief Minister at State</a:t>
            </a:r>
            <a:r>
              <a:rPr dirty="0" sz="2200" spc="-150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level.</a:t>
            </a:r>
            <a:endParaRPr sz="2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242633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60">
                <a:latin typeface="Trebuchet MS"/>
                <a:cs typeface="Trebuchet MS"/>
              </a:rPr>
              <a:t>Heat</a:t>
            </a:r>
            <a:r>
              <a:rPr dirty="0" spc="-500">
                <a:latin typeface="Trebuchet MS"/>
                <a:cs typeface="Trebuchet MS"/>
              </a:rPr>
              <a:t> </a:t>
            </a:r>
            <a:r>
              <a:rPr dirty="0" spc="-235">
                <a:latin typeface="Trebuchet MS"/>
                <a:cs typeface="Trebuchet MS"/>
              </a:rPr>
              <a:t>Wave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93621"/>
            <a:ext cx="228346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  <a:tab pos="660400" algn="l"/>
                <a:tab pos="1524000" algn="l"/>
              </a:tabLst>
            </a:pPr>
            <a:r>
              <a:rPr dirty="0" sz="2800">
                <a:latin typeface="Carlito"/>
                <a:cs typeface="Carlito"/>
              </a:rPr>
              <a:t>A	</a:t>
            </a:r>
            <a:r>
              <a:rPr dirty="0" sz="2800" spc="5">
                <a:latin typeface="Carlito"/>
                <a:cs typeface="Carlito"/>
              </a:rPr>
              <a:t>h</a:t>
            </a:r>
            <a:r>
              <a:rPr dirty="0" sz="2800">
                <a:latin typeface="Carlito"/>
                <a:cs typeface="Carlito"/>
              </a:rPr>
              <a:t>e</a:t>
            </a:r>
            <a:r>
              <a:rPr dirty="0" sz="2800" spc="-40">
                <a:latin typeface="Carlito"/>
                <a:cs typeface="Carlito"/>
              </a:rPr>
              <a:t>a</a:t>
            </a:r>
            <a:r>
              <a:rPr dirty="0" sz="2800">
                <a:latin typeface="Carlito"/>
                <a:cs typeface="Carlito"/>
              </a:rPr>
              <a:t>t	</a:t>
            </a:r>
            <a:r>
              <a:rPr dirty="0" sz="2800" spc="-45">
                <a:latin typeface="Carlito"/>
                <a:cs typeface="Carlito"/>
              </a:rPr>
              <a:t>wav</a:t>
            </a:r>
            <a:r>
              <a:rPr dirty="0" sz="2800">
                <a:latin typeface="Carlito"/>
                <a:cs typeface="Carlito"/>
              </a:rPr>
              <a:t>e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5857" y="1793621"/>
            <a:ext cx="10133330" cy="83566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12700" marR="5080" indent="2242820">
              <a:lnSpc>
                <a:spcPts val="3020"/>
              </a:lnSpc>
              <a:spcBef>
                <a:spcPts val="480"/>
              </a:spcBef>
              <a:tabLst>
                <a:tab pos="2232660" algn="l"/>
                <a:tab pos="2687955" algn="l"/>
                <a:tab pos="2868295" algn="l"/>
                <a:tab pos="3070860" algn="l"/>
                <a:tab pos="3782695" algn="l"/>
                <a:tab pos="4758055" algn="l"/>
                <a:tab pos="5420995" algn="l"/>
                <a:tab pos="5913755" algn="l"/>
                <a:tab pos="6419215" algn="l"/>
                <a:tab pos="7115809" algn="l"/>
                <a:tab pos="7672070" algn="l"/>
                <a:tab pos="8210550" algn="l"/>
                <a:tab pos="8917305" algn="l"/>
                <a:tab pos="9066530" algn="l"/>
              </a:tabLst>
            </a:pPr>
            <a:r>
              <a:rPr dirty="0" sz="2800" spc="-5">
                <a:latin typeface="Carlito"/>
                <a:cs typeface="Carlito"/>
              </a:rPr>
              <a:t>i</a:t>
            </a:r>
            <a:r>
              <a:rPr dirty="0" sz="2800">
                <a:latin typeface="Carlito"/>
                <a:cs typeface="Carlito"/>
              </a:rPr>
              <a:t>s	a		</a:t>
            </a:r>
            <a:r>
              <a:rPr dirty="0" sz="2800" spc="-15">
                <a:latin typeface="Carlito"/>
                <a:cs typeface="Carlito"/>
              </a:rPr>
              <a:t>p</a:t>
            </a:r>
            <a:r>
              <a:rPr dirty="0" sz="2800" spc="-40">
                <a:latin typeface="Carlito"/>
                <a:cs typeface="Carlito"/>
              </a:rPr>
              <a:t>r</a:t>
            </a:r>
            <a:r>
              <a:rPr dirty="0" sz="2800" spc="-5">
                <a:latin typeface="Carlito"/>
                <a:cs typeface="Carlito"/>
              </a:rPr>
              <a:t>ol</a:t>
            </a:r>
            <a:r>
              <a:rPr dirty="0" sz="2800" spc="-15">
                <a:latin typeface="Carlito"/>
                <a:cs typeface="Carlito"/>
              </a:rPr>
              <a:t>o</a:t>
            </a:r>
            <a:r>
              <a:rPr dirty="0" sz="2800" spc="5">
                <a:latin typeface="Carlito"/>
                <a:cs typeface="Carlito"/>
              </a:rPr>
              <a:t>n</a:t>
            </a:r>
            <a:r>
              <a:rPr dirty="0" sz="2800" spc="-40">
                <a:latin typeface="Carlito"/>
                <a:cs typeface="Carlito"/>
              </a:rPr>
              <a:t>g</a:t>
            </a:r>
            <a:r>
              <a:rPr dirty="0" sz="2800">
                <a:latin typeface="Carlito"/>
                <a:cs typeface="Carlito"/>
              </a:rPr>
              <a:t>ed	</a:t>
            </a:r>
            <a:r>
              <a:rPr dirty="0" sz="2800" spc="-15">
                <a:latin typeface="Carlito"/>
                <a:cs typeface="Carlito"/>
              </a:rPr>
              <a:t>p</a:t>
            </a:r>
            <a:r>
              <a:rPr dirty="0" sz="2800">
                <a:latin typeface="Carlito"/>
                <a:cs typeface="Carlito"/>
              </a:rPr>
              <a:t>e</a:t>
            </a:r>
            <a:r>
              <a:rPr dirty="0" sz="2800" spc="5">
                <a:latin typeface="Carlito"/>
                <a:cs typeface="Carlito"/>
              </a:rPr>
              <a:t>r</a:t>
            </a:r>
            <a:r>
              <a:rPr dirty="0" sz="2800">
                <a:latin typeface="Carlito"/>
                <a:cs typeface="Carlito"/>
              </a:rPr>
              <a:t>iod	</a:t>
            </a:r>
            <a:r>
              <a:rPr dirty="0" sz="2800" spc="-20">
                <a:latin typeface="Carlito"/>
                <a:cs typeface="Carlito"/>
              </a:rPr>
              <a:t>o</a:t>
            </a:r>
            <a:r>
              <a:rPr dirty="0" sz="2800">
                <a:latin typeface="Carlito"/>
                <a:cs typeface="Carlito"/>
              </a:rPr>
              <a:t>f	</a:t>
            </a:r>
            <a:r>
              <a:rPr dirty="0" sz="2800" spc="-35">
                <a:latin typeface="Carlito"/>
                <a:cs typeface="Carlito"/>
              </a:rPr>
              <a:t>e</a:t>
            </a:r>
            <a:r>
              <a:rPr dirty="0" sz="2800" spc="-55">
                <a:latin typeface="Carlito"/>
                <a:cs typeface="Carlito"/>
              </a:rPr>
              <a:t>x</a:t>
            </a:r>
            <a:r>
              <a:rPr dirty="0" sz="2800" spc="-25">
                <a:latin typeface="Carlito"/>
                <a:cs typeface="Carlito"/>
              </a:rPr>
              <a:t>c</a:t>
            </a:r>
            <a:r>
              <a:rPr dirty="0" sz="2800">
                <a:latin typeface="Carlito"/>
                <a:cs typeface="Carlito"/>
              </a:rPr>
              <a:t>e</a:t>
            </a:r>
            <a:r>
              <a:rPr dirty="0" sz="2800" spc="5">
                <a:latin typeface="Carlito"/>
                <a:cs typeface="Carlito"/>
              </a:rPr>
              <a:t>s</a:t>
            </a:r>
            <a:r>
              <a:rPr dirty="0" sz="2800" spc="-5">
                <a:latin typeface="Carlito"/>
                <a:cs typeface="Carlito"/>
              </a:rPr>
              <a:t>s</a:t>
            </a:r>
            <a:r>
              <a:rPr dirty="0" sz="2800" spc="-20">
                <a:latin typeface="Carlito"/>
                <a:cs typeface="Carlito"/>
              </a:rPr>
              <a:t>i</a:t>
            </a:r>
            <a:r>
              <a:rPr dirty="0" sz="2800" spc="-25">
                <a:latin typeface="Carlito"/>
                <a:cs typeface="Carlito"/>
              </a:rPr>
              <a:t>v</a:t>
            </a:r>
            <a:r>
              <a:rPr dirty="0" sz="2800">
                <a:latin typeface="Carlito"/>
                <a:cs typeface="Carlito"/>
              </a:rPr>
              <a:t>ely	</a:t>
            </a:r>
            <a:r>
              <a:rPr dirty="0" sz="2800" spc="5">
                <a:latin typeface="Carlito"/>
                <a:cs typeface="Carlito"/>
              </a:rPr>
              <a:t>h</a:t>
            </a:r>
            <a:r>
              <a:rPr dirty="0" sz="2800" spc="-5">
                <a:latin typeface="Carlito"/>
                <a:cs typeface="Carlito"/>
              </a:rPr>
              <a:t>o</a:t>
            </a:r>
            <a:r>
              <a:rPr dirty="0" sz="2800">
                <a:latin typeface="Carlito"/>
                <a:cs typeface="Carlito"/>
              </a:rPr>
              <a:t>t	</a:t>
            </a:r>
            <a:r>
              <a:rPr dirty="0" sz="2800" spc="-25">
                <a:latin typeface="Carlito"/>
                <a:cs typeface="Carlito"/>
              </a:rPr>
              <a:t>w</a:t>
            </a:r>
            <a:r>
              <a:rPr dirty="0" sz="2800" spc="-15">
                <a:latin typeface="Carlito"/>
                <a:cs typeface="Carlito"/>
              </a:rPr>
              <a:t>e</a:t>
            </a:r>
            <a:r>
              <a:rPr dirty="0" sz="2800" spc="-25">
                <a:latin typeface="Carlito"/>
                <a:cs typeface="Carlito"/>
              </a:rPr>
              <a:t>a</a:t>
            </a:r>
            <a:r>
              <a:rPr dirty="0" sz="2800">
                <a:latin typeface="Carlito"/>
                <a:cs typeface="Carlito"/>
              </a:rPr>
              <a:t>th</a:t>
            </a:r>
            <a:r>
              <a:rPr dirty="0" sz="2800" spc="-25">
                <a:latin typeface="Carlito"/>
                <a:cs typeface="Carlito"/>
              </a:rPr>
              <a:t>e</a:t>
            </a:r>
            <a:r>
              <a:rPr dirty="0" sz="2800">
                <a:latin typeface="Carlito"/>
                <a:cs typeface="Carlito"/>
              </a:rPr>
              <a:t>r  ac</a:t>
            </a:r>
            <a:r>
              <a:rPr dirty="0" sz="2800" spc="-35">
                <a:latin typeface="Carlito"/>
                <a:cs typeface="Carlito"/>
              </a:rPr>
              <a:t>c</a:t>
            </a:r>
            <a:r>
              <a:rPr dirty="0" sz="2800" spc="-5">
                <a:latin typeface="Carlito"/>
                <a:cs typeface="Carlito"/>
              </a:rPr>
              <a:t>om</a:t>
            </a:r>
            <a:r>
              <a:rPr dirty="0" sz="2800" spc="10">
                <a:latin typeface="Carlito"/>
                <a:cs typeface="Carlito"/>
              </a:rPr>
              <a:t>p</a:t>
            </a:r>
            <a:r>
              <a:rPr dirty="0" sz="2800">
                <a:latin typeface="Carlito"/>
                <a:cs typeface="Carlito"/>
              </a:rPr>
              <a:t>a</a:t>
            </a:r>
            <a:r>
              <a:rPr dirty="0" sz="2800" spc="5">
                <a:latin typeface="Carlito"/>
                <a:cs typeface="Carlito"/>
              </a:rPr>
              <a:t>n</a:t>
            </a:r>
            <a:r>
              <a:rPr dirty="0" sz="2800">
                <a:latin typeface="Carlito"/>
                <a:cs typeface="Carlito"/>
              </a:rPr>
              <a:t>i</a:t>
            </a:r>
            <a:r>
              <a:rPr dirty="0" sz="2800" spc="-20">
                <a:latin typeface="Carlito"/>
                <a:cs typeface="Carlito"/>
              </a:rPr>
              <a:t>e</a:t>
            </a:r>
            <a:r>
              <a:rPr dirty="0" sz="2800">
                <a:latin typeface="Carlito"/>
                <a:cs typeface="Carlito"/>
              </a:rPr>
              <a:t>d	</a:t>
            </a:r>
            <a:r>
              <a:rPr dirty="0" sz="2800" spc="-15">
                <a:latin typeface="Carlito"/>
                <a:cs typeface="Carlito"/>
              </a:rPr>
              <a:t>b</a:t>
            </a:r>
            <a:r>
              <a:rPr dirty="0" sz="2800">
                <a:latin typeface="Carlito"/>
                <a:cs typeface="Carlito"/>
              </a:rPr>
              <a:t>y		</a:t>
            </a:r>
            <a:r>
              <a:rPr dirty="0" sz="2800" spc="5">
                <a:latin typeface="Carlito"/>
                <a:cs typeface="Carlito"/>
              </a:rPr>
              <a:t>h</a:t>
            </a:r>
            <a:r>
              <a:rPr dirty="0" sz="2800">
                <a:latin typeface="Carlito"/>
                <a:cs typeface="Carlito"/>
              </a:rPr>
              <a:t>igh	</a:t>
            </a:r>
            <a:r>
              <a:rPr dirty="0" sz="2800" spc="-15">
                <a:latin typeface="Carlito"/>
                <a:cs typeface="Carlito"/>
              </a:rPr>
              <a:t>h</a:t>
            </a:r>
            <a:r>
              <a:rPr dirty="0" sz="2800" spc="5">
                <a:latin typeface="Carlito"/>
                <a:cs typeface="Carlito"/>
              </a:rPr>
              <a:t>u</a:t>
            </a:r>
            <a:r>
              <a:rPr dirty="0" sz="2800">
                <a:latin typeface="Carlito"/>
                <a:cs typeface="Carlito"/>
              </a:rPr>
              <a:t>mi</a:t>
            </a:r>
            <a:r>
              <a:rPr dirty="0" sz="2800" spc="5">
                <a:latin typeface="Carlito"/>
                <a:cs typeface="Carlito"/>
              </a:rPr>
              <a:t>d</a:t>
            </a:r>
            <a:r>
              <a:rPr dirty="0" sz="2800">
                <a:latin typeface="Carlito"/>
                <a:cs typeface="Carlito"/>
              </a:rPr>
              <a:t>it</a:t>
            </a:r>
            <a:r>
              <a:rPr dirty="0" sz="2800" spc="-210">
                <a:latin typeface="Carlito"/>
                <a:cs typeface="Carlito"/>
              </a:rPr>
              <a:t>y</a:t>
            </a:r>
            <a:r>
              <a:rPr dirty="0" sz="2800">
                <a:latin typeface="Carlito"/>
                <a:cs typeface="Carlito"/>
              </a:rPr>
              <a:t>,	e</a:t>
            </a:r>
            <a:r>
              <a:rPr dirty="0" sz="2800" spc="5">
                <a:latin typeface="Carlito"/>
                <a:cs typeface="Carlito"/>
              </a:rPr>
              <a:t>s</a:t>
            </a:r>
            <a:r>
              <a:rPr dirty="0" sz="2800" spc="-15">
                <a:latin typeface="Carlito"/>
                <a:cs typeface="Carlito"/>
              </a:rPr>
              <a:t>p</a:t>
            </a:r>
            <a:r>
              <a:rPr dirty="0" sz="2800">
                <a:latin typeface="Carlito"/>
                <a:cs typeface="Carlito"/>
              </a:rPr>
              <a:t>ecial</a:t>
            </a:r>
            <a:r>
              <a:rPr dirty="0" sz="2800" spc="-10">
                <a:latin typeface="Carlito"/>
                <a:cs typeface="Carlito"/>
              </a:rPr>
              <a:t>l</a:t>
            </a:r>
            <a:r>
              <a:rPr dirty="0" sz="2800">
                <a:latin typeface="Carlito"/>
                <a:cs typeface="Carlito"/>
              </a:rPr>
              <a:t>y	</a:t>
            </a:r>
            <a:r>
              <a:rPr dirty="0" sz="2800" spc="-5">
                <a:latin typeface="Carlito"/>
                <a:cs typeface="Carlito"/>
              </a:rPr>
              <a:t>i</a:t>
            </a:r>
            <a:r>
              <a:rPr dirty="0" sz="2800">
                <a:latin typeface="Carlito"/>
                <a:cs typeface="Carlito"/>
              </a:rPr>
              <a:t>n	</a:t>
            </a:r>
            <a:r>
              <a:rPr dirty="0" sz="2800" spc="-5">
                <a:latin typeface="Carlito"/>
                <a:cs typeface="Carlito"/>
              </a:rPr>
              <a:t>ocea</a:t>
            </a:r>
            <a:r>
              <a:rPr dirty="0" sz="2800" spc="10">
                <a:latin typeface="Carlito"/>
                <a:cs typeface="Carlito"/>
              </a:rPr>
              <a:t>n</a:t>
            </a:r>
            <a:r>
              <a:rPr dirty="0" sz="2800">
                <a:latin typeface="Carlito"/>
                <a:cs typeface="Carlito"/>
              </a:rPr>
              <a:t>ic		cl</a:t>
            </a:r>
            <a:r>
              <a:rPr dirty="0" sz="2800" spc="-15">
                <a:latin typeface="Carlito"/>
                <a:cs typeface="Carlito"/>
              </a:rPr>
              <a:t>i</a:t>
            </a:r>
            <a:r>
              <a:rPr dirty="0" sz="2800">
                <a:latin typeface="Carlito"/>
                <a:cs typeface="Carlito"/>
              </a:rPr>
              <a:t>m</a:t>
            </a:r>
            <a:r>
              <a:rPr dirty="0" sz="2800" spc="-20">
                <a:latin typeface="Carlito"/>
                <a:cs typeface="Carlito"/>
              </a:rPr>
              <a:t>a</a:t>
            </a:r>
            <a:r>
              <a:rPr dirty="0" sz="2800" spc="-60">
                <a:latin typeface="Carlito"/>
                <a:cs typeface="Carlito"/>
              </a:rPr>
              <a:t>t</a:t>
            </a:r>
            <a:r>
              <a:rPr dirty="0" sz="2800">
                <a:latin typeface="Carlito"/>
                <a:cs typeface="Carlito"/>
              </a:rPr>
              <a:t>e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5857" y="2562923"/>
            <a:ext cx="10133330" cy="1604010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algn="just" marL="12700" marR="5080">
              <a:lnSpc>
                <a:spcPct val="89900"/>
              </a:lnSpc>
              <a:spcBef>
                <a:spcPts val="440"/>
              </a:spcBef>
            </a:pPr>
            <a:r>
              <a:rPr dirty="0" sz="2800" spc="-5">
                <a:latin typeface="Carlito"/>
                <a:cs typeface="Carlito"/>
              </a:rPr>
              <a:t>countries, </a:t>
            </a: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10">
                <a:latin typeface="Carlito"/>
                <a:cs typeface="Carlito"/>
              </a:rPr>
              <a:t>heat </a:t>
            </a:r>
            <a:r>
              <a:rPr dirty="0" sz="2800" spc="-30">
                <a:latin typeface="Carlito"/>
                <a:cs typeface="Carlito"/>
              </a:rPr>
              <a:t>wave </a:t>
            </a:r>
            <a:r>
              <a:rPr dirty="0" sz="2800" spc="-5">
                <a:latin typeface="Carlito"/>
                <a:cs typeface="Carlito"/>
              </a:rPr>
              <a:t>is </a:t>
            </a:r>
            <a:r>
              <a:rPr dirty="0" sz="2800" spc="-10">
                <a:latin typeface="Carlito"/>
                <a:cs typeface="Carlito"/>
              </a:rPr>
              <a:t>measured </a:t>
            </a:r>
            <a:r>
              <a:rPr dirty="0" sz="2800" spc="-15">
                <a:latin typeface="Carlito"/>
                <a:cs typeface="Carlito"/>
              </a:rPr>
              <a:t>relative </a:t>
            </a:r>
            <a:r>
              <a:rPr dirty="0" sz="2800" spc="-10">
                <a:latin typeface="Carlito"/>
                <a:cs typeface="Carlito"/>
              </a:rPr>
              <a:t>to </a:t>
            </a:r>
            <a:r>
              <a:rPr dirty="0" sz="2800" spc="-5">
                <a:latin typeface="Carlito"/>
                <a:cs typeface="Carlito"/>
              </a:rPr>
              <a:t>the </a:t>
            </a:r>
            <a:r>
              <a:rPr dirty="0" sz="2800">
                <a:latin typeface="Carlito"/>
                <a:cs typeface="Carlito"/>
              </a:rPr>
              <a:t>usual </a:t>
            </a:r>
            <a:r>
              <a:rPr dirty="0" sz="2800" spc="-15">
                <a:latin typeface="Carlito"/>
                <a:cs typeface="Carlito"/>
              </a:rPr>
              <a:t>weather </a:t>
            </a:r>
            <a:r>
              <a:rPr dirty="0" sz="2800" spc="-5">
                <a:latin typeface="Carlito"/>
                <a:cs typeface="Carlito"/>
              </a:rPr>
              <a:t>in 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15">
                <a:latin typeface="Carlito"/>
                <a:cs typeface="Carlito"/>
              </a:rPr>
              <a:t>area </a:t>
            </a:r>
            <a:r>
              <a:rPr dirty="0" sz="2800">
                <a:latin typeface="Carlito"/>
                <a:cs typeface="Carlito"/>
              </a:rPr>
              <a:t>&amp; </a:t>
            </a:r>
            <a:r>
              <a:rPr dirty="0" sz="2800" spc="-20">
                <a:latin typeface="Carlito"/>
                <a:cs typeface="Carlito"/>
              </a:rPr>
              <a:t>relative </a:t>
            </a:r>
            <a:r>
              <a:rPr dirty="0" sz="2800" spc="-10">
                <a:latin typeface="Carlito"/>
                <a:cs typeface="Carlito"/>
              </a:rPr>
              <a:t>to </a:t>
            </a:r>
            <a:r>
              <a:rPr dirty="0" sz="2800" spc="-5">
                <a:latin typeface="Carlito"/>
                <a:cs typeface="Carlito"/>
              </a:rPr>
              <a:t>normal </a:t>
            </a:r>
            <a:r>
              <a:rPr dirty="0" sz="2800" spc="-15">
                <a:latin typeface="Carlito"/>
                <a:cs typeface="Carlito"/>
              </a:rPr>
              <a:t>temperatures </a:t>
            </a:r>
            <a:r>
              <a:rPr dirty="0" sz="2800" spc="-30">
                <a:latin typeface="Carlito"/>
                <a:cs typeface="Carlito"/>
              </a:rPr>
              <a:t>for </a:t>
            </a:r>
            <a:r>
              <a:rPr dirty="0" sz="2800">
                <a:latin typeface="Carlito"/>
                <a:cs typeface="Carlito"/>
              </a:rPr>
              <a:t>the season, </a:t>
            </a:r>
            <a:r>
              <a:rPr dirty="0" sz="2800" spc="-10">
                <a:latin typeface="Carlito"/>
                <a:cs typeface="Carlito"/>
              </a:rPr>
              <a:t>heat </a:t>
            </a:r>
            <a:r>
              <a:rPr dirty="0" sz="2800" spc="-35">
                <a:latin typeface="Carlito"/>
                <a:cs typeface="Carlito"/>
              </a:rPr>
              <a:t>wave  </a:t>
            </a:r>
            <a:r>
              <a:rPr dirty="0" sz="2800" spc="-5">
                <a:latin typeface="Carlito"/>
                <a:cs typeface="Carlito"/>
              </a:rPr>
              <a:t>is </a:t>
            </a:r>
            <a:r>
              <a:rPr dirty="0" sz="2800" spc="-10">
                <a:latin typeface="Carlito"/>
                <a:cs typeface="Carlito"/>
              </a:rPr>
              <a:t>considered </a:t>
            </a:r>
            <a:r>
              <a:rPr dirty="0" sz="2800" spc="-15">
                <a:latin typeface="Carlito"/>
                <a:cs typeface="Carlito"/>
              </a:rPr>
              <a:t>extreme weather </a:t>
            </a:r>
            <a:r>
              <a:rPr dirty="0" sz="2800">
                <a:latin typeface="Carlito"/>
                <a:cs typeface="Carlito"/>
              </a:rPr>
              <a:t>&amp; a </a:t>
            </a:r>
            <a:r>
              <a:rPr dirty="0" sz="2800" spc="-5">
                <a:latin typeface="Carlito"/>
                <a:cs typeface="Carlito"/>
              </a:rPr>
              <a:t>danger </a:t>
            </a:r>
            <a:r>
              <a:rPr dirty="0" sz="2800" spc="-10">
                <a:latin typeface="Carlito"/>
                <a:cs typeface="Carlito"/>
              </a:rPr>
              <a:t>because </a:t>
            </a:r>
            <a:r>
              <a:rPr dirty="0" sz="2800" spc="-15">
                <a:latin typeface="Carlito"/>
                <a:cs typeface="Carlito"/>
              </a:rPr>
              <a:t>heat </a:t>
            </a:r>
            <a:r>
              <a:rPr dirty="0" sz="2800">
                <a:latin typeface="Carlito"/>
                <a:cs typeface="Carlito"/>
              </a:rPr>
              <a:t>&amp; </a:t>
            </a:r>
            <a:r>
              <a:rPr dirty="0" sz="2800" spc="-10">
                <a:latin typeface="Carlito"/>
                <a:cs typeface="Carlito"/>
              </a:rPr>
              <a:t>sunlight  </a:t>
            </a:r>
            <a:r>
              <a:rPr dirty="0" sz="2800" spc="-20">
                <a:latin typeface="Carlito"/>
                <a:cs typeface="Carlito"/>
              </a:rPr>
              <a:t>may </a:t>
            </a:r>
            <a:r>
              <a:rPr dirty="0" sz="2800" spc="-5">
                <a:latin typeface="Carlito"/>
                <a:cs typeface="Carlito"/>
              </a:rPr>
              <a:t>damage </a:t>
            </a:r>
            <a:r>
              <a:rPr dirty="0" sz="2800">
                <a:latin typeface="Carlito"/>
                <a:cs typeface="Carlito"/>
              </a:rPr>
              <a:t>the Human</a:t>
            </a:r>
            <a:r>
              <a:rPr dirty="0" sz="2800" spc="5">
                <a:latin typeface="Carlito"/>
                <a:cs typeface="Carlito"/>
              </a:rPr>
              <a:t> </a:t>
            </a:r>
            <a:r>
              <a:rPr dirty="0" sz="2800" spc="-35">
                <a:latin typeface="Carlito"/>
                <a:cs typeface="Carlito"/>
              </a:rPr>
              <a:t>body.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665035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0">
                <a:latin typeface="Trebuchet MS"/>
                <a:cs typeface="Trebuchet MS"/>
              </a:rPr>
              <a:t>Health </a:t>
            </a:r>
            <a:r>
              <a:rPr dirty="0" spc="-229">
                <a:latin typeface="Trebuchet MS"/>
                <a:cs typeface="Trebuchet MS"/>
              </a:rPr>
              <a:t>Impacts </a:t>
            </a:r>
            <a:r>
              <a:rPr dirty="0" spc="-195">
                <a:latin typeface="Trebuchet MS"/>
                <a:cs typeface="Trebuchet MS"/>
              </a:rPr>
              <a:t>of</a:t>
            </a:r>
            <a:r>
              <a:rPr dirty="0" spc="-1055">
                <a:latin typeface="Trebuchet MS"/>
                <a:cs typeface="Trebuchet MS"/>
              </a:rPr>
              <a:t> </a:t>
            </a:r>
            <a:r>
              <a:rPr dirty="0" spc="-260">
                <a:latin typeface="Trebuchet MS"/>
                <a:cs typeface="Trebuchet MS"/>
              </a:rPr>
              <a:t>Heat </a:t>
            </a:r>
            <a:r>
              <a:rPr dirty="0" spc="-210">
                <a:latin typeface="Trebuchet MS"/>
                <a:cs typeface="Trebuchet MS"/>
              </a:rPr>
              <a:t>Waves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1857" y="1793621"/>
            <a:ext cx="10411460" cy="390779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algn="just" marL="266700" marR="31115" indent="-228600">
              <a:lnSpc>
                <a:spcPct val="90200"/>
              </a:lnSpc>
              <a:spcBef>
                <a:spcPts val="430"/>
              </a:spcBef>
              <a:buFont typeface="Arial"/>
              <a:buChar char="•"/>
              <a:tabLst>
                <a:tab pos="266700" algn="l"/>
              </a:tabLst>
            </a:pPr>
            <a:r>
              <a:rPr dirty="0" sz="2800" spc="-5">
                <a:latin typeface="Carlito"/>
                <a:cs typeface="Carlito"/>
              </a:rPr>
              <a:t>The health </a:t>
            </a:r>
            <a:r>
              <a:rPr dirty="0" sz="2800" spc="-10">
                <a:latin typeface="Carlito"/>
                <a:cs typeface="Carlito"/>
              </a:rPr>
              <a:t>impacts </a:t>
            </a:r>
            <a:r>
              <a:rPr dirty="0" sz="2800">
                <a:latin typeface="Carlito"/>
                <a:cs typeface="Carlito"/>
              </a:rPr>
              <a:t>of </a:t>
            </a:r>
            <a:r>
              <a:rPr dirty="0" sz="2800" spc="-15">
                <a:latin typeface="Carlito"/>
                <a:cs typeface="Carlito"/>
              </a:rPr>
              <a:t>Heat </a:t>
            </a:r>
            <a:r>
              <a:rPr dirty="0" sz="2800" spc="-35">
                <a:latin typeface="Carlito"/>
                <a:cs typeface="Carlito"/>
              </a:rPr>
              <a:t>Waves </a:t>
            </a:r>
            <a:r>
              <a:rPr dirty="0" sz="2800" spc="-5">
                <a:latin typeface="Carlito"/>
                <a:cs typeface="Carlito"/>
              </a:rPr>
              <a:t>typically </a:t>
            </a:r>
            <a:r>
              <a:rPr dirty="0" sz="2800" spc="-25">
                <a:latin typeface="Carlito"/>
                <a:cs typeface="Carlito"/>
              </a:rPr>
              <a:t>involve </a:t>
            </a:r>
            <a:r>
              <a:rPr dirty="0" sz="2800" spc="-20">
                <a:latin typeface="Carlito"/>
                <a:cs typeface="Carlito"/>
              </a:rPr>
              <a:t>dehydration, </a:t>
            </a:r>
            <a:r>
              <a:rPr dirty="0" sz="2800" spc="-10">
                <a:latin typeface="Carlito"/>
                <a:cs typeface="Carlito"/>
              </a:rPr>
              <a:t>heat  </a:t>
            </a:r>
            <a:r>
              <a:rPr dirty="0" sz="2800" spc="-15">
                <a:latin typeface="Carlito"/>
                <a:cs typeface="Carlito"/>
              </a:rPr>
              <a:t>cramps, </a:t>
            </a:r>
            <a:r>
              <a:rPr dirty="0" sz="2800" spc="-10">
                <a:latin typeface="Carlito"/>
                <a:cs typeface="Carlito"/>
              </a:rPr>
              <a:t>heat exhaustion and/or heat </a:t>
            </a:r>
            <a:r>
              <a:rPr dirty="0" sz="2800" spc="-30">
                <a:latin typeface="Carlito"/>
                <a:cs typeface="Carlito"/>
              </a:rPr>
              <a:t>stroke. </a:t>
            </a:r>
            <a:r>
              <a:rPr dirty="0" sz="2800" spc="-10">
                <a:latin typeface="Carlito"/>
                <a:cs typeface="Carlito"/>
              </a:rPr>
              <a:t>The </a:t>
            </a:r>
            <a:r>
              <a:rPr dirty="0" sz="2800" spc="-5">
                <a:latin typeface="Carlito"/>
                <a:cs typeface="Carlito"/>
              </a:rPr>
              <a:t>signs and </a:t>
            </a:r>
            <a:r>
              <a:rPr dirty="0" sz="2800" spc="-15">
                <a:latin typeface="Carlito"/>
                <a:cs typeface="Carlito"/>
              </a:rPr>
              <a:t>symptoms  are </a:t>
            </a:r>
            <a:r>
              <a:rPr dirty="0" sz="2800" spc="-5">
                <a:latin typeface="Carlito"/>
                <a:cs typeface="Carlito"/>
              </a:rPr>
              <a:t>as</a:t>
            </a:r>
            <a:r>
              <a:rPr dirty="0" sz="2800" spc="5">
                <a:latin typeface="Carlito"/>
                <a:cs typeface="Carlito"/>
              </a:rPr>
              <a:t> </a:t>
            </a:r>
            <a:r>
              <a:rPr dirty="0" sz="2800" spc="-15">
                <a:latin typeface="Carlito"/>
                <a:cs typeface="Carlito"/>
              </a:rPr>
              <a:t>follows:</a:t>
            </a:r>
            <a:endParaRPr sz="2800">
              <a:latin typeface="Carlito"/>
              <a:cs typeface="Carlito"/>
            </a:endParaRPr>
          </a:p>
          <a:p>
            <a:pPr marL="266700" marR="30480" indent="-228600">
              <a:lnSpc>
                <a:spcPts val="3020"/>
              </a:lnSpc>
              <a:spcBef>
                <a:spcPts val="1045"/>
              </a:spcBef>
              <a:buFont typeface="Arial"/>
              <a:buChar char="•"/>
              <a:tabLst>
                <a:tab pos="266700" algn="l"/>
                <a:tab pos="1155700" algn="l"/>
                <a:tab pos="2540000" algn="l"/>
                <a:tab pos="3759835" algn="l"/>
                <a:tab pos="5337175" algn="l"/>
                <a:tab pos="6087110" algn="l"/>
                <a:tab pos="7496809" algn="l"/>
                <a:tab pos="9058910" algn="l"/>
              </a:tabLst>
            </a:pPr>
            <a:r>
              <a:rPr dirty="0" sz="2800" spc="-5">
                <a:latin typeface="Carlito"/>
                <a:cs typeface="Carlito"/>
              </a:rPr>
              <a:t>He</a:t>
            </a:r>
            <a:r>
              <a:rPr dirty="0" sz="2800" spc="-20">
                <a:latin typeface="Carlito"/>
                <a:cs typeface="Carlito"/>
              </a:rPr>
              <a:t>a</a:t>
            </a:r>
            <a:r>
              <a:rPr dirty="0" sz="2800">
                <a:latin typeface="Carlito"/>
                <a:cs typeface="Carlito"/>
              </a:rPr>
              <a:t>t	</a:t>
            </a:r>
            <a:r>
              <a:rPr dirty="0" sz="2800" spc="-5">
                <a:latin typeface="Carlito"/>
                <a:cs typeface="Carlito"/>
              </a:rPr>
              <a:t>C</a:t>
            </a:r>
            <a:r>
              <a:rPr dirty="0" sz="2800" spc="-55">
                <a:latin typeface="Carlito"/>
                <a:cs typeface="Carlito"/>
              </a:rPr>
              <a:t>r</a:t>
            </a:r>
            <a:r>
              <a:rPr dirty="0" sz="2800">
                <a:latin typeface="Carlito"/>
                <a:cs typeface="Carlito"/>
              </a:rPr>
              <a:t>amps:	</a:t>
            </a:r>
            <a:r>
              <a:rPr dirty="0" sz="2800" spc="-50">
                <a:latin typeface="Carlito"/>
                <a:cs typeface="Carlito"/>
              </a:rPr>
              <a:t>E</a:t>
            </a:r>
            <a:r>
              <a:rPr dirty="0" sz="2800" spc="5">
                <a:latin typeface="Carlito"/>
                <a:cs typeface="Carlito"/>
              </a:rPr>
              <a:t>d</a:t>
            </a:r>
            <a:r>
              <a:rPr dirty="0" sz="2800">
                <a:latin typeface="Carlito"/>
                <a:cs typeface="Carlito"/>
              </a:rPr>
              <a:t>e</a:t>
            </a:r>
            <a:r>
              <a:rPr dirty="0" sz="2800" spc="5">
                <a:latin typeface="Carlito"/>
                <a:cs typeface="Carlito"/>
              </a:rPr>
              <a:t>rn</a:t>
            </a:r>
            <a:r>
              <a:rPr dirty="0" sz="2800">
                <a:latin typeface="Carlito"/>
                <a:cs typeface="Carlito"/>
              </a:rPr>
              <a:t>a	</a:t>
            </a:r>
            <a:r>
              <a:rPr dirty="0" sz="2800" spc="-10">
                <a:latin typeface="Carlito"/>
                <a:cs typeface="Carlito"/>
              </a:rPr>
              <a:t>(</a:t>
            </a:r>
            <a:r>
              <a:rPr dirty="0" sz="2800" spc="-15">
                <a:latin typeface="Carlito"/>
                <a:cs typeface="Carlito"/>
              </a:rPr>
              <a:t>s</a:t>
            </a:r>
            <a:r>
              <a:rPr dirty="0" sz="2800" spc="-25">
                <a:latin typeface="Carlito"/>
                <a:cs typeface="Carlito"/>
              </a:rPr>
              <a:t>w</a:t>
            </a:r>
            <a:r>
              <a:rPr dirty="0" sz="2800">
                <a:latin typeface="Carlito"/>
                <a:cs typeface="Carlito"/>
              </a:rPr>
              <a:t>el</a:t>
            </a:r>
            <a:r>
              <a:rPr dirty="0" sz="2800" spc="-25">
                <a:latin typeface="Carlito"/>
                <a:cs typeface="Carlito"/>
              </a:rPr>
              <a:t>l</a:t>
            </a:r>
            <a:r>
              <a:rPr dirty="0" sz="2800">
                <a:latin typeface="Carlito"/>
                <a:cs typeface="Carlito"/>
              </a:rPr>
              <a:t>ing)	a</a:t>
            </a:r>
            <a:r>
              <a:rPr dirty="0" sz="2800" spc="5">
                <a:latin typeface="Carlito"/>
                <a:cs typeface="Carlito"/>
              </a:rPr>
              <a:t>n</a:t>
            </a:r>
            <a:r>
              <a:rPr dirty="0" sz="2800">
                <a:latin typeface="Carlito"/>
                <a:cs typeface="Carlito"/>
              </a:rPr>
              <a:t>d	</a:t>
            </a:r>
            <a:r>
              <a:rPr dirty="0" sz="2800" spc="-50">
                <a:latin typeface="Carlito"/>
                <a:cs typeface="Carlito"/>
              </a:rPr>
              <a:t>S</a:t>
            </a:r>
            <a:r>
              <a:rPr dirty="0" sz="2800" spc="-10">
                <a:latin typeface="Carlito"/>
                <a:cs typeface="Carlito"/>
              </a:rPr>
              <a:t>y</a:t>
            </a:r>
            <a:r>
              <a:rPr dirty="0" sz="2800" spc="5">
                <a:latin typeface="Carlito"/>
                <a:cs typeface="Carlito"/>
              </a:rPr>
              <a:t>n</a:t>
            </a:r>
            <a:r>
              <a:rPr dirty="0" sz="2800" spc="-25">
                <a:latin typeface="Carlito"/>
                <a:cs typeface="Carlito"/>
              </a:rPr>
              <a:t>c</a:t>
            </a:r>
            <a:r>
              <a:rPr dirty="0" sz="2800" spc="-5">
                <a:latin typeface="Carlito"/>
                <a:cs typeface="Carlito"/>
              </a:rPr>
              <a:t>o</a:t>
            </a:r>
            <a:r>
              <a:rPr dirty="0" sz="2800" spc="10">
                <a:latin typeface="Carlito"/>
                <a:cs typeface="Carlito"/>
              </a:rPr>
              <a:t>p</a:t>
            </a:r>
            <a:r>
              <a:rPr dirty="0" sz="2800">
                <a:latin typeface="Carlito"/>
                <a:cs typeface="Carlito"/>
              </a:rPr>
              <a:t>e	</a:t>
            </a:r>
            <a:r>
              <a:rPr dirty="0" sz="2800" spc="-5">
                <a:latin typeface="Carlito"/>
                <a:cs typeface="Carlito"/>
              </a:rPr>
              <a:t>(</a:t>
            </a:r>
            <a:r>
              <a:rPr dirty="0" sz="2800" spc="-95">
                <a:latin typeface="Carlito"/>
                <a:cs typeface="Carlito"/>
              </a:rPr>
              <a:t>F</a:t>
            </a:r>
            <a:r>
              <a:rPr dirty="0" sz="2800">
                <a:latin typeface="Carlito"/>
                <a:cs typeface="Carlito"/>
              </a:rPr>
              <a:t>aintin</a:t>
            </a:r>
            <a:r>
              <a:rPr dirty="0" sz="2800" spc="5">
                <a:latin typeface="Carlito"/>
                <a:cs typeface="Carlito"/>
              </a:rPr>
              <a:t>g</a:t>
            </a:r>
            <a:r>
              <a:rPr dirty="0" sz="2800">
                <a:latin typeface="Carlito"/>
                <a:cs typeface="Carlito"/>
              </a:rPr>
              <a:t>)	</a:t>
            </a:r>
            <a:r>
              <a:rPr dirty="0" sz="2800" spc="-20">
                <a:latin typeface="Carlito"/>
                <a:cs typeface="Carlito"/>
              </a:rPr>
              <a:t>g</a:t>
            </a:r>
            <a:r>
              <a:rPr dirty="0" sz="2800" spc="-10">
                <a:latin typeface="Carlito"/>
                <a:cs typeface="Carlito"/>
              </a:rPr>
              <a:t>e</a:t>
            </a:r>
            <a:r>
              <a:rPr dirty="0" sz="2800" spc="5">
                <a:latin typeface="Carlito"/>
                <a:cs typeface="Carlito"/>
              </a:rPr>
              <a:t>n</a:t>
            </a:r>
            <a:r>
              <a:rPr dirty="0" sz="2800">
                <a:latin typeface="Carlito"/>
                <a:cs typeface="Carlito"/>
              </a:rPr>
              <a:t>e</a:t>
            </a:r>
            <a:r>
              <a:rPr dirty="0" sz="2800" spc="-70">
                <a:latin typeface="Carlito"/>
                <a:cs typeface="Carlito"/>
              </a:rPr>
              <a:t>r</a:t>
            </a:r>
            <a:r>
              <a:rPr dirty="0" sz="2800">
                <a:latin typeface="Carlito"/>
                <a:cs typeface="Carlito"/>
              </a:rPr>
              <a:t>a</a:t>
            </a:r>
            <a:r>
              <a:rPr dirty="0" sz="2800" spc="-20">
                <a:latin typeface="Carlito"/>
                <a:cs typeface="Carlito"/>
              </a:rPr>
              <a:t>l</a:t>
            </a:r>
            <a:r>
              <a:rPr dirty="0" sz="2800">
                <a:latin typeface="Carlito"/>
                <a:cs typeface="Carlito"/>
              </a:rPr>
              <a:t>ly  </a:t>
            </a:r>
            <a:r>
              <a:rPr dirty="0" sz="2800" spc="-5">
                <a:latin typeface="Carlito"/>
                <a:cs typeface="Carlito"/>
              </a:rPr>
              <a:t>accompanied </a:t>
            </a:r>
            <a:r>
              <a:rPr dirty="0" sz="2800" spc="-10">
                <a:latin typeface="Carlito"/>
                <a:cs typeface="Carlito"/>
              </a:rPr>
              <a:t>by </a:t>
            </a:r>
            <a:r>
              <a:rPr dirty="0" sz="2800" spc="-25">
                <a:latin typeface="Carlito"/>
                <a:cs typeface="Carlito"/>
              </a:rPr>
              <a:t>fever </a:t>
            </a:r>
            <a:r>
              <a:rPr dirty="0" sz="2800" spc="-5">
                <a:latin typeface="Carlito"/>
                <a:cs typeface="Carlito"/>
              </a:rPr>
              <a:t>below 39</a:t>
            </a:r>
            <a:r>
              <a:rPr dirty="0" baseline="25525" sz="2775" spc="-7">
                <a:latin typeface="Carlito"/>
                <a:cs typeface="Carlito"/>
              </a:rPr>
              <a:t>o</a:t>
            </a:r>
            <a:r>
              <a:rPr dirty="0" sz="2800" spc="-5">
                <a:latin typeface="Carlito"/>
                <a:cs typeface="Carlito"/>
              </a:rPr>
              <a:t>C i.e.</a:t>
            </a:r>
            <a:r>
              <a:rPr dirty="0" sz="2800" spc="5">
                <a:latin typeface="Carlito"/>
                <a:cs typeface="Carlito"/>
              </a:rPr>
              <a:t> </a:t>
            </a:r>
            <a:r>
              <a:rPr dirty="0" sz="2800" spc="-50">
                <a:latin typeface="Carlito"/>
                <a:cs typeface="Carlito"/>
              </a:rPr>
              <a:t>102</a:t>
            </a:r>
            <a:r>
              <a:rPr dirty="0" baseline="25525" sz="2775" spc="-75">
                <a:latin typeface="Carlito"/>
                <a:cs typeface="Carlito"/>
              </a:rPr>
              <a:t>o</a:t>
            </a:r>
            <a:r>
              <a:rPr dirty="0" sz="2800" spc="-50">
                <a:latin typeface="Carlito"/>
                <a:cs typeface="Carlito"/>
              </a:rPr>
              <a:t>F.</a:t>
            </a:r>
            <a:endParaRPr sz="2800">
              <a:latin typeface="Carlito"/>
              <a:cs typeface="Carlito"/>
            </a:endParaRPr>
          </a:p>
          <a:p>
            <a:pPr marL="266700" marR="31750" indent="-228600">
              <a:lnSpc>
                <a:spcPts val="3020"/>
              </a:lnSpc>
              <a:spcBef>
                <a:spcPts val="1000"/>
              </a:spcBef>
              <a:buFont typeface="Arial"/>
              <a:buChar char="•"/>
              <a:tabLst>
                <a:tab pos="266700" algn="l"/>
                <a:tab pos="1143000" algn="l"/>
                <a:tab pos="3007995" algn="l"/>
                <a:tab pos="4338955" algn="l"/>
                <a:tab pos="6021070" algn="l"/>
                <a:tab pos="7570470" algn="l"/>
                <a:tab pos="9255125" algn="l"/>
              </a:tabLst>
            </a:pPr>
            <a:r>
              <a:rPr dirty="0" sz="2800" spc="-5">
                <a:latin typeface="Carlito"/>
                <a:cs typeface="Carlito"/>
              </a:rPr>
              <a:t>He</a:t>
            </a:r>
            <a:r>
              <a:rPr dirty="0" sz="2800" spc="-30">
                <a:latin typeface="Carlito"/>
                <a:cs typeface="Carlito"/>
              </a:rPr>
              <a:t>a</a:t>
            </a:r>
            <a:r>
              <a:rPr dirty="0" sz="2800">
                <a:latin typeface="Carlito"/>
                <a:cs typeface="Carlito"/>
              </a:rPr>
              <a:t>t</a:t>
            </a:r>
            <a:r>
              <a:rPr dirty="0" sz="2800">
                <a:latin typeface="Carlito"/>
                <a:cs typeface="Carlito"/>
              </a:rPr>
              <a:t>	</a:t>
            </a:r>
            <a:r>
              <a:rPr dirty="0" sz="2800" spc="-5">
                <a:latin typeface="Carlito"/>
                <a:cs typeface="Carlito"/>
              </a:rPr>
              <a:t>E</a:t>
            </a:r>
            <a:r>
              <a:rPr dirty="0" sz="2800" spc="-25">
                <a:latin typeface="Carlito"/>
                <a:cs typeface="Carlito"/>
              </a:rPr>
              <a:t>x</a:t>
            </a:r>
            <a:r>
              <a:rPr dirty="0" sz="2800">
                <a:latin typeface="Carlito"/>
                <a:cs typeface="Carlito"/>
              </a:rPr>
              <a:t>hau</a:t>
            </a:r>
            <a:r>
              <a:rPr dirty="0" sz="2800" spc="-35">
                <a:latin typeface="Carlito"/>
                <a:cs typeface="Carlito"/>
              </a:rPr>
              <a:t>s</a:t>
            </a:r>
            <a:r>
              <a:rPr dirty="0" sz="2800">
                <a:latin typeface="Carlito"/>
                <a:cs typeface="Carlito"/>
              </a:rPr>
              <a:t>tio</a:t>
            </a:r>
            <a:r>
              <a:rPr dirty="0" sz="2800" spc="10">
                <a:latin typeface="Carlito"/>
                <a:cs typeface="Carlito"/>
              </a:rPr>
              <a:t>n</a:t>
            </a:r>
            <a:r>
              <a:rPr dirty="0" sz="2800">
                <a:latin typeface="Carlito"/>
                <a:cs typeface="Carlito"/>
              </a:rPr>
              <a:t>:</a:t>
            </a:r>
            <a:r>
              <a:rPr dirty="0" sz="2800">
                <a:latin typeface="Carlito"/>
                <a:cs typeface="Carlito"/>
              </a:rPr>
              <a:t>	</a:t>
            </a:r>
            <a:r>
              <a:rPr dirty="0" sz="2800" spc="-90">
                <a:latin typeface="Carlito"/>
                <a:cs typeface="Carlito"/>
              </a:rPr>
              <a:t>F</a:t>
            </a:r>
            <a:r>
              <a:rPr dirty="0" sz="2800" spc="-25">
                <a:latin typeface="Carlito"/>
                <a:cs typeface="Carlito"/>
              </a:rPr>
              <a:t>a</a:t>
            </a:r>
            <a:r>
              <a:rPr dirty="0" sz="2800">
                <a:latin typeface="Carlito"/>
                <a:cs typeface="Carlito"/>
              </a:rPr>
              <a:t>tig</a:t>
            </a:r>
            <a:r>
              <a:rPr dirty="0" sz="2800" spc="-15">
                <a:latin typeface="Carlito"/>
                <a:cs typeface="Carlito"/>
              </a:rPr>
              <a:t>u</a:t>
            </a:r>
            <a:r>
              <a:rPr dirty="0" sz="2800">
                <a:latin typeface="Carlito"/>
                <a:cs typeface="Carlito"/>
              </a:rPr>
              <a:t>e,</a:t>
            </a:r>
            <a:r>
              <a:rPr dirty="0" sz="2800">
                <a:latin typeface="Carlito"/>
                <a:cs typeface="Carlito"/>
              </a:rPr>
              <a:t>	</a:t>
            </a:r>
            <a:r>
              <a:rPr dirty="0" sz="2800" spc="-45">
                <a:latin typeface="Carlito"/>
                <a:cs typeface="Carlito"/>
              </a:rPr>
              <a:t>w</a:t>
            </a:r>
            <a:r>
              <a:rPr dirty="0" sz="2800">
                <a:latin typeface="Carlito"/>
                <a:cs typeface="Carlito"/>
              </a:rPr>
              <a:t>ea</a:t>
            </a:r>
            <a:r>
              <a:rPr dirty="0" sz="2800" spc="10">
                <a:latin typeface="Carlito"/>
                <a:cs typeface="Carlito"/>
              </a:rPr>
              <a:t>k</a:t>
            </a:r>
            <a:r>
              <a:rPr dirty="0" sz="2800" spc="-10">
                <a:latin typeface="Carlito"/>
                <a:cs typeface="Carlito"/>
              </a:rPr>
              <a:t>n</a:t>
            </a:r>
            <a:r>
              <a:rPr dirty="0" sz="2800">
                <a:latin typeface="Carlito"/>
                <a:cs typeface="Carlito"/>
              </a:rPr>
              <a:t>e</a:t>
            </a:r>
            <a:r>
              <a:rPr dirty="0" sz="2800" spc="5">
                <a:latin typeface="Carlito"/>
                <a:cs typeface="Carlito"/>
              </a:rPr>
              <a:t>s</a:t>
            </a:r>
            <a:r>
              <a:rPr dirty="0" sz="2800" spc="-5">
                <a:latin typeface="Carlito"/>
                <a:cs typeface="Carlito"/>
              </a:rPr>
              <a:t>s</a:t>
            </a:r>
            <a:r>
              <a:rPr dirty="0" sz="2800">
                <a:latin typeface="Carlito"/>
                <a:cs typeface="Carlito"/>
              </a:rPr>
              <a:t>,</a:t>
            </a:r>
            <a:r>
              <a:rPr dirty="0" sz="2800">
                <a:latin typeface="Carlito"/>
                <a:cs typeface="Carlito"/>
              </a:rPr>
              <a:t>	</a:t>
            </a:r>
            <a:r>
              <a:rPr dirty="0" sz="2800">
                <a:latin typeface="Carlito"/>
                <a:cs typeface="Carlito"/>
              </a:rPr>
              <a:t>di</a:t>
            </a:r>
            <a:r>
              <a:rPr dirty="0" sz="2800" spc="-10">
                <a:latin typeface="Carlito"/>
                <a:cs typeface="Carlito"/>
              </a:rPr>
              <a:t>z</a:t>
            </a:r>
            <a:r>
              <a:rPr dirty="0" sz="2800" spc="-5">
                <a:latin typeface="Carlito"/>
                <a:cs typeface="Carlito"/>
              </a:rPr>
              <a:t>z</a:t>
            </a:r>
            <a:r>
              <a:rPr dirty="0" sz="2800" spc="-35">
                <a:latin typeface="Carlito"/>
                <a:cs typeface="Carlito"/>
              </a:rPr>
              <a:t>i</a:t>
            </a:r>
            <a:r>
              <a:rPr dirty="0" sz="2800">
                <a:latin typeface="Carlito"/>
                <a:cs typeface="Carlito"/>
              </a:rPr>
              <a:t>ne</a:t>
            </a:r>
            <a:r>
              <a:rPr dirty="0" sz="2800" spc="5">
                <a:latin typeface="Carlito"/>
                <a:cs typeface="Carlito"/>
              </a:rPr>
              <a:t>s</a:t>
            </a:r>
            <a:r>
              <a:rPr dirty="0" sz="2800" spc="-5">
                <a:latin typeface="Carlito"/>
                <a:cs typeface="Carlito"/>
              </a:rPr>
              <a:t>s</a:t>
            </a:r>
            <a:r>
              <a:rPr dirty="0" sz="2800">
                <a:latin typeface="Carlito"/>
                <a:cs typeface="Carlito"/>
              </a:rPr>
              <a:t>,</a:t>
            </a:r>
            <a:r>
              <a:rPr dirty="0" sz="2800">
                <a:latin typeface="Carlito"/>
                <a:cs typeface="Carlito"/>
              </a:rPr>
              <a:t>	</a:t>
            </a:r>
            <a:r>
              <a:rPr dirty="0" sz="2800" spc="-15">
                <a:latin typeface="Carlito"/>
                <a:cs typeface="Carlito"/>
              </a:rPr>
              <a:t>h</a:t>
            </a:r>
            <a:r>
              <a:rPr dirty="0" sz="2800">
                <a:latin typeface="Carlito"/>
                <a:cs typeface="Carlito"/>
              </a:rPr>
              <a:t>ea</a:t>
            </a:r>
            <a:r>
              <a:rPr dirty="0" sz="2800" spc="5">
                <a:latin typeface="Carlito"/>
                <a:cs typeface="Carlito"/>
              </a:rPr>
              <a:t>d</a:t>
            </a:r>
            <a:r>
              <a:rPr dirty="0" sz="2800">
                <a:latin typeface="Carlito"/>
                <a:cs typeface="Carlito"/>
              </a:rPr>
              <a:t>ac</a:t>
            </a:r>
            <a:r>
              <a:rPr dirty="0" sz="2800" spc="-20">
                <a:latin typeface="Carlito"/>
                <a:cs typeface="Carlito"/>
              </a:rPr>
              <a:t>h</a:t>
            </a:r>
            <a:r>
              <a:rPr dirty="0" sz="2800">
                <a:latin typeface="Carlito"/>
                <a:cs typeface="Carlito"/>
              </a:rPr>
              <a:t>e,</a:t>
            </a:r>
            <a:r>
              <a:rPr dirty="0" sz="2800">
                <a:latin typeface="Carlito"/>
                <a:cs typeface="Carlito"/>
              </a:rPr>
              <a:t>	</a:t>
            </a:r>
            <a:r>
              <a:rPr dirty="0" sz="2800">
                <a:latin typeface="Carlito"/>
                <a:cs typeface="Carlito"/>
              </a:rPr>
              <a:t>n</a:t>
            </a:r>
            <a:r>
              <a:rPr dirty="0" sz="2800" spc="-25">
                <a:latin typeface="Carlito"/>
                <a:cs typeface="Carlito"/>
              </a:rPr>
              <a:t>a</a:t>
            </a:r>
            <a:r>
              <a:rPr dirty="0" sz="2800">
                <a:latin typeface="Carlito"/>
                <a:cs typeface="Carlito"/>
              </a:rPr>
              <a:t>u</a:t>
            </a:r>
            <a:r>
              <a:rPr dirty="0" sz="2800" spc="-5">
                <a:latin typeface="Carlito"/>
                <a:cs typeface="Carlito"/>
              </a:rPr>
              <a:t>s</a:t>
            </a:r>
            <a:r>
              <a:rPr dirty="0" sz="2800" spc="5">
                <a:latin typeface="Carlito"/>
                <a:cs typeface="Carlito"/>
              </a:rPr>
              <a:t>e</a:t>
            </a:r>
            <a:r>
              <a:rPr dirty="0" sz="2800" spc="-25">
                <a:latin typeface="Carlito"/>
                <a:cs typeface="Carlito"/>
              </a:rPr>
              <a:t>a</a:t>
            </a:r>
            <a:r>
              <a:rPr dirty="0" sz="2800">
                <a:latin typeface="Carlito"/>
                <a:cs typeface="Carlito"/>
              </a:rPr>
              <a:t>,  </a:t>
            </a:r>
            <a:r>
              <a:rPr dirty="0" sz="2800" spc="-5">
                <a:latin typeface="Carlito"/>
                <a:cs typeface="Carlito"/>
              </a:rPr>
              <a:t>vomiting, muscle </a:t>
            </a:r>
            <a:r>
              <a:rPr dirty="0" sz="2800" spc="-10">
                <a:latin typeface="Carlito"/>
                <a:cs typeface="Carlito"/>
              </a:rPr>
              <a:t>cramps </a:t>
            </a:r>
            <a:r>
              <a:rPr dirty="0" sz="2800">
                <a:latin typeface="Carlito"/>
                <a:cs typeface="Carlito"/>
              </a:rPr>
              <a:t>and</a:t>
            </a:r>
            <a:r>
              <a:rPr dirty="0" sz="2800" spc="-10">
                <a:latin typeface="Carlito"/>
                <a:cs typeface="Carlito"/>
              </a:rPr>
              <a:t> sweating.</a:t>
            </a:r>
            <a:endParaRPr sz="2800">
              <a:latin typeface="Carlito"/>
              <a:cs typeface="Carlito"/>
            </a:endParaRPr>
          </a:p>
          <a:p>
            <a:pPr marL="266700" marR="30480" indent="-228600">
              <a:lnSpc>
                <a:spcPts val="3020"/>
              </a:lnSpc>
              <a:spcBef>
                <a:spcPts val="1025"/>
              </a:spcBef>
              <a:buFont typeface="Arial"/>
              <a:buChar char="•"/>
              <a:tabLst>
                <a:tab pos="266700" algn="l"/>
              </a:tabLst>
            </a:pPr>
            <a:r>
              <a:rPr dirty="0" sz="2800" spc="-10">
                <a:latin typeface="Carlito"/>
                <a:cs typeface="Carlito"/>
              </a:rPr>
              <a:t>Heat </a:t>
            </a:r>
            <a:r>
              <a:rPr dirty="0" sz="2800" spc="-25">
                <a:latin typeface="Carlito"/>
                <a:cs typeface="Carlito"/>
              </a:rPr>
              <a:t>Stoke: </a:t>
            </a:r>
            <a:r>
              <a:rPr dirty="0" sz="2800">
                <a:latin typeface="Carlito"/>
                <a:cs typeface="Carlito"/>
              </a:rPr>
              <a:t>Body </a:t>
            </a:r>
            <a:r>
              <a:rPr dirty="0" sz="2800" spc="-15">
                <a:latin typeface="Carlito"/>
                <a:cs typeface="Carlito"/>
              </a:rPr>
              <a:t>temperatures </a:t>
            </a:r>
            <a:r>
              <a:rPr dirty="0" sz="2800" spc="-10">
                <a:latin typeface="Carlito"/>
                <a:cs typeface="Carlito"/>
              </a:rPr>
              <a:t>of </a:t>
            </a:r>
            <a:r>
              <a:rPr dirty="0" sz="2800" spc="-5">
                <a:latin typeface="Carlito"/>
                <a:cs typeface="Carlito"/>
              </a:rPr>
              <a:t>40</a:t>
            </a:r>
            <a:r>
              <a:rPr dirty="0" baseline="25525" sz="2775" spc="-7">
                <a:latin typeface="Carlito"/>
                <a:cs typeface="Carlito"/>
              </a:rPr>
              <a:t>o</a:t>
            </a:r>
            <a:r>
              <a:rPr dirty="0" sz="2800" spc="-5">
                <a:latin typeface="Carlito"/>
                <a:cs typeface="Carlito"/>
              </a:rPr>
              <a:t>C i.e. </a:t>
            </a:r>
            <a:r>
              <a:rPr dirty="0" sz="2800">
                <a:latin typeface="Carlito"/>
                <a:cs typeface="Carlito"/>
              </a:rPr>
              <a:t>104</a:t>
            </a:r>
            <a:r>
              <a:rPr dirty="0" baseline="25525" sz="2775">
                <a:latin typeface="Carlito"/>
                <a:cs typeface="Carlito"/>
              </a:rPr>
              <a:t>o</a:t>
            </a:r>
            <a:r>
              <a:rPr dirty="0" sz="2800">
                <a:latin typeface="Carlito"/>
                <a:cs typeface="Carlito"/>
              </a:rPr>
              <a:t>F or </a:t>
            </a:r>
            <a:r>
              <a:rPr dirty="0" sz="2800" spc="-10">
                <a:latin typeface="Carlito"/>
                <a:cs typeface="Carlito"/>
              </a:rPr>
              <a:t>more </a:t>
            </a:r>
            <a:r>
              <a:rPr dirty="0" sz="2800" spc="-5">
                <a:latin typeface="Carlito"/>
                <a:cs typeface="Carlito"/>
              </a:rPr>
              <a:t>along </a:t>
            </a:r>
            <a:r>
              <a:rPr dirty="0" sz="2800">
                <a:latin typeface="Carlito"/>
                <a:cs typeface="Carlito"/>
              </a:rPr>
              <a:t>with  delirium, </a:t>
            </a:r>
            <a:r>
              <a:rPr dirty="0" sz="2800" spc="-10">
                <a:latin typeface="Carlito"/>
                <a:cs typeface="Carlito"/>
              </a:rPr>
              <a:t>seizures </a:t>
            </a:r>
            <a:r>
              <a:rPr dirty="0" sz="2800">
                <a:latin typeface="Carlito"/>
                <a:cs typeface="Carlito"/>
              </a:rPr>
              <a:t>or </a:t>
            </a:r>
            <a:r>
              <a:rPr dirty="0" sz="2800" spc="-10">
                <a:latin typeface="Carlito"/>
                <a:cs typeface="Carlito"/>
              </a:rPr>
              <a:t>coma. </a:t>
            </a:r>
            <a:r>
              <a:rPr dirty="0" sz="2800" spc="-5">
                <a:latin typeface="Carlito"/>
                <a:cs typeface="Carlito"/>
              </a:rPr>
              <a:t>This is </a:t>
            </a: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5">
                <a:latin typeface="Carlito"/>
                <a:cs typeface="Carlito"/>
              </a:rPr>
              <a:t>potential </a:t>
            </a:r>
            <a:r>
              <a:rPr dirty="0" sz="2800" spc="-25">
                <a:latin typeface="Carlito"/>
                <a:cs typeface="Carlito"/>
              </a:rPr>
              <a:t>fatal</a:t>
            </a:r>
            <a:r>
              <a:rPr dirty="0" sz="2800" spc="-60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condition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5349" y="310515"/>
            <a:ext cx="9412605" cy="1298575"/>
          </a:xfrm>
          <a:prstGeom prst="rect"/>
        </p:spPr>
        <p:txBody>
          <a:bodyPr wrap="square" lIns="0" tIns="89535" rIns="0" bIns="0" rtlCol="0" vert="horz">
            <a:spAutoFit/>
          </a:bodyPr>
          <a:lstStyle/>
          <a:p>
            <a:pPr marL="2397760" marR="5080" indent="-2385695">
              <a:lnSpc>
                <a:spcPts val="4740"/>
              </a:lnSpc>
              <a:spcBef>
                <a:spcPts val="705"/>
              </a:spcBef>
            </a:pPr>
            <a:r>
              <a:rPr dirty="0" spc="-295">
                <a:latin typeface="Trebuchet MS"/>
                <a:cs typeface="Trebuchet MS"/>
              </a:rPr>
              <a:t>Climate</a:t>
            </a:r>
            <a:r>
              <a:rPr dirty="0" spc="-450">
                <a:latin typeface="Trebuchet MS"/>
                <a:cs typeface="Trebuchet MS"/>
              </a:rPr>
              <a:t> </a:t>
            </a:r>
            <a:r>
              <a:rPr dirty="0" spc="-225">
                <a:latin typeface="Trebuchet MS"/>
                <a:cs typeface="Trebuchet MS"/>
              </a:rPr>
              <a:t>Change</a:t>
            </a:r>
            <a:r>
              <a:rPr dirty="0" spc="-445">
                <a:latin typeface="Trebuchet MS"/>
                <a:cs typeface="Trebuchet MS"/>
              </a:rPr>
              <a:t> </a:t>
            </a:r>
            <a:r>
              <a:rPr dirty="0" spc="-254">
                <a:latin typeface="Trebuchet MS"/>
                <a:cs typeface="Trebuchet MS"/>
              </a:rPr>
              <a:t>-Global</a:t>
            </a:r>
            <a:r>
              <a:rPr dirty="0" spc="-450">
                <a:latin typeface="Trebuchet MS"/>
                <a:cs typeface="Trebuchet MS"/>
              </a:rPr>
              <a:t> </a:t>
            </a:r>
            <a:r>
              <a:rPr dirty="0" spc="-270">
                <a:latin typeface="Trebuchet MS"/>
                <a:cs typeface="Trebuchet MS"/>
              </a:rPr>
              <a:t>warming,</a:t>
            </a:r>
            <a:r>
              <a:rPr dirty="0" spc="-425">
                <a:latin typeface="Trebuchet MS"/>
                <a:cs typeface="Trebuchet MS"/>
              </a:rPr>
              <a:t> </a:t>
            </a:r>
            <a:r>
              <a:rPr dirty="0" spc="-210">
                <a:latin typeface="Trebuchet MS"/>
                <a:cs typeface="Trebuchet MS"/>
              </a:rPr>
              <a:t>Sea</a:t>
            </a:r>
            <a:r>
              <a:rPr dirty="0" spc="-440">
                <a:latin typeface="Trebuchet MS"/>
                <a:cs typeface="Trebuchet MS"/>
              </a:rPr>
              <a:t> </a:t>
            </a:r>
            <a:r>
              <a:rPr dirty="0" spc="-295">
                <a:latin typeface="Trebuchet MS"/>
                <a:cs typeface="Trebuchet MS"/>
              </a:rPr>
              <a:t>level  </a:t>
            </a:r>
            <a:r>
              <a:rPr dirty="0" spc="-275">
                <a:latin typeface="Trebuchet MS"/>
                <a:cs typeface="Trebuchet MS"/>
              </a:rPr>
              <a:t>rise, </a:t>
            </a:r>
            <a:r>
              <a:rPr dirty="0" spc="-220">
                <a:latin typeface="Trebuchet MS"/>
                <a:cs typeface="Trebuchet MS"/>
              </a:rPr>
              <a:t>ozone</a:t>
            </a:r>
            <a:r>
              <a:rPr dirty="0" spc="-630">
                <a:latin typeface="Trebuchet MS"/>
                <a:cs typeface="Trebuchet MS"/>
              </a:rPr>
              <a:t> </a:t>
            </a:r>
            <a:r>
              <a:rPr dirty="0" spc="-235">
                <a:latin typeface="Trebuchet MS"/>
                <a:cs typeface="Trebuchet MS"/>
              </a:rPr>
              <a:t>depletion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93621"/>
            <a:ext cx="10361930" cy="339725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algn="just" marL="241300" marR="6350" indent="-228600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15">
                <a:latin typeface="Carlito"/>
                <a:cs typeface="Carlito"/>
              </a:rPr>
              <a:t>Climate </a:t>
            </a:r>
            <a:r>
              <a:rPr dirty="0" sz="2800" spc="-10">
                <a:latin typeface="Carlito"/>
                <a:cs typeface="Carlito"/>
              </a:rPr>
              <a:t>Change </a:t>
            </a:r>
            <a:r>
              <a:rPr dirty="0" sz="2800" spc="-15">
                <a:latin typeface="Carlito"/>
                <a:cs typeface="Carlito"/>
              </a:rPr>
              <a:t>is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10">
                <a:latin typeface="Carlito"/>
                <a:cs typeface="Carlito"/>
              </a:rPr>
              <a:t>defining </a:t>
            </a:r>
            <a:r>
              <a:rPr dirty="0" sz="2800" spc="-5">
                <a:latin typeface="Carlito"/>
                <a:cs typeface="Carlito"/>
              </a:rPr>
              <a:t>issue </a:t>
            </a:r>
            <a:r>
              <a:rPr dirty="0" sz="2800">
                <a:latin typeface="Carlito"/>
                <a:cs typeface="Carlito"/>
              </a:rPr>
              <a:t>of </a:t>
            </a:r>
            <a:r>
              <a:rPr dirty="0" sz="2800" spc="-5">
                <a:latin typeface="Carlito"/>
                <a:cs typeface="Carlito"/>
              </a:rPr>
              <a:t>our </a:t>
            </a:r>
            <a:r>
              <a:rPr dirty="0" sz="2800">
                <a:latin typeface="Carlito"/>
                <a:cs typeface="Carlito"/>
              </a:rPr>
              <a:t>time and </a:t>
            </a:r>
            <a:r>
              <a:rPr dirty="0" sz="2800" spc="-15">
                <a:latin typeface="Carlito"/>
                <a:cs typeface="Carlito"/>
              </a:rPr>
              <a:t>we </a:t>
            </a:r>
            <a:r>
              <a:rPr dirty="0" sz="2800" spc="-20">
                <a:latin typeface="Carlito"/>
                <a:cs typeface="Carlito"/>
              </a:rPr>
              <a:t>are </a:t>
            </a:r>
            <a:r>
              <a:rPr dirty="0" sz="2800" spc="-15">
                <a:latin typeface="Carlito"/>
                <a:cs typeface="Carlito"/>
              </a:rPr>
              <a:t>at </a:t>
            </a:r>
            <a:r>
              <a:rPr dirty="0" sz="2800">
                <a:latin typeface="Carlito"/>
                <a:cs typeface="Carlito"/>
              </a:rPr>
              <a:t>a  </a:t>
            </a:r>
            <a:r>
              <a:rPr dirty="0" sz="2800" spc="-5">
                <a:latin typeface="Carlito"/>
                <a:cs typeface="Carlito"/>
              </a:rPr>
              <a:t>defining</a:t>
            </a:r>
            <a:r>
              <a:rPr dirty="0" sz="2800" spc="-4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moment.</a:t>
            </a:r>
            <a:endParaRPr sz="2800">
              <a:latin typeface="Carlito"/>
              <a:cs typeface="Carlito"/>
            </a:endParaRPr>
          </a:p>
          <a:p>
            <a:pPr algn="just" marL="241300" marR="5080" indent="-228600">
              <a:lnSpc>
                <a:spcPct val="89900"/>
              </a:lnSpc>
              <a:spcBef>
                <a:spcPts val="98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15">
                <a:latin typeface="Carlito"/>
                <a:cs typeface="Carlito"/>
              </a:rPr>
              <a:t>From </a:t>
            </a:r>
            <a:r>
              <a:rPr dirty="0" sz="2800" spc="-5">
                <a:latin typeface="Carlito"/>
                <a:cs typeface="Carlito"/>
              </a:rPr>
              <a:t>shifting </a:t>
            </a:r>
            <a:r>
              <a:rPr dirty="0" sz="2800" spc="-15">
                <a:latin typeface="Carlito"/>
                <a:cs typeface="Carlito"/>
              </a:rPr>
              <a:t>weather patterns </a:t>
            </a:r>
            <a:r>
              <a:rPr dirty="0" sz="2800" spc="-10">
                <a:latin typeface="Carlito"/>
                <a:cs typeface="Carlito"/>
              </a:rPr>
              <a:t>that </a:t>
            </a:r>
            <a:r>
              <a:rPr dirty="0" sz="2800" spc="-15">
                <a:latin typeface="Carlito"/>
                <a:cs typeface="Carlito"/>
              </a:rPr>
              <a:t>threaten </a:t>
            </a:r>
            <a:r>
              <a:rPr dirty="0" sz="2800" spc="-25">
                <a:latin typeface="Carlito"/>
                <a:cs typeface="Carlito"/>
              </a:rPr>
              <a:t>food </a:t>
            </a:r>
            <a:r>
              <a:rPr dirty="0" sz="2800" spc="-10">
                <a:latin typeface="Carlito"/>
                <a:cs typeface="Carlito"/>
              </a:rPr>
              <a:t>production, </a:t>
            </a:r>
            <a:r>
              <a:rPr dirty="0" sz="2800" spc="-40">
                <a:latin typeface="Carlito"/>
                <a:cs typeface="Carlito"/>
              </a:rPr>
              <a:t>to  </a:t>
            </a:r>
            <a:r>
              <a:rPr dirty="0" sz="2800">
                <a:latin typeface="Carlito"/>
                <a:cs typeface="Carlito"/>
              </a:rPr>
              <a:t>rising </a:t>
            </a:r>
            <a:r>
              <a:rPr dirty="0" sz="2800" spc="-5">
                <a:latin typeface="Carlito"/>
                <a:cs typeface="Carlito"/>
              </a:rPr>
              <a:t>sea </a:t>
            </a:r>
            <a:r>
              <a:rPr dirty="0" sz="2800" spc="-15">
                <a:latin typeface="Carlito"/>
                <a:cs typeface="Carlito"/>
              </a:rPr>
              <a:t>levels </a:t>
            </a:r>
            <a:r>
              <a:rPr dirty="0" sz="2800" spc="-5">
                <a:latin typeface="Carlito"/>
                <a:cs typeface="Carlito"/>
              </a:rPr>
              <a:t>that </a:t>
            </a:r>
            <a:r>
              <a:rPr dirty="0" sz="2800" spc="-10">
                <a:latin typeface="Carlito"/>
                <a:cs typeface="Carlito"/>
              </a:rPr>
              <a:t>increase </a:t>
            </a:r>
            <a:r>
              <a:rPr dirty="0" sz="2800" spc="-5">
                <a:latin typeface="Carlito"/>
                <a:cs typeface="Carlito"/>
              </a:rPr>
              <a:t>the </a:t>
            </a:r>
            <a:r>
              <a:rPr dirty="0" sz="2800">
                <a:latin typeface="Carlito"/>
                <a:cs typeface="Carlito"/>
              </a:rPr>
              <a:t>risk of </a:t>
            </a:r>
            <a:r>
              <a:rPr dirty="0" sz="2800" spc="-20">
                <a:latin typeface="Carlito"/>
                <a:cs typeface="Carlito"/>
              </a:rPr>
              <a:t>catastrophic </a:t>
            </a:r>
            <a:r>
              <a:rPr dirty="0" sz="2800">
                <a:latin typeface="Carlito"/>
                <a:cs typeface="Carlito"/>
              </a:rPr>
              <a:t>flooding, </a:t>
            </a:r>
            <a:r>
              <a:rPr dirty="0" sz="2800" spc="-5">
                <a:latin typeface="Carlito"/>
                <a:cs typeface="Carlito"/>
              </a:rPr>
              <a:t>the  </a:t>
            </a:r>
            <a:r>
              <a:rPr dirty="0" sz="2800">
                <a:latin typeface="Carlito"/>
                <a:cs typeface="Carlito"/>
              </a:rPr>
              <a:t>impacts of </a:t>
            </a:r>
            <a:r>
              <a:rPr dirty="0" sz="2800" spc="-15">
                <a:latin typeface="Carlito"/>
                <a:cs typeface="Carlito"/>
              </a:rPr>
              <a:t>climate </a:t>
            </a:r>
            <a:r>
              <a:rPr dirty="0" sz="2800" spc="-5">
                <a:latin typeface="Carlito"/>
                <a:cs typeface="Carlito"/>
              </a:rPr>
              <a:t>change </a:t>
            </a:r>
            <a:r>
              <a:rPr dirty="0" sz="2800" spc="-25">
                <a:latin typeface="Carlito"/>
                <a:cs typeface="Carlito"/>
              </a:rPr>
              <a:t>are </a:t>
            </a:r>
            <a:r>
              <a:rPr dirty="0" sz="2800" spc="-10">
                <a:latin typeface="Carlito"/>
                <a:cs typeface="Carlito"/>
              </a:rPr>
              <a:t>global </a:t>
            </a:r>
            <a:r>
              <a:rPr dirty="0" sz="2800" spc="-5">
                <a:latin typeface="Carlito"/>
                <a:cs typeface="Carlito"/>
              </a:rPr>
              <a:t>in </a:t>
            </a:r>
            <a:r>
              <a:rPr dirty="0" sz="2800" spc="-10">
                <a:latin typeface="Carlito"/>
                <a:cs typeface="Carlito"/>
              </a:rPr>
              <a:t>scope </a:t>
            </a:r>
            <a:r>
              <a:rPr dirty="0" sz="2800">
                <a:latin typeface="Carlito"/>
                <a:cs typeface="Carlito"/>
              </a:rPr>
              <a:t>and </a:t>
            </a:r>
            <a:r>
              <a:rPr dirty="0" sz="2800" spc="-10">
                <a:latin typeface="Carlito"/>
                <a:cs typeface="Carlito"/>
              </a:rPr>
              <a:t>unprecedented </a:t>
            </a:r>
            <a:r>
              <a:rPr dirty="0" sz="2800" spc="-5">
                <a:latin typeface="Carlito"/>
                <a:cs typeface="Carlito"/>
              </a:rPr>
              <a:t>in  scale.</a:t>
            </a:r>
            <a:endParaRPr sz="2800">
              <a:latin typeface="Carlito"/>
              <a:cs typeface="Carlito"/>
            </a:endParaRPr>
          </a:p>
          <a:p>
            <a:pPr algn="just" marL="241300" marR="7620" indent="-228600">
              <a:lnSpc>
                <a:spcPts val="3040"/>
              </a:lnSpc>
              <a:spcBef>
                <a:spcPts val="103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>
                <a:latin typeface="Carlito"/>
                <a:cs typeface="Carlito"/>
              </a:rPr>
              <a:t>Without </a:t>
            </a:r>
            <a:r>
              <a:rPr dirty="0" sz="2800" spc="-15">
                <a:latin typeface="Carlito"/>
                <a:cs typeface="Carlito"/>
              </a:rPr>
              <a:t>drastic </a:t>
            </a:r>
            <a:r>
              <a:rPr dirty="0" sz="2800">
                <a:latin typeface="Carlito"/>
                <a:cs typeface="Carlito"/>
              </a:rPr>
              <a:t>action </a:t>
            </a:r>
            <a:r>
              <a:rPr dirty="0" sz="2800" spc="-50">
                <a:latin typeface="Carlito"/>
                <a:cs typeface="Carlito"/>
              </a:rPr>
              <a:t>today, </a:t>
            </a:r>
            <a:r>
              <a:rPr dirty="0" sz="2800" spc="-5">
                <a:latin typeface="Carlito"/>
                <a:cs typeface="Carlito"/>
              </a:rPr>
              <a:t>adapting </a:t>
            </a:r>
            <a:r>
              <a:rPr dirty="0" sz="2800" spc="-10">
                <a:latin typeface="Carlito"/>
                <a:cs typeface="Carlito"/>
              </a:rPr>
              <a:t>to </a:t>
            </a:r>
            <a:r>
              <a:rPr dirty="0" sz="2800" spc="-5">
                <a:latin typeface="Carlito"/>
                <a:cs typeface="Carlito"/>
              </a:rPr>
              <a:t>these impacts in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10">
                <a:latin typeface="Carlito"/>
                <a:cs typeface="Carlito"/>
              </a:rPr>
              <a:t>future  </a:t>
            </a:r>
            <a:r>
              <a:rPr dirty="0" sz="2800" spc="-5">
                <a:latin typeface="Carlito"/>
                <a:cs typeface="Carlito"/>
              </a:rPr>
              <a:t>will </a:t>
            </a:r>
            <a:r>
              <a:rPr dirty="0" sz="2800">
                <a:latin typeface="Carlito"/>
                <a:cs typeface="Carlito"/>
              </a:rPr>
              <a:t>be </a:t>
            </a:r>
            <a:r>
              <a:rPr dirty="0" sz="2800" spc="-10">
                <a:latin typeface="Carlito"/>
                <a:cs typeface="Carlito"/>
              </a:rPr>
              <a:t>more </a:t>
            </a:r>
            <a:r>
              <a:rPr dirty="0" sz="2800" spc="-5">
                <a:latin typeface="Carlito"/>
                <a:cs typeface="Carlito"/>
              </a:rPr>
              <a:t>difficult </a:t>
            </a:r>
            <a:r>
              <a:rPr dirty="0" sz="2800">
                <a:latin typeface="Carlito"/>
                <a:cs typeface="Carlito"/>
              </a:rPr>
              <a:t>and</a:t>
            </a:r>
            <a:r>
              <a:rPr dirty="0" sz="2800" spc="-55">
                <a:latin typeface="Carlito"/>
                <a:cs typeface="Carlito"/>
              </a:rPr>
              <a:t> </a:t>
            </a:r>
            <a:r>
              <a:rPr dirty="0" sz="2800" spc="-40">
                <a:latin typeface="Carlito"/>
                <a:cs typeface="Carlito"/>
              </a:rPr>
              <a:t>costly.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349567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0">
                <a:latin typeface="Trebuchet MS"/>
                <a:cs typeface="Trebuchet MS"/>
              </a:rPr>
              <a:t>Global</a:t>
            </a:r>
            <a:r>
              <a:rPr dirty="0" spc="-495">
                <a:latin typeface="Trebuchet MS"/>
                <a:cs typeface="Trebuchet MS"/>
              </a:rPr>
              <a:t> </a:t>
            </a:r>
            <a:r>
              <a:rPr dirty="0" spc="-235">
                <a:latin typeface="Trebuchet MS"/>
                <a:cs typeface="Trebuchet MS"/>
              </a:rPr>
              <a:t>warming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80222"/>
            <a:ext cx="4882515" cy="4104004"/>
          </a:xfrm>
          <a:prstGeom prst="rect">
            <a:avLst/>
          </a:prstGeom>
        </p:spPr>
        <p:txBody>
          <a:bodyPr wrap="square" lIns="0" tIns="80010" rIns="0" bIns="0" rtlCol="0" vert="horz">
            <a:spAutoFit/>
          </a:bodyPr>
          <a:lstStyle/>
          <a:p>
            <a:pPr algn="just" marL="241300" marR="5080" indent="-228600">
              <a:lnSpc>
                <a:spcPct val="8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200" spc="-5">
                <a:latin typeface="Carlito"/>
                <a:cs typeface="Carlito"/>
              </a:rPr>
              <a:t>The </a:t>
            </a:r>
            <a:r>
              <a:rPr dirty="0" sz="2200" spc="-25">
                <a:latin typeface="Carlito"/>
                <a:cs typeface="Carlito"/>
              </a:rPr>
              <a:t>earth’s </a:t>
            </a:r>
            <a:r>
              <a:rPr dirty="0" sz="2200" spc="-10">
                <a:latin typeface="Carlito"/>
                <a:cs typeface="Carlito"/>
              </a:rPr>
              <a:t>atmosphere has </a:t>
            </a:r>
            <a:r>
              <a:rPr dirty="0" sz="2200" spc="-20">
                <a:latin typeface="Carlito"/>
                <a:cs typeface="Carlito"/>
              </a:rPr>
              <a:t>always  </a:t>
            </a:r>
            <a:r>
              <a:rPr dirty="0" sz="2200" spc="-5">
                <a:latin typeface="Carlito"/>
                <a:cs typeface="Carlito"/>
              </a:rPr>
              <a:t>acted </a:t>
            </a:r>
            <a:r>
              <a:rPr dirty="0" sz="2200" spc="-25">
                <a:latin typeface="Carlito"/>
                <a:cs typeface="Carlito"/>
              </a:rPr>
              <a:t>like </a:t>
            </a:r>
            <a:r>
              <a:rPr dirty="0" sz="2200">
                <a:latin typeface="Carlito"/>
                <a:cs typeface="Carlito"/>
              </a:rPr>
              <a:t>a </a:t>
            </a:r>
            <a:r>
              <a:rPr dirty="0" sz="2200" spc="-10">
                <a:latin typeface="Carlito"/>
                <a:cs typeface="Carlito"/>
              </a:rPr>
              <a:t>greenhouse to </a:t>
            </a:r>
            <a:r>
              <a:rPr dirty="0" sz="2200" spc="-15">
                <a:latin typeface="Carlito"/>
                <a:cs typeface="Carlito"/>
              </a:rPr>
              <a:t>capture </a:t>
            </a:r>
            <a:r>
              <a:rPr dirty="0" sz="2200">
                <a:latin typeface="Carlito"/>
                <a:cs typeface="Carlito"/>
              </a:rPr>
              <a:t>the  </a:t>
            </a:r>
            <a:r>
              <a:rPr dirty="0" sz="2200" spc="-35">
                <a:latin typeface="Carlito"/>
                <a:cs typeface="Carlito"/>
              </a:rPr>
              <a:t>sun’s </a:t>
            </a:r>
            <a:r>
              <a:rPr dirty="0" sz="2200" spc="-5">
                <a:latin typeface="Carlito"/>
                <a:cs typeface="Carlito"/>
              </a:rPr>
              <a:t>heat, ensuring </a:t>
            </a:r>
            <a:r>
              <a:rPr dirty="0" sz="2200" spc="-10">
                <a:latin typeface="Carlito"/>
                <a:cs typeface="Carlito"/>
              </a:rPr>
              <a:t>that </a:t>
            </a: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5">
                <a:latin typeface="Carlito"/>
                <a:cs typeface="Carlito"/>
              </a:rPr>
              <a:t>earth </a:t>
            </a:r>
            <a:r>
              <a:rPr dirty="0" sz="2200" spc="-10">
                <a:latin typeface="Carlito"/>
                <a:cs typeface="Carlito"/>
              </a:rPr>
              <a:t>has  enjoyed </a:t>
            </a:r>
            <a:r>
              <a:rPr dirty="0" sz="2200" spc="-15">
                <a:latin typeface="Carlito"/>
                <a:cs typeface="Carlito"/>
              </a:rPr>
              <a:t>temperatures </a:t>
            </a:r>
            <a:r>
              <a:rPr dirty="0" sz="2200" spc="-5">
                <a:latin typeface="Carlito"/>
                <a:cs typeface="Carlito"/>
              </a:rPr>
              <a:t>that </a:t>
            </a:r>
            <a:r>
              <a:rPr dirty="0" sz="2200" spc="-10">
                <a:latin typeface="Carlito"/>
                <a:cs typeface="Carlito"/>
              </a:rPr>
              <a:t>permitted  </a:t>
            </a: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10">
                <a:latin typeface="Carlito"/>
                <a:cs typeface="Carlito"/>
              </a:rPr>
              <a:t>emergence </a:t>
            </a:r>
            <a:r>
              <a:rPr dirty="0" sz="2200" spc="-5">
                <a:latin typeface="Carlito"/>
                <a:cs typeface="Carlito"/>
              </a:rPr>
              <a:t>of </a:t>
            </a:r>
            <a:r>
              <a:rPr dirty="0" sz="2200" spc="-20">
                <a:latin typeface="Carlito"/>
                <a:cs typeface="Carlito"/>
              </a:rPr>
              <a:t>life </a:t>
            </a:r>
            <a:r>
              <a:rPr dirty="0" sz="2200" spc="-10">
                <a:latin typeface="Carlito"/>
                <a:cs typeface="Carlito"/>
              </a:rPr>
              <a:t>forms </a:t>
            </a:r>
            <a:r>
              <a:rPr dirty="0" sz="2200">
                <a:latin typeface="Carlito"/>
                <a:cs typeface="Carlito"/>
              </a:rPr>
              <a:t>as </a:t>
            </a:r>
            <a:r>
              <a:rPr dirty="0" sz="2200" spc="-10">
                <a:latin typeface="Carlito"/>
                <a:cs typeface="Carlito"/>
              </a:rPr>
              <a:t>we </a:t>
            </a:r>
            <a:r>
              <a:rPr dirty="0" sz="2200">
                <a:latin typeface="Carlito"/>
                <a:cs typeface="Carlito"/>
              </a:rPr>
              <a:t>know  them, including</a:t>
            </a:r>
            <a:r>
              <a:rPr dirty="0" sz="2200" spc="-7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humans.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200">
              <a:latin typeface="Carlito"/>
              <a:cs typeface="Carlito"/>
            </a:endParaRPr>
          </a:p>
          <a:p>
            <a:pPr algn="just" marL="241300" marR="5080" indent="-228600">
              <a:lnSpc>
                <a:spcPct val="80100"/>
              </a:lnSpc>
              <a:spcBef>
                <a:spcPts val="142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200" spc="-5">
                <a:latin typeface="Carlito"/>
                <a:cs typeface="Carlito"/>
              </a:rPr>
              <a:t>Global warming is </a:t>
            </a:r>
            <a:r>
              <a:rPr dirty="0" sz="2200" spc="-15">
                <a:latin typeface="Carlito"/>
                <a:cs typeface="Carlito"/>
              </a:rPr>
              <a:t>the </a:t>
            </a:r>
            <a:r>
              <a:rPr dirty="0" sz="2200" spc="-5">
                <a:latin typeface="Carlito"/>
                <a:cs typeface="Carlito"/>
              </a:rPr>
              <a:t>slow </a:t>
            </a:r>
            <a:r>
              <a:rPr dirty="0" sz="2200" spc="-10">
                <a:latin typeface="Carlito"/>
                <a:cs typeface="Carlito"/>
              </a:rPr>
              <a:t>increase </a:t>
            </a:r>
            <a:r>
              <a:rPr dirty="0" sz="2200" spc="-5">
                <a:latin typeface="Carlito"/>
                <a:cs typeface="Carlito"/>
              </a:rPr>
              <a:t>in  </a:t>
            </a: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25">
                <a:latin typeface="Carlito"/>
                <a:cs typeface="Carlito"/>
              </a:rPr>
              <a:t>average </a:t>
            </a:r>
            <a:r>
              <a:rPr dirty="0" sz="2200" spc="-15">
                <a:latin typeface="Carlito"/>
                <a:cs typeface="Carlito"/>
              </a:rPr>
              <a:t>temperature </a:t>
            </a:r>
            <a:r>
              <a:rPr dirty="0" sz="2200" spc="-5">
                <a:latin typeface="Carlito"/>
                <a:cs typeface="Carlito"/>
              </a:rPr>
              <a:t>of </a:t>
            </a: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25">
                <a:latin typeface="Carlito"/>
                <a:cs typeface="Carlito"/>
              </a:rPr>
              <a:t>earth’s  </a:t>
            </a:r>
            <a:r>
              <a:rPr dirty="0" sz="2200" spc="-10">
                <a:latin typeface="Carlito"/>
                <a:cs typeface="Carlito"/>
              </a:rPr>
              <a:t>atmosphere </a:t>
            </a:r>
            <a:r>
              <a:rPr dirty="0" sz="2200" spc="-15">
                <a:latin typeface="Carlito"/>
                <a:cs typeface="Carlito"/>
              </a:rPr>
              <a:t>because </a:t>
            </a:r>
            <a:r>
              <a:rPr dirty="0" sz="2200">
                <a:latin typeface="Carlito"/>
                <a:cs typeface="Carlito"/>
              </a:rPr>
              <a:t>an </a:t>
            </a:r>
            <a:r>
              <a:rPr dirty="0" sz="2200" spc="-10">
                <a:latin typeface="Carlito"/>
                <a:cs typeface="Carlito"/>
              </a:rPr>
              <a:t>increased  </a:t>
            </a:r>
            <a:r>
              <a:rPr dirty="0" sz="2200" spc="-5">
                <a:latin typeface="Carlito"/>
                <a:cs typeface="Carlito"/>
              </a:rPr>
              <a:t>amount </a:t>
            </a:r>
            <a:r>
              <a:rPr dirty="0" sz="2200">
                <a:latin typeface="Carlito"/>
                <a:cs typeface="Carlito"/>
              </a:rPr>
              <a:t>of </a:t>
            </a:r>
            <a:r>
              <a:rPr dirty="0" sz="2200" spc="-10">
                <a:latin typeface="Carlito"/>
                <a:cs typeface="Carlito"/>
              </a:rPr>
              <a:t>the energy </a:t>
            </a:r>
            <a:r>
              <a:rPr dirty="0" sz="2200" spc="-5">
                <a:latin typeface="Carlito"/>
                <a:cs typeface="Carlito"/>
              </a:rPr>
              <a:t>(heat) </a:t>
            </a:r>
            <a:r>
              <a:rPr dirty="0" sz="2200" spc="-10">
                <a:latin typeface="Carlito"/>
                <a:cs typeface="Carlito"/>
              </a:rPr>
              <a:t>striking the  </a:t>
            </a:r>
            <a:r>
              <a:rPr dirty="0" sz="2200" spc="-5">
                <a:latin typeface="Carlito"/>
                <a:cs typeface="Carlito"/>
              </a:rPr>
              <a:t>earth </a:t>
            </a:r>
            <a:r>
              <a:rPr dirty="0" sz="2200" spc="-15">
                <a:latin typeface="Carlito"/>
                <a:cs typeface="Carlito"/>
              </a:rPr>
              <a:t>from </a:t>
            </a:r>
            <a:r>
              <a:rPr dirty="0" sz="2200" spc="-10">
                <a:latin typeface="Carlito"/>
                <a:cs typeface="Carlito"/>
              </a:rPr>
              <a:t>the sun </a:t>
            </a:r>
            <a:r>
              <a:rPr dirty="0" sz="2200" spc="-5">
                <a:latin typeface="Carlito"/>
                <a:cs typeface="Carlito"/>
              </a:rPr>
              <a:t>is </a:t>
            </a:r>
            <a:r>
              <a:rPr dirty="0" sz="2200">
                <a:latin typeface="Carlito"/>
                <a:cs typeface="Carlito"/>
              </a:rPr>
              <a:t>being </a:t>
            </a:r>
            <a:r>
              <a:rPr dirty="0" sz="2200" spc="-15">
                <a:latin typeface="Carlito"/>
                <a:cs typeface="Carlito"/>
              </a:rPr>
              <a:t>trapped </a:t>
            </a:r>
            <a:r>
              <a:rPr dirty="0" sz="2200" spc="-5">
                <a:latin typeface="Carlito"/>
                <a:cs typeface="Carlito"/>
              </a:rPr>
              <a:t>in  </a:t>
            </a: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10">
                <a:latin typeface="Carlito"/>
                <a:cs typeface="Carlito"/>
              </a:rPr>
              <a:t>atmosphere </a:t>
            </a:r>
            <a:r>
              <a:rPr dirty="0" sz="2200" spc="-5">
                <a:latin typeface="Carlito"/>
                <a:cs typeface="Carlito"/>
              </a:rPr>
              <a:t>and </a:t>
            </a:r>
            <a:r>
              <a:rPr dirty="0" sz="2200">
                <a:latin typeface="Carlito"/>
                <a:cs typeface="Carlito"/>
              </a:rPr>
              <a:t>not </a:t>
            </a:r>
            <a:r>
              <a:rPr dirty="0" sz="2200" spc="-20">
                <a:latin typeface="Carlito"/>
                <a:cs typeface="Carlito"/>
              </a:rPr>
              <a:t>radiated </a:t>
            </a:r>
            <a:r>
              <a:rPr dirty="0" sz="2200" spc="-15">
                <a:latin typeface="Carlito"/>
                <a:cs typeface="Carlito"/>
              </a:rPr>
              <a:t>out  into</a:t>
            </a:r>
            <a:r>
              <a:rPr dirty="0" sz="2200" spc="-2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space.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96000" y="1925320"/>
            <a:ext cx="5862320" cy="3459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372998"/>
            <a:ext cx="1011999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140">
                <a:latin typeface="Trebuchet MS"/>
                <a:cs typeface="Trebuchet MS"/>
              </a:rPr>
              <a:t>How </a:t>
            </a:r>
            <a:r>
              <a:rPr dirty="0" sz="4000" spc="-125">
                <a:latin typeface="Trebuchet MS"/>
                <a:cs typeface="Trebuchet MS"/>
              </a:rPr>
              <a:t>does </a:t>
            </a:r>
            <a:r>
              <a:rPr dirty="0" sz="4000" spc="-210">
                <a:latin typeface="Trebuchet MS"/>
                <a:cs typeface="Trebuchet MS"/>
              </a:rPr>
              <a:t>Global </a:t>
            </a:r>
            <a:r>
              <a:rPr dirty="0" sz="4000" spc="-160">
                <a:latin typeface="Trebuchet MS"/>
                <a:cs typeface="Trebuchet MS"/>
              </a:rPr>
              <a:t>Warming </a:t>
            </a:r>
            <a:r>
              <a:rPr dirty="0" sz="4000" spc="-210">
                <a:latin typeface="Trebuchet MS"/>
                <a:cs typeface="Trebuchet MS"/>
              </a:rPr>
              <a:t>drive</a:t>
            </a:r>
            <a:r>
              <a:rPr dirty="0" sz="4000" spc="-915">
                <a:latin typeface="Trebuchet MS"/>
                <a:cs typeface="Trebuchet MS"/>
              </a:rPr>
              <a:t> </a:t>
            </a:r>
            <a:r>
              <a:rPr dirty="0" sz="4000" spc="-254">
                <a:latin typeface="Trebuchet MS"/>
                <a:cs typeface="Trebuchet MS"/>
              </a:rPr>
              <a:t>Climate </a:t>
            </a:r>
            <a:r>
              <a:rPr dirty="0" sz="4000" spc="-100">
                <a:latin typeface="Trebuchet MS"/>
                <a:cs typeface="Trebuchet MS"/>
              </a:rPr>
              <a:t>Change?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6712" y="1390269"/>
            <a:ext cx="6368415" cy="5229225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241300" marR="459740" indent="-228600">
              <a:lnSpc>
                <a:spcPts val="2160"/>
              </a:lnSpc>
              <a:spcBef>
                <a:spcPts val="3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Carlito"/>
                <a:cs typeface="Carlito"/>
              </a:rPr>
              <a:t>Heat </a:t>
            </a:r>
            <a:r>
              <a:rPr dirty="0" sz="2000">
                <a:latin typeface="Carlito"/>
                <a:cs typeface="Carlito"/>
              </a:rPr>
              <a:t>is </a:t>
            </a:r>
            <a:r>
              <a:rPr dirty="0" sz="2000" spc="-5">
                <a:latin typeface="Carlito"/>
                <a:cs typeface="Carlito"/>
              </a:rPr>
              <a:t>energy </a:t>
            </a:r>
            <a:r>
              <a:rPr dirty="0" sz="2000">
                <a:latin typeface="Carlito"/>
                <a:cs typeface="Carlito"/>
              </a:rPr>
              <a:t>and </a:t>
            </a:r>
            <a:r>
              <a:rPr dirty="0" sz="2000" spc="-5">
                <a:latin typeface="Carlito"/>
                <a:cs typeface="Carlito"/>
              </a:rPr>
              <a:t>when </a:t>
            </a:r>
            <a:r>
              <a:rPr dirty="0" sz="2000" spc="-10">
                <a:latin typeface="Carlito"/>
                <a:cs typeface="Carlito"/>
              </a:rPr>
              <a:t>you </a:t>
            </a:r>
            <a:r>
              <a:rPr dirty="0" sz="2000">
                <a:latin typeface="Carlito"/>
                <a:cs typeface="Carlito"/>
              </a:rPr>
              <a:t>add </a:t>
            </a:r>
            <a:r>
              <a:rPr dirty="0" sz="2000" spc="-5">
                <a:latin typeface="Carlito"/>
                <a:cs typeface="Carlito"/>
              </a:rPr>
              <a:t>energy to </a:t>
            </a:r>
            <a:r>
              <a:rPr dirty="0" sz="2000" spc="-10">
                <a:latin typeface="Carlito"/>
                <a:cs typeface="Carlito"/>
              </a:rPr>
              <a:t>any</a:t>
            </a:r>
            <a:r>
              <a:rPr dirty="0" sz="2000" spc="-85">
                <a:latin typeface="Carlito"/>
                <a:cs typeface="Carlito"/>
              </a:rPr>
              <a:t> </a:t>
            </a:r>
            <a:r>
              <a:rPr dirty="0" sz="2000" spc="-20">
                <a:latin typeface="Carlito"/>
                <a:cs typeface="Carlito"/>
              </a:rPr>
              <a:t>system  </a:t>
            </a:r>
            <a:r>
              <a:rPr dirty="0" sz="2000" spc="-5">
                <a:latin typeface="Carlito"/>
                <a:cs typeface="Carlito"/>
              </a:rPr>
              <a:t>changes</a:t>
            </a:r>
            <a:r>
              <a:rPr dirty="0" sz="2000">
                <a:latin typeface="Carlito"/>
                <a:cs typeface="Carlito"/>
              </a:rPr>
              <a:t> </a:t>
            </a:r>
            <a:r>
              <a:rPr dirty="0" sz="2000" spc="-40">
                <a:latin typeface="Carlito"/>
                <a:cs typeface="Carlito"/>
              </a:rPr>
              <a:t>occur.</a:t>
            </a:r>
            <a:endParaRPr sz="2000">
              <a:latin typeface="Carlito"/>
              <a:cs typeface="Carlito"/>
            </a:endParaRPr>
          </a:p>
          <a:p>
            <a:pPr marL="241300" marR="5080" indent="-228600">
              <a:lnSpc>
                <a:spcPct val="90100"/>
              </a:lnSpc>
              <a:spcBef>
                <a:spcPts val="9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latin typeface="Carlito"/>
                <a:cs typeface="Carlito"/>
              </a:rPr>
              <a:t>Because </a:t>
            </a:r>
            <a:r>
              <a:rPr dirty="0" sz="2000">
                <a:latin typeface="Carlito"/>
                <a:cs typeface="Carlito"/>
              </a:rPr>
              <a:t>all </a:t>
            </a:r>
            <a:r>
              <a:rPr dirty="0" sz="2000" spc="-15">
                <a:latin typeface="Carlito"/>
                <a:cs typeface="Carlito"/>
              </a:rPr>
              <a:t>systems </a:t>
            </a:r>
            <a:r>
              <a:rPr dirty="0" sz="2000">
                <a:latin typeface="Carlito"/>
                <a:cs typeface="Carlito"/>
              </a:rPr>
              <a:t>in the global </a:t>
            </a:r>
            <a:r>
              <a:rPr dirty="0" sz="2000" spc="-5">
                <a:latin typeface="Carlito"/>
                <a:cs typeface="Carlito"/>
              </a:rPr>
              <a:t>climate </a:t>
            </a:r>
            <a:r>
              <a:rPr dirty="0" sz="2000" spc="-20">
                <a:latin typeface="Carlito"/>
                <a:cs typeface="Carlito"/>
              </a:rPr>
              <a:t>system </a:t>
            </a:r>
            <a:r>
              <a:rPr dirty="0" sz="2000" spc="-10">
                <a:latin typeface="Carlito"/>
                <a:cs typeface="Carlito"/>
              </a:rPr>
              <a:t>are  </a:t>
            </a:r>
            <a:r>
              <a:rPr dirty="0" sz="2000" spc="-5">
                <a:latin typeface="Carlito"/>
                <a:cs typeface="Carlito"/>
              </a:rPr>
              <a:t>connected, </a:t>
            </a:r>
            <a:r>
              <a:rPr dirty="0" sz="2000">
                <a:latin typeface="Carlito"/>
                <a:cs typeface="Carlito"/>
              </a:rPr>
              <a:t>adding </a:t>
            </a:r>
            <a:r>
              <a:rPr dirty="0" sz="2000" spc="-5">
                <a:latin typeface="Carlito"/>
                <a:cs typeface="Carlito"/>
              </a:rPr>
              <a:t>heat energy causes </a:t>
            </a:r>
            <a:r>
              <a:rPr dirty="0" sz="2000">
                <a:latin typeface="Carlito"/>
                <a:cs typeface="Carlito"/>
              </a:rPr>
              <a:t>the global </a:t>
            </a:r>
            <a:r>
              <a:rPr dirty="0" sz="2000" spc="-5">
                <a:latin typeface="Carlito"/>
                <a:cs typeface="Carlito"/>
              </a:rPr>
              <a:t>climate </a:t>
            </a:r>
            <a:r>
              <a:rPr dirty="0" sz="2000">
                <a:latin typeface="Carlito"/>
                <a:cs typeface="Carlito"/>
              </a:rPr>
              <a:t>as  a </a:t>
            </a:r>
            <a:r>
              <a:rPr dirty="0" sz="2000" spc="-5">
                <a:latin typeface="Carlito"/>
                <a:cs typeface="Carlito"/>
              </a:rPr>
              <a:t>whole to</a:t>
            </a:r>
            <a:r>
              <a:rPr dirty="0" sz="2000" spc="-35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change.</a:t>
            </a:r>
            <a:endParaRPr sz="2000">
              <a:latin typeface="Carlito"/>
              <a:cs typeface="Carlito"/>
            </a:endParaRPr>
          </a:p>
          <a:p>
            <a:pPr marL="241300" marR="232410" indent="-228600">
              <a:lnSpc>
                <a:spcPts val="2160"/>
              </a:lnSpc>
              <a:spcBef>
                <a:spcPts val="103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latin typeface="Carlito"/>
                <a:cs typeface="Carlito"/>
              </a:rPr>
              <a:t>Much of the </a:t>
            </a:r>
            <a:r>
              <a:rPr dirty="0" sz="2000" spc="-10">
                <a:latin typeface="Carlito"/>
                <a:cs typeface="Carlito"/>
              </a:rPr>
              <a:t>world </a:t>
            </a:r>
            <a:r>
              <a:rPr dirty="0" sz="2000">
                <a:latin typeface="Carlito"/>
                <a:cs typeface="Carlito"/>
              </a:rPr>
              <a:t>is </a:t>
            </a:r>
            <a:r>
              <a:rPr dirty="0" sz="2000" spc="-10">
                <a:latin typeface="Carlito"/>
                <a:cs typeface="Carlito"/>
              </a:rPr>
              <a:t>covered </a:t>
            </a:r>
            <a:r>
              <a:rPr dirty="0" sz="2000" spc="-5">
                <a:latin typeface="Carlito"/>
                <a:cs typeface="Carlito"/>
              </a:rPr>
              <a:t>with ocean which heats </a:t>
            </a:r>
            <a:r>
              <a:rPr dirty="0" sz="2000">
                <a:latin typeface="Carlito"/>
                <a:cs typeface="Carlito"/>
              </a:rPr>
              <a:t>up.  When the </a:t>
            </a:r>
            <a:r>
              <a:rPr dirty="0" sz="2000" spc="-5">
                <a:latin typeface="Carlito"/>
                <a:cs typeface="Carlito"/>
              </a:rPr>
              <a:t>ocean heats </a:t>
            </a:r>
            <a:r>
              <a:rPr dirty="0" sz="2000">
                <a:latin typeface="Carlito"/>
                <a:cs typeface="Carlito"/>
              </a:rPr>
              <a:t>up, </a:t>
            </a:r>
            <a:r>
              <a:rPr dirty="0" sz="2000" spc="-5">
                <a:latin typeface="Carlito"/>
                <a:cs typeface="Carlito"/>
              </a:rPr>
              <a:t>more </a:t>
            </a:r>
            <a:r>
              <a:rPr dirty="0" sz="2000" spc="-15">
                <a:latin typeface="Carlito"/>
                <a:cs typeface="Carlito"/>
              </a:rPr>
              <a:t>water evaporates </a:t>
            </a:r>
            <a:r>
              <a:rPr dirty="0" sz="2000" spc="-5">
                <a:latin typeface="Carlito"/>
                <a:cs typeface="Carlito"/>
              </a:rPr>
              <a:t>into  clouds.</a:t>
            </a:r>
            <a:endParaRPr sz="2000">
              <a:latin typeface="Carlito"/>
              <a:cs typeface="Carlito"/>
            </a:endParaRPr>
          </a:p>
          <a:p>
            <a:pPr marL="241300" marR="111760" indent="-228600">
              <a:lnSpc>
                <a:spcPct val="90000"/>
              </a:lnSpc>
              <a:spcBef>
                <a:spcPts val="96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latin typeface="Carlito"/>
                <a:cs typeface="Carlito"/>
              </a:rPr>
              <a:t>Where </a:t>
            </a:r>
            <a:r>
              <a:rPr dirty="0" sz="2000" spc="-10">
                <a:latin typeface="Carlito"/>
                <a:cs typeface="Carlito"/>
              </a:rPr>
              <a:t>storms </a:t>
            </a:r>
            <a:r>
              <a:rPr dirty="0" sz="2000" spc="-20">
                <a:latin typeface="Carlito"/>
                <a:cs typeface="Carlito"/>
              </a:rPr>
              <a:t>like </a:t>
            </a:r>
            <a:r>
              <a:rPr dirty="0" sz="2000" spc="-5">
                <a:latin typeface="Carlito"/>
                <a:cs typeface="Carlito"/>
              </a:rPr>
              <a:t>hurricanes </a:t>
            </a:r>
            <a:r>
              <a:rPr dirty="0" sz="2000">
                <a:latin typeface="Carlito"/>
                <a:cs typeface="Carlito"/>
              </a:rPr>
              <a:t>and typhoons </a:t>
            </a:r>
            <a:r>
              <a:rPr dirty="0" sz="2000" spc="-10">
                <a:latin typeface="Carlito"/>
                <a:cs typeface="Carlito"/>
              </a:rPr>
              <a:t>are </a:t>
            </a:r>
            <a:r>
              <a:rPr dirty="0" sz="2000" spc="-5">
                <a:latin typeface="Carlito"/>
                <a:cs typeface="Carlito"/>
              </a:rPr>
              <a:t>forming,  </a:t>
            </a:r>
            <a:r>
              <a:rPr dirty="0" sz="2000">
                <a:latin typeface="Carlito"/>
                <a:cs typeface="Carlito"/>
              </a:rPr>
              <a:t>the </a:t>
            </a:r>
            <a:r>
              <a:rPr dirty="0" sz="2000" spc="-5">
                <a:latin typeface="Carlito"/>
                <a:cs typeface="Carlito"/>
              </a:rPr>
              <a:t>result </a:t>
            </a:r>
            <a:r>
              <a:rPr dirty="0" sz="2000">
                <a:latin typeface="Carlito"/>
                <a:cs typeface="Carlito"/>
              </a:rPr>
              <a:t>is </a:t>
            </a:r>
            <a:r>
              <a:rPr dirty="0" sz="2000" spc="-5">
                <a:latin typeface="Carlito"/>
                <a:cs typeface="Carlito"/>
              </a:rPr>
              <a:t>more energy-intensive storms. </a:t>
            </a:r>
            <a:r>
              <a:rPr dirty="0" sz="2000">
                <a:latin typeface="Carlito"/>
                <a:cs typeface="Carlito"/>
              </a:rPr>
              <a:t>A </a:t>
            </a:r>
            <a:r>
              <a:rPr dirty="0" sz="2000" spc="-5">
                <a:latin typeface="Carlito"/>
                <a:cs typeface="Carlito"/>
              </a:rPr>
              <a:t>warmer  atmosphere </a:t>
            </a:r>
            <a:r>
              <a:rPr dirty="0" sz="2000" spc="-15">
                <a:latin typeface="Carlito"/>
                <a:cs typeface="Carlito"/>
              </a:rPr>
              <a:t>makes </a:t>
            </a:r>
            <a:r>
              <a:rPr dirty="0" sz="2000" spc="-5">
                <a:latin typeface="Carlito"/>
                <a:cs typeface="Carlito"/>
              </a:rPr>
              <a:t>glaciers </a:t>
            </a:r>
            <a:r>
              <a:rPr dirty="0" sz="2000">
                <a:latin typeface="Carlito"/>
                <a:cs typeface="Carlito"/>
              </a:rPr>
              <a:t>and </a:t>
            </a:r>
            <a:r>
              <a:rPr dirty="0" sz="2000" spc="-5">
                <a:latin typeface="Carlito"/>
                <a:cs typeface="Carlito"/>
              </a:rPr>
              <a:t>mountain </a:t>
            </a:r>
            <a:r>
              <a:rPr dirty="0" sz="2000">
                <a:latin typeface="Carlito"/>
                <a:cs typeface="Carlito"/>
              </a:rPr>
              <a:t>snow </a:t>
            </a:r>
            <a:r>
              <a:rPr dirty="0" sz="2000" spc="-10">
                <a:latin typeface="Carlito"/>
                <a:cs typeface="Carlito"/>
              </a:rPr>
              <a:t>packs, </a:t>
            </a:r>
            <a:r>
              <a:rPr dirty="0" sz="2000">
                <a:latin typeface="Carlito"/>
                <a:cs typeface="Carlito"/>
              </a:rPr>
              <a:t>the  </a:t>
            </a:r>
            <a:r>
              <a:rPr dirty="0" sz="2000" spc="-10">
                <a:latin typeface="Carlito"/>
                <a:cs typeface="Carlito"/>
              </a:rPr>
              <a:t>Polar </a:t>
            </a:r>
            <a:r>
              <a:rPr dirty="0" sz="2000" spc="-5">
                <a:latin typeface="Carlito"/>
                <a:cs typeface="Carlito"/>
              </a:rPr>
              <a:t>ice cap, </a:t>
            </a:r>
            <a:r>
              <a:rPr dirty="0" sz="2000">
                <a:latin typeface="Carlito"/>
                <a:cs typeface="Carlito"/>
              </a:rPr>
              <a:t>and the </a:t>
            </a:r>
            <a:r>
              <a:rPr dirty="0" sz="2000" spc="-10">
                <a:latin typeface="Carlito"/>
                <a:cs typeface="Carlito"/>
              </a:rPr>
              <a:t>great </a:t>
            </a:r>
            <a:r>
              <a:rPr dirty="0" sz="2000" spc="-5">
                <a:latin typeface="Carlito"/>
                <a:cs typeface="Carlito"/>
              </a:rPr>
              <a:t>ice </a:t>
            </a:r>
            <a:r>
              <a:rPr dirty="0" sz="2000">
                <a:latin typeface="Carlito"/>
                <a:cs typeface="Carlito"/>
              </a:rPr>
              <a:t>shield jutting </a:t>
            </a:r>
            <a:r>
              <a:rPr dirty="0" sz="2000" spc="-5">
                <a:latin typeface="Carlito"/>
                <a:cs typeface="Carlito"/>
              </a:rPr>
              <a:t>off </a:t>
            </a:r>
            <a:r>
              <a:rPr dirty="0" sz="2000">
                <a:latin typeface="Carlito"/>
                <a:cs typeface="Carlito"/>
              </a:rPr>
              <a:t>of  </a:t>
            </a:r>
            <a:r>
              <a:rPr dirty="0" sz="2000" spc="-10">
                <a:latin typeface="Carlito"/>
                <a:cs typeface="Carlito"/>
              </a:rPr>
              <a:t>Antarctica </a:t>
            </a:r>
            <a:r>
              <a:rPr dirty="0" sz="2000">
                <a:latin typeface="Carlito"/>
                <a:cs typeface="Carlito"/>
              </a:rPr>
              <a:t>melt </a:t>
            </a:r>
            <a:r>
              <a:rPr dirty="0" sz="2000" spc="-5">
                <a:latin typeface="Carlito"/>
                <a:cs typeface="Carlito"/>
              </a:rPr>
              <a:t>raising sea</a:t>
            </a:r>
            <a:r>
              <a:rPr dirty="0" sz="2000" spc="25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levels.</a:t>
            </a:r>
            <a:endParaRPr sz="2000">
              <a:latin typeface="Carlito"/>
              <a:cs typeface="Carlito"/>
            </a:endParaRPr>
          </a:p>
          <a:p>
            <a:pPr marL="241300" marR="8382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latin typeface="Carlito"/>
                <a:cs typeface="Carlito"/>
              </a:rPr>
              <a:t>Changes </a:t>
            </a:r>
            <a:r>
              <a:rPr dirty="0" sz="2000">
                <a:latin typeface="Carlito"/>
                <a:cs typeface="Carlito"/>
              </a:rPr>
              <a:t>in </a:t>
            </a:r>
            <a:r>
              <a:rPr dirty="0" sz="2000" spc="-10">
                <a:latin typeface="Carlito"/>
                <a:cs typeface="Carlito"/>
              </a:rPr>
              <a:t>temperature </a:t>
            </a:r>
            <a:r>
              <a:rPr dirty="0" sz="2000" spc="-5">
                <a:latin typeface="Carlito"/>
                <a:cs typeface="Carlito"/>
              </a:rPr>
              <a:t>change </a:t>
            </a:r>
            <a:r>
              <a:rPr dirty="0" sz="2000">
                <a:latin typeface="Carlito"/>
                <a:cs typeface="Carlito"/>
              </a:rPr>
              <a:t>the </a:t>
            </a:r>
            <a:r>
              <a:rPr dirty="0" sz="2000" spc="-10">
                <a:latin typeface="Carlito"/>
                <a:cs typeface="Carlito"/>
              </a:rPr>
              <a:t>great </a:t>
            </a:r>
            <a:r>
              <a:rPr dirty="0" sz="2000" spc="-5">
                <a:latin typeface="Carlito"/>
                <a:cs typeface="Carlito"/>
              </a:rPr>
              <a:t>patterns of wind  that </a:t>
            </a:r>
            <a:r>
              <a:rPr dirty="0" sz="2000">
                <a:latin typeface="Carlito"/>
                <a:cs typeface="Carlito"/>
              </a:rPr>
              <a:t>bring the monsoons in Asia and </a:t>
            </a:r>
            <a:r>
              <a:rPr dirty="0" sz="2000" spc="-10">
                <a:latin typeface="Carlito"/>
                <a:cs typeface="Carlito"/>
              </a:rPr>
              <a:t>rain </a:t>
            </a:r>
            <a:r>
              <a:rPr dirty="0" sz="2000">
                <a:latin typeface="Carlito"/>
                <a:cs typeface="Carlito"/>
              </a:rPr>
              <a:t>and snow</a:t>
            </a:r>
            <a:r>
              <a:rPr dirty="0" sz="2000" spc="-165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around  </a:t>
            </a:r>
            <a:r>
              <a:rPr dirty="0" sz="2000">
                <a:latin typeface="Carlito"/>
                <a:cs typeface="Carlito"/>
              </a:rPr>
              <a:t>the </a:t>
            </a:r>
            <a:r>
              <a:rPr dirty="0" sz="2000" spc="-5">
                <a:latin typeface="Carlito"/>
                <a:cs typeface="Carlito"/>
              </a:rPr>
              <a:t>world, making </a:t>
            </a:r>
            <a:r>
              <a:rPr dirty="0" sz="2000" spc="-10">
                <a:latin typeface="Carlito"/>
                <a:cs typeface="Carlito"/>
              </a:rPr>
              <a:t>drought </a:t>
            </a:r>
            <a:r>
              <a:rPr dirty="0" sz="2000">
                <a:latin typeface="Carlito"/>
                <a:cs typeface="Carlito"/>
              </a:rPr>
              <a:t>and unpredictable </a:t>
            </a:r>
            <a:r>
              <a:rPr dirty="0" sz="2000" spc="-5">
                <a:latin typeface="Carlito"/>
                <a:cs typeface="Carlito"/>
              </a:rPr>
              <a:t>weather  more</a:t>
            </a:r>
            <a:r>
              <a:rPr dirty="0" sz="2000" spc="-15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common.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13697" y="1815444"/>
            <a:ext cx="4306425" cy="3609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023345" y="6427152"/>
            <a:ext cx="254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888888"/>
                </a:solidFill>
                <a:latin typeface="Carlito"/>
                <a:cs typeface="Carlito"/>
              </a:rPr>
              <a:t>116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117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917257" y="612521"/>
            <a:ext cx="5812155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95">
                <a:latin typeface="Trebuchet MS"/>
                <a:cs typeface="Trebuchet MS"/>
              </a:rPr>
              <a:t>Causes of </a:t>
            </a:r>
            <a:r>
              <a:rPr dirty="0" sz="4400" spc="-250">
                <a:latin typeface="Trebuchet MS"/>
                <a:cs typeface="Trebuchet MS"/>
              </a:rPr>
              <a:t>Global</a:t>
            </a:r>
            <a:r>
              <a:rPr dirty="0" sz="4400" spc="-955">
                <a:latin typeface="Trebuchet MS"/>
                <a:cs typeface="Trebuchet MS"/>
              </a:rPr>
              <a:t> </a:t>
            </a:r>
            <a:r>
              <a:rPr dirty="0" sz="4400" spc="-204">
                <a:latin typeface="Trebuchet MS"/>
                <a:cs typeface="Trebuchet MS"/>
              </a:rPr>
              <a:t>Warming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7257" y="1765553"/>
            <a:ext cx="10361295" cy="1732914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algn="just" marL="12700" marR="5080">
              <a:lnSpc>
                <a:spcPts val="4320"/>
              </a:lnSpc>
              <a:spcBef>
                <a:spcPts val="640"/>
              </a:spcBef>
            </a:pPr>
            <a:r>
              <a:rPr dirty="0" sz="4000" spc="-15">
                <a:latin typeface="Carlito"/>
                <a:cs typeface="Carlito"/>
              </a:rPr>
              <a:t>That </a:t>
            </a:r>
            <a:r>
              <a:rPr dirty="0" sz="4000">
                <a:latin typeface="Carlito"/>
                <a:cs typeface="Carlito"/>
              </a:rPr>
              <a:t>global </a:t>
            </a:r>
            <a:r>
              <a:rPr dirty="0" sz="4000" spc="-5">
                <a:latin typeface="Carlito"/>
                <a:cs typeface="Carlito"/>
              </a:rPr>
              <a:t>warming </a:t>
            </a:r>
            <a:r>
              <a:rPr dirty="0" sz="4000" spc="-10">
                <a:latin typeface="Carlito"/>
                <a:cs typeface="Carlito"/>
              </a:rPr>
              <a:t>is </a:t>
            </a:r>
            <a:r>
              <a:rPr dirty="0" sz="4000" spc="-5">
                <a:latin typeface="Carlito"/>
                <a:cs typeface="Carlito"/>
              </a:rPr>
              <a:t>occurring </a:t>
            </a:r>
            <a:r>
              <a:rPr dirty="0" sz="4000">
                <a:latin typeface="Carlito"/>
                <a:cs typeface="Carlito"/>
              </a:rPr>
              <a:t>as a </a:t>
            </a:r>
            <a:r>
              <a:rPr dirty="0" sz="4000" spc="-15">
                <a:latin typeface="Carlito"/>
                <a:cs typeface="Carlito"/>
              </a:rPr>
              <a:t>result  </a:t>
            </a:r>
            <a:r>
              <a:rPr dirty="0" sz="4000" spc="-5">
                <a:latin typeface="Carlito"/>
                <a:cs typeface="Carlito"/>
              </a:rPr>
              <a:t>primarily </a:t>
            </a:r>
            <a:r>
              <a:rPr dirty="0" sz="4000" spc="-10">
                <a:latin typeface="Carlito"/>
                <a:cs typeface="Carlito"/>
              </a:rPr>
              <a:t>of </a:t>
            </a:r>
            <a:r>
              <a:rPr dirty="0" sz="4000" spc="-5">
                <a:latin typeface="Carlito"/>
                <a:cs typeface="Carlito"/>
              </a:rPr>
              <a:t>human activity </a:t>
            </a:r>
            <a:r>
              <a:rPr dirty="0" sz="4000">
                <a:latin typeface="Carlito"/>
                <a:cs typeface="Carlito"/>
              </a:rPr>
              <a:t>and </a:t>
            </a:r>
            <a:r>
              <a:rPr dirty="0" sz="4000" spc="-5">
                <a:latin typeface="Carlito"/>
                <a:cs typeface="Carlito"/>
              </a:rPr>
              <a:t>so </a:t>
            </a:r>
            <a:r>
              <a:rPr dirty="0" sz="4000" spc="-15">
                <a:latin typeface="Carlito"/>
                <a:cs typeface="Carlito"/>
              </a:rPr>
              <a:t>climate </a:t>
            </a:r>
            <a:r>
              <a:rPr dirty="0" sz="4000" spc="-10">
                <a:latin typeface="Carlito"/>
                <a:cs typeface="Carlito"/>
              </a:rPr>
              <a:t>change  </a:t>
            </a:r>
            <a:r>
              <a:rPr dirty="0" sz="4000">
                <a:latin typeface="Carlito"/>
                <a:cs typeface="Carlito"/>
              </a:rPr>
              <a:t>is also </a:t>
            </a:r>
            <a:r>
              <a:rPr dirty="0" sz="4000" spc="-5">
                <a:latin typeface="Carlito"/>
                <a:cs typeface="Carlito"/>
              </a:rPr>
              <a:t>the </a:t>
            </a:r>
            <a:r>
              <a:rPr dirty="0" sz="4000" spc="-10">
                <a:latin typeface="Carlito"/>
                <a:cs typeface="Carlito"/>
              </a:rPr>
              <a:t>result of </a:t>
            </a:r>
            <a:r>
              <a:rPr dirty="0" sz="4000" spc="-5">
                <a:latin typeface="Carlito"/>
                <a:cs typeface="Carlito"/>
              </a:rPr>
              <a:t>human</a:t>
            </a:r>
            <a:r>
              <a:rPr dirty="0" sz="4000" spc="-45">
                <a:latin typeface="Carlito"/>
                <a:cs typeface="Carlito"/>
              </a:rPr>
              <a:t> </a:t>
            </a:r>
            <a:r>
              <a:rPr dirty="0" sz="4000" spc="-30">
                <a:latin typeface="Carlito"/>
                <a:cs typeface="Carlito"/>
              </a:rPr>
              <a:t>activity.</a:t>
            </a:r>
            <a:endParaRPr sz="4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117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0452" y="310515"/>
            <a:ext cx="100393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80">
                <a:latin typeface="Trebuchet MS"/>
                <a:cs typeface="Trebuchet MS"/>
              </a:rPr>
              <a:t>The </a:t>
            </a:r>
            <a:r>
              <a:rPr dirty="0" spc="-190">
                <a:latin typeface="Trebuchet MS"/>
                <a:cs typeface="Trebuchet MS"/>
              </a:rPr>
              <a:t>most </a:t>
            </a:r>
            <a:r>
              <a:rPr dirty="0" spc="-245">
                <a:latin typeface="Trebuchet MS"/>
                <a:cs typeface="Trebuchet MS"/>
              </a:rPr>
              <a:t>important </a:t>
            </a:r>
            <a:r>
              <a:rPr dirty="0" spc="-195">
                <a:latin typeface="Trebuchet MS"/>
                <a:cs typeface="Trebuchet MS"/>
              </a:rPr>
              <a:t>greenhouse</a:t>
            </a:r>
            <a:r>
              <a:rPr dirty="0" spc="-1035">
                <a:latin typeface="Trebuchet MS"/>
                <a:cs typeface="Trebuchet MS"/>
              </a:rPr>
              <a:t> </a:t>
            </a:r>
            <a:r>
              <a:rPr dirty="0" spc="-225">
                <a:latin typeface="Trebuchet MS"/>
                <a:cs typeface="Trebuchet MS"/>
              </a:rPr>
              <a:t>gases(GHGs)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372806"/>
            <a:ext cx="9896475" cy="4681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41300" indent="-228600">
              <a:lnSpc>
                <a:spcPts val="228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000" spc="-5" b="1">
                <a:latin typeface="Carlito"/>
                <a:cs typeface="Carlito"/>
              </a:rPr>
              <a:t>CO2</a:t>
            </a:r>
            <a:r>
              <a:rPr dirty="0" sz="2000" spc="254" b="1">
                <a:latin typeface="Carlito"/>
                <a:cs typeface="Carlito"/>
              </a:rPr>
              <a:t> </a:t>
            </a:r>
            <a:r>
              <a:rPr dirty="0" sz="2000" b="1">
                <a:latin typeface="Carlito"/>
                <a:cs typeface="Carlito"/>
              </a:rPr>
              <a:t>or</a:t>
            </a:r>
            <a:r>
              <a:rPr dirty="0" sz="2000" spc="254" b="1">
                <a:latin typeface="Carlito"/>
                <a:cs typeface="Carlito"/>
              </a:rPr>
              <a:t> </a:t>
            </a:r>
            <a:r>
              <a:rPr dirty="0" sz="2000" spc="-5" b="1">
                <a:latin typeface="Carlito"/>
                <a:cs typeface="Carlito"/>
              </a:rPr>
              <a:t>carbon</a:t>
            </a:r>
            <a:r>
              <a:rPr dirty="0" sz="2000" spc="260" b="1">
                <a:latin typeface="Carlito"/>
                <a:cs typeface="Carlito"/>
              </a:rPr>
              <a:t> </a:t>
            </a:r>
            <a:r>
              <a:rPr dirty="0" sz="2000" spc="-10" b="1">
                <a:latin typeface="Carlito"/>
                <a:cs typeface="Carlito"/>
              </a:rPr>
              <a:t>dioxide</a:t>
            </a:r>
            <a:r>
              <a:rPr dirty="0" sz="2000" spc="275" b="1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is</a:t>
            </a:r>
            <a:r>
              <a:rPr dirty="0" sz="2000" spc="270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produced</a:t>
            </a:r>
            <a:r>
              <a:rPr dirty="0" sz="2000" spc="270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any</a:t>
            </a:r>
            <a:r>
              <a:rPr dirty="0" sz="2000" spc="250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time</a:t>
            </a:r>
            <a:r>
              <a:rPr dirty="0" sz="2000" spc="250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something</a:t>
            </a:r>
            <a:r>
              <a:rPr dirty="0" sz="2000" spc="254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is</a:t>
            </a:r>
            <a:r>
              <a:rPr dirty="0" sz="2000" spc="250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burned.</a:t>
            </a:r>
            <a:r>
              <a:rPr dirty="0" sz="2000" spc="245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It</a:t>
            </a:r>
            <a:r>
              <a:rPr dirty="0" sz="2000" spc="254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is</a:t>
            </a:r>
            <a:r>
              <a:rPr dirty="0" sz="2000" spc="24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the</a:t>
            </a:r>
            <a:r>
              <a:rPr dirty="0" sz="2000" spc="254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most</a:t>
            </a:r>
            <a:r>
              <a:rPr dirty="0" sz="2000" spc="254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common</a:t>
            </a:r>
            <a:endParaRPr sz="2000">
              <a:latin typeface="Carlito"/>
              <a:cs typeface="Carlito"/>
            </a:endParaRPr>
          </a:p>
          <a:p>
            <a:pPr algn="just" marL="241300">
              <a:lnSpc>
                <a:spcPts val="2280"/>
              </a:lnSpc>
            </a:pPr>
            <a:r>
              <a:rPr dirty="0" sz="2000" spc="-5">
                <a:latin typeface="Carlito"/>
                <a:cs typeface="Carlito"/>
              </a:rPr>
              <a:t>GHG, constituting </a:t>
            </a:r>
            <a:r>
              <a:rPr dirty="0" sz="2000" spc="-10">
                <a:latin typeface="Carlito"/>
                <a:cs typeface="Carlito"/>
              </a:rPr>
              <a:t>by </a:t>
            </a:r>
            <a:r>
              <a:rPr dirty="0" sz="2000" spc="-5">
                <a:latin typeface="Carlito"/>
                <a:cs typeface="Carlito"/>
              </a:rPr>
              <a:t>some measures almost </a:t>
            </a:r>
            <a:r>
              <a:rPr dirty="0" sz="2000">
                <a:latin typeface="Carlito"/>
                <a:cs typeface="Carlito"/>
              </a:rPr>
              <a:t>55% of </a:t>
            </a:r>
            <a:r>
              <a:rPr dirty="0" sz="2000" spc="-5">
                <a:latin typeface="Carlito"/>
                <a:cs typeface="Carlito"/>
              </a:rPr>
              <a:t>total </a:t>
            </a:r>
            <a:r>
              <a:rPr dirty="0" sz="2000">
                <a:latin typeface="Carlito"/>
                <a:cs typeface="Carlito"/>
              </a:rPr>
              <a:t>long-term</a:t>
            </a:r>
            <a:r>
              <a:rPr dirty="0" sz="2000" spc="-60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GHGs.</a:t>
            </a:r>
            <a:endParaRPr sz="2000">
              <a:latin typeface="Carlito"/>
              <a:cs typeface="Carlito"/>
            </a:endParaRPr>
          </a:p>
          <a:p>
            <a:pPr algn="just" marL="241300" marR="5715" indent="-228600">
              <a:lnSpc>
                <a:spcPct val="901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000" spc="-10" b="1">
                <a:latin typeface="Carlito"/>
                <a:cs typeface="Carlito"/>
              </a:rPr>
              <a:t>Methane </a:t>
            </a:r>
            <a:r>
              <a:rPr dirty="0" sz="2000" b="1">
                <a:latin typeface="Carlito"/>
                <a:cs typeface="Carlito"/>
              </a:rPr>
              <a:t>or </a:t>
            </a:r>
            <a:r>
              <a:rPr dirty="0" sz="2000" spc="-5" b="1">
                <a:latin typeface="Carlito"/>
                <a:cs typeface="Carlito"/>
              </a:rPr>
              <a:t>CH4 </a:t>
            </a:r>
            <a:r>
              <a:rPr dirty="0" sz="2000">
                <a:latin typeface="Carlito"/>
                <a:cs typeface="Carlito"/>
              </a:rPr>
              <a:t>is </a:t>
            </a:r>
            <a:r>
              <a:rPr dirty="0" sz="2000" spc="-10">
                <a:latin typeface="Carlito"/>
                <a:cs typeface="Carlito"/>
              </a:rPr>
              <a:t>produced </a:t>
            </a:r>
            <a:r>
              <a:rPr dirty="0" sz="2000">
                <a:latin typeface="Carlito"/>
                <a:cs typeface="Carlito"/>
              </a:rPr>
              <a:t>in </a:t>
            </a:r>
            <a:r>
              <a:rPr dirty="0" sz="2000" spc="-10">
                <a:latin typeface="Carlito"/>
                <a:cs typeface="Carlito"/>
              </a:rPr>
              <a:t>many </a:t>
            </a:r>
            <a:r>
              <a:rPr dirty="0" sz="2000" spc="-5">
                <a:latin typeface="Carlito"/>
                <a:cs typeface="Carlito"/>
              </a:rPr>
              <a:t>combustion processes </a:t>
            </a:r>
            <a:r>
              <a:rPr dirty="0" sz="2000">
                <a:latin typeface="Carlito"/>
                <a:cs typeface="Carlito"/>
              </a:rPr>
              <a:t>and also </a:t>
            </a:r>
            <a:r>
              <a:rPr dirty="0" sz="2000" spc="-10">
                <a:latin typeface="Carlito"/>
                <a:cs typeface="Carlito"/>
              </a:rPr>
              <a:t>by </a:t>
            </a:r>
            <a:r>
              <a:rPr dirty="0" sz="2000" spc="-5">
                <a:latin typeface="Carlito"/>
                <a:cs typeface="Carlito"/>
              </a:rPr>
              <a:t>anaerobic  decomposition. Methane </a:t>
            </a:r>
            <a:r>
              <a:rPr dirty="0" sz="2000" spc="-10">
                <a:latin typeface="Carlito"/>
                <a:cs typeface="Carlito"/>
              </a:rPr>
              <a:t>breaks down </a:t>
            </a:r>
            <a:r>
              <a:rPr dirty="0" sz="2000">
                <a:latin typeface="Carlito"/>
                <a:cs typeface="Carlito"/>
              </a:rPr>
              <a:t>in </a:t>
            </a:r>
            <a:r>
              <a:rPr dirty="0" sz="2000" spc="-10">
                <a:latin typeface="Carlito"/>
                <a:cs typeface="Carlito"/>
              </a:rPr>
              <a:t>approximately </a:t>
            </a:r>
            <a:r>
              <a:rPr dirty="0" sz="2000">
                <a:latin typeface="Carlito"/>
                <a:cs typeface="Carlito"/>
              </a:rPr>
              <a:t>10 </a:t>
            </a:r>
            <a:r>
              <a:rPr dirty="0" sz="2000" spc="-15">
                <a:latin typeface="Carlito"/>
                <a:cs typeface="Carlito"/>
              </a:rPr>
              <a:t>years, </a:t>
            </a:r>
            <a:r>
              <a:rPr dirty="0" sz="2000" spc="-5">
                <a:latin typeface="Carlito"/>
                <a:cs typeface="Carlito"/>
              </a:rPr>
              <a:t>but </a:t>
            </a:r>
            <a:r>
              <a:rPr dirty="0" sz="2000">
                <a:latin typeface="Carlito"/>
                <a:cs typeface="Carlito"/>
              </a:rPr>
              <a:t>is a </a:t>
            </a:r>
            <a:r>
              <a:rPr dirty="0" sz="2000" spc="-10">
                <a:latin typeface="Carlito"/>
                <a:cs typeface="Carlito"/>
              </a:rPr>
              <a:t>precursor </a:t>
            </a:r>
            <a:r>
              <a:rPr dirty="0" sz="2000">
                <a:latin typeface="Carlito"/>
                <a:cs typeface="Carlito"/>
              </a:rPr>
              <a:t>of </a:t>
            </a:r>
            <a:r>
              <a:rPr dirty="0" sz="2000" spc="-15">
                <a:latin typeface="Carlito"/>
                <a:cs typeface="Carlito"/>
              </a:rPr>
              <a:t>ozone,  </a:t>
            </a:r>
            <a:r>
              <a:rPr dirty="0" sz="2000" spc="-5">
                <a:latin typeface="Carlito"/>
                <a:cs typeface="Carlito"/>
              </a:rPr>
              <a:t>itself </a:t>
            </a:r>
            <a:r>
              <a:rPr dirty="0" sz="2000">
                <a:latin typeface="Carlito"/>
                <a:cs typeface="Carlito"/>
              </a:rPr>
              <a:t>an </a:t>
            </a:r>
            <a:r>
              <a:rPr dirty="0" sz="2000" spc="-5">
                <a:latin typeface="Carlito"/>
                <a:cs typeface="Carlito"/>
              </a:rPr>
              <a:t>important</a:t>
            </a:r>
            <a:r>
              <a:rPr dirty="0" sz="2000" spc="-25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GHG.</a:t>
            </a:r>
            <a:endParaRPr sz="2000">
              <a:latin typeface="Carlito"/>
              <a:cs typeface="Carlito"/>
            </a:endParaRPr>
          </a:p>
          <a:p>
            <a:pPr algn="just" marL="241300" marR="508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000" spc="-5" b="1">
                <a:latin typeface="Carlito"/>
                <a:cs typeface="Carlito"/>
              </a:rPr>
              <a:t>Nitrous </a:t>
            </a:r>
            <a:r>
              <a:rPr dirty="0" sz="2000" spc="-10" b="1">
                <a:latin typeface="Carlito"/>
                <a:cs typeface="Carlito"/>
              </a:rPr>
              <a:t>oxide </a:t>
            </a:r>
            <a:r>
              <a:rPr dirty="0" sz="2000" spc="-10">
                <a:latin typeface="Carlito"/>
                <a:cs typeface="Carlito"/>
              </a:rPr>
              <a:t>in </a:t>
            </a:r>
            <a:r>
              <a:rPr dirty="0" sz="2000" spc="-5">
                <a:latin typeface="Carlito"/>
                <a:cs typeface="Carlito"/>
              </a:rPr>
              <a:t>parean </a:t>
            </a:r>
            <a:r>
              <a:rPr dirty="0" sz="2000">
                <a:latin typeface="Carlito"/>
                <a:cs typeface="Carlito"/>
              </a:rPr>
              <a:t>(laughing </a:t>
            </a:r>
            <a:r>
              <a:rPr dirty="0" sz="2000" spc="-10">
                <a:latin typeface="Carlito"/>
                <a:cs typeface="Carlito"/>
              </a:rPr>
              <a:t>gas), </a:t>
            </a:r>
            <a:r>
              <a:rPr dirty="0" sz="2000">
                <a:latin typeface="Carlito"/>
                <a:cs typeface="Carlito"/>
              </a:rPr>
              <a:t>is a </a:t>
            </a:r>
            <a:r>
              <a:rPr dirty="0" sz="2000" spc="-10">
                <a:latin typeface="Carlito"/>
                <a:cs typeface="Carlito"/>
              </a:rPr>
              <a:t>byproduct of fertilizer production </a:t>
            </a:r>
            <a:r>
              <a:rPr dirty="0" sz="2000" spc="-5">
                <a:latin typeface="Carlito"/>
                <a:cs typeface="Carlito"/>
              </a:rPr>
              <a:t>and use, other  </a:t>
            </a:r>
            <a:r>
              <a:rPr dirty="0" sz="2000">
                <a:latin typeface="Carlito"/>
                <a:cs typeface="Carlito"/>
              </a:rPr>
              <a:t>industrial </a:t>
            </a:r>
            <a:r>
              <a:rPr dirty="0" sz="2000" spc="-5">
                <a:latin typeface="Carlito"/>
                <a:cs typeface="Carlito"/>
              </a:rPr>
              <a:t>processes </a:t>
            </a:r>
            <a:r>
              <a:rPr dirty="0" sz="2000">
                <a:latin typeface="Carlito"/>
                <a:cs typeface="Carlito"/>
              </a:rPr>
              <a:t>and </a:t>
            </a:r>
            <a:r>
              <a:rPr dirty="0" sz="2000" spc="5">
                <a:latin typeface="Carlito"/>
                <a:cs typeface="Carlito"/>
              </a:rPr>
              <a:t>the </a:t>
            </a:r>
            <a:r>
              <a:rPr dirty="0" sz="2000" spc="-10">
                <a:latin typeface="Carlito"/>
                <a:cs typeface="Carlito"/>
              </a:rPr>
              <a:t>combustion of </a:t>
            </a:r>
            <a:r>
              <a:rPr dirty="0" sz="2000" spc="-5">
                <a:latin typeface="Carlito"/>
                <a:cs typeface="Carlito"/>
              </a:rPr>
              <a:t>certain materials. Nitrous </a:t>
            </a:r>
            <a:r>
              <a:rPr dirty="0" sz="2000" spc="-15">
                <a:latin typeface="Carlito"/>
                <a:cs typeface="Carlito"/>
              </a:rPr>
              <a:t>oxide </a:t>
            </a:r>
            <a:r>
              <a:rPr dirty="0" sz="2000" spc="-5">
                <a:latin typeface="Carlito"/>
                <a:cs typeface="Carlito"/>
              </a:rPr>
              <a:t>lasts </a:t>
            </a:r>
            <a:r>
              <a:rPr dirty="0" sz="2000">
                <a:latin typeface="Carlito"/>
                <a:cs typeface="Carlito"/>
              </a:rPr>
              <a:t>a </a:t>
            </a:r>
            <a:r>
              <a:rPr dirty="0" sz="2000" spc="-5">
                <a:latin typeface="Carlito"/>
                <a:cs typeface="Carlito"/>
              </a:rPr>
              <a:t>very long  </a:t>
            </a:r>
            <a:r>
              <a:rPr dirty="0" sz="2000">
                <a:latin typeface="Carlito"/>
                <a:cs typeface="Carlito"/>
              </a:rPr>
              <a:t>time in </a:t>
            </a:r>
            <a:r>
              <a:rPr dirty="0" sz="2000" spc="5">
                <a:latin typeface="Carlito"/>
                <a:cs typeface="Carlito"/>
              </a:rPr>
              <a:t>the </a:t>
            </a:r>
            <a:r>
              <a:rPr dirty="0" sz="2000" spc="-5">
                <a:latin typeface="Carlito"/>
                <a:cs typeface="Carlito"/>
              </a:rPr>
              <a:t>atmosphere, </a:t>
            </a:r>
            <a:r>
              <a:rPr dirty="0" sz="2000" spc="5">
                <a:latin typeface="Carlito"/>
                <a:cs typeface="Carlito"/>
              </a:rPr>
              <a:t>but </a:t>
            </a:r>
            <a:r>
              <a:rPr dirty="0" sz="2000" spc="-10">
                <a:latin typeface="Carlito"/>
                <a:cs typeface="Carlito"/>
              </a:rPr>
              <a:t>at </a:t>
            </a:r>
            <a:r>
              <a:rPr dirty="0" sz="2000" spc="5">
                <a:latin typeface="Carlito"/>
                <a:cs typeface="Carlito"/>
              </a:rPr>
              <a:t>the </a:t>
            </a:r>
            <a:r>
              <a:rPr dirty="0" sz="2000">
                <a:latin typeface="Carlito"/>
                <a:cs typeface="Carlito"/>
              </a:rPr>
              <a:t>100 </a:t>
            </a:r>
            <a:r>
              <a:rPr dirty="0" sz="2000" spc="-10">
                <a:latin typeface="Carlito"/>
                <a:cs typeface="Carlito"/>
              </a:rPr>
              <a:t>year</a:t>
            </a:r>
            <a:r>
              <a:rPr dirty="0" sz="2000" spc="-10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point.</a:t>
            </a:r>
            <a:endParaRPr sz="2000">
              <a:latin typeface="Carlito"/>
              <a:cs typeface="Carlito"/>
            </a:endParaRPr>
          </a:p>
          <a:p>
            <a:pPr algn="just" marL="241300" marR="6350" indent="-228600">
              <a:lnSpc>
                <a:spcPts val="2160"/>
              </a:lnSpc>
              <a:spcBef>
                <a:spcPts val="103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000" spc="-10" b="1">
                <a:latin typeface="Carlito"/>
                <a:cs typeface="Carlito"/>
              </a:rPr>
              <a:t>Fluorinated </a:t>
            </a:r>
            <a:r>
              <a:rPr dirty="0" sz="2000" spc="-15" b="1">
                <a:latin typeface="Carlito"/>
                <a:cs typeface="Carlito"/>
              </a:rPr>
              <a:t>gases </a:t>
            </a:r>
            <a:r>
              <a:rPr dirty="0" sz="2000" spc="-15">
                <a:latin typeface="Carlito"/>
                <a:cs typeface="Carlito"/>
              </a:rPr>
              <a:t>were </a:t>
            </a:r>
            <a:r>
              <a:rPr dirty="0" sz="2000" spc="-10">
                <a:latin typeface="Carlito"/>
                <a:cs typeface="Carlito"/>
              </a:rPr>
              <a:t>created </a:t>
            </a:r>
            <a:r>
              <a:rPr dirty="0" sz="2000">
                <a:latin typeface="Carlito"/>
                <a:cs typeface="Carlito"/>
              </a:rPr>
              <a:t>as </a:t>
            </a:r>
            <a:r>
              <a:rPr dirty="0" sz="2000" spc="-5">
                <a:latin typeface="Carlito"/>
                <a:cs typeface="Carlito"/>
              </a:rPr>
              <a:t>replacements </a:t>
            </a:r>
            <a:r>
              <a:rPr dirty="0" sz="2000" spc="-20">
                <a:latin typeface="Carlito"/>
                <a:cs typeface="Carlito"/>
              </a:rPr>
              <a:t>for ozone </a:t>
            </a:r>
            <a:r>
              <a:rPr dirty="0" sz="2000" spc="-5">
                <a:latin typeface="Carlito"/>
                <a:cs typeface="Carlito"/>
              </a:rPr>
              <a:t>depleting </a:t>
            </a:r>
            <a:r>
              <a:rPr dirty="0" sz="2000" spc="-10">
                <a:latin typeface="Carlito"/>
                <a:cs typeface="Carlito"/>
              </a:rPr>
              <a:t>refrigerants, </a:t>
            </a:r>
            <a:r>
              <a:rPr dirty="0" sz="2000">
                <a:latin typeface="Carlito"/>
                <a:cs typeface="Carlito"/>
              </a:rPr>
              <a:t>but </a:t>
            </a:r>
            <a:r>
              <a:rPr dirty="0" sz="2000" spc="-20">
                <a:latin typeface="Carlito"/>
                <a:cs typeface="Carlito"/>
              </a:rPr>
              <a:t>have  </a:t>
            </a:r>
            <a:r>
              <a:rPr dirty="0" sz="2000" spc="-15">
                <a:latin typeface="Carlito"/>
                <a:cs typeface="Carlito"/>
              </a:rPr>
              <a:t>proved to </a:t>
            </a:r>
            <a:r>
              <a:rPr dirty="0" sz="2000" spc="5">
                <a:latin typeface="Carlito"/>
                <a:cs typeface="Carlito"/>
              </a:rPr>
              <a:t>be </a:t>
            </a:r>
            <a:r>
              <a:rPr dirty="0" sz="2000" spc="-5">
                <a:latin typeface="Carlito"/>
                <a:cs typeface="Carlito"/>
              </a:rPr>
              <a:t>both </a:t>
            </a:r>
            <a:r>
              <a:rPr dirty="0" sz="2000" spc="-10">
                <a:latin typeface="Carlito"/>
                <a:cs typeface="Carlito"/>
              </a:rPr>
              <a:t>extremely </a:t>
            </a:r>
            <a:r>
              <a:rPr dirty="0" sz="2000">
                <a:latin typeface="Carlito"/>
                <a:cs typeface="Carlito"/>
              </a:rPr>
              <a:t>long </a:t>
            </a:r>
            <a:r>
              <a:rPr dirty="0" sz="2000" spc="-5">
                <a:latin typeface="Carlito"/>
                <a:cs typeface="Carlito"/>
              </a:rPr>
              <a:t>lasting </a:t>
            </a:r>
            <a:r>
              <a:rPr dirty="0" sz="2000">
                <a:latin typeface="Carlito"/>
                <a:cs typeface="Carlito"/>
              </a:rPr>
              <a:t>and </a:t>
            </a:r>
            <a:r>
              <a:rPr dirty="0" sz="2000" spc="-10">
                <a:latin typeface="Carlito"/>
                <a:cs typeface="Carlito"/>
              </a:rPr>
              <a:t>extremely </a:t>
            </a:r>
            <a:r>
              <a:rPr dirty="0" sz="2000" spc="-5">
                <a:latin typeface="Carlito"/>
                <a:cs typeface="Carlito"/>
              </a:rPr>
              <a:t>warming GHGs. </a:t>
            </a:r>
            <a:r>
              <a:rPr dirty="0" sz="2000" spc="-10">
                <a:latin typeface="Carlito"/>
                <a:cs typeface="Carlito"/>
              </a:rPr>
              <a:t>They </a:t>
            </a:r>
            <a:r>
              <a:rPr dirty="0" sz="2000" spc="-15">
                <a:latin typeface="Carlito"/>
                <a:cs typeface="Carlito"/>
              </a:rPr>
              <a:t>have </a:t>
            </a:r>
            <a:r>
              <a:rPr dirty="0" sz="2000">
                <a:latin typeface="Carlito"/>
                <a:cs typeface="Carlito"/>
              </a:rPr>
              <a:t>no </a:t>
            </a:r>
            <a:r>
              <a:rPr dirty="0" sz="2000" spc="-10">
                <a:latin typeface="Carlito"/>
                <a:cs typeface="Carlito"/>
              </a:rPr>
              <a:t>natural  </a:t>
            </a:r>
            <a:r>
              <a:rPr dirty="0" sz="2000" spc="-5">
                <a:latin typeface="Carlito"/>
                <a:cs typeface="Carlito"/>
              </a:rPr>
              <a:t>sources, </a:t>
            </a:r>
            <a:r>
              <a:rPr dirty="0" sz="2000">
                <a:latin typeface="Carlito"/>
                <a:cs typeface="Carlito"/>
              </a:rPr>
              <a:t>but </a:t>
            </a:r>
            <a:r>
              <a:rPr dirty="0" sz="2000" spc="-10">
                <a:latin typeface="Carlito"/>
                <a:cs typeface="Carlito"/>
              </a:rPr>
              <a:t>are </a:t>
            </a:r>
            <a:r>
              <a:rPr dirty="0" sz="2000" spc="-5">
                <a:latin typeface="Carlito"/>
                <a:cs typeface="Carlito"/>
              </a:rPr>
              <a:t>entirely </a:t>
            </a:r>
            <a:r>
              <a:rPr dirty="0" sz="2000">
                <a:latin typeface="Carlito"/>
                <a:cs typeface="Carlito"/>
              </a:rPr>
              <a:t>man-made. </a:t>
            </a:r>
            <a:r>
              <a:rPr dirty="0" sz="2000" spc="-30">
                <a:latin typeface="Carlito"/>
                <a:cs typeface="Carlito"/>
              </a:rPr>
              <a:t>At </a:t>
            </a:r>
            <a:r>
              <a:rPr dirty="0" sz="2000" spc="5">
                <a:latin typeface="Carlito"/>
                <a:cs typeface="Carlito"/>
              </a:rPr>
              <a:t>the </a:t>
            </a:r>
            <a:r>
              <a:rPr dirty="0" sz="2000">
                <a:latin typeface="Carlito"/>
                <a:cs typeface="Carlito"/>
              </a:rPr>
              <a:t>100 </a:t>
            </a:r>
            <a:r>
              <a:rPr dirty="0" sz="2000" spc="-10">
                <a:latin typeface="Carlito"/>
                <a:cs typeface="Carlito"/>
              </a:rPr>
              <a:t>year </a:t>
            </a:r>
            <a:r>
              <a:rPr dirty="0" sz="2000" spc="-5">
                <a:latin typeface="Carlito"/>
                <a:cs typeface="Carlito"/>
              </a:rPr>
              <a:t>point </a:t>
            </a:r>
            <a:r>
              <a:rPr dirty="0" sz="2000">
                <a:latin typeface="Carlito"/>
                <a:cs typeface="Carlito"/>
              </a:rPr>
              <a:t>of</a:t>
            </a:r>
            <a:r>
              <a:rPr dirty="0" sz="2000" spc="-70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comparison</a:t>
            </a:r>
            <a:endParaRPr sz="2000">
              <a:latin typeface="Carlito"/>
              <a:cs typeface="Carlito"/>
            </a:endParaRPr>
          </a:p>
          <a:p>
            <a:pPr algn="just" marL="241300" marR="6350" indent="-228600">
              <a:lnSpc>
                <a:spcPct val="90000"/>
              </a:lnSpc>
              <a:spcBef>
                <a:spcPts val="969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000" b="1">
                <a:latin typeface="Carlito"/>
                <a:cs typeface="Carlito"/>
              </a:rPr>
              <a:t>Sulphur </a:t>
            </a:r>
            <a:r>
              <a:rPr dirty="0" sz="2000" spc="-10" b="1">
                <a:latin typeface="Carlito"/>
                <a:cs typeface="Carlito"/>
              </a:rPr>
              <a:t>hexafluoride </a:t>
            </a:r>
            <a:r>
              <a:rPr dirty="0" sz="2000" b="1">
                <a:latin typeface="Carlito"/>
                <a:cs typeface="Carlito"/>
              </a:rPr>
              <a:t>or </a:t>
            </a:r>
            <a:r>
              <a:rPr dirty="0" sz="2000" spc="-5" b="1">
                <a:latin typeface="Carlito"/>
                <a:cs typeface="Carlito"/>
              </a:rPr>
              <a:t>SF6 </a:t>
            </a:r>
            <a:r>
              <a:rPr dirty="0" sz="2000">
                <a:latin typeface="Carlito"/>
                <a:cs typeface="Carlito"/>
              </a:rPr>
              <a:t>is used </a:t>
            </a:r>
            <a:r>
              <a:rPr dirty="0" sz="2000" spc="-15">
                <a:latin typeface="Carlito"/>
                <a:cs typeface="Carlito"/>
              </a:rPr>
              <a:t>for </a:t>
            </a:r>
            <a:r>
              <a:rPr dirty="0" sz="2000" spc="-5">
                <a:latin typeface="Carlito"/>
                <a:cs typeface="Carlito"/>
              </a:rPr>
              <a:t>specialized </a:t>
            </a:r>
            <a:r>
              <a:rPr dirty="0" sz="2000" spc="-10">
                <a:latin typeface="Carlito"/>
                <a:cs typeface="Carlito"/>
              </a:rPr>
              <a:t>medical procedures, </a:t>
            </a:r>
            <a:r>
              <a:rPr dirty="0" sz="2000" spc="-5">
                <a:latin typeface="Carlito"/>
                <a:cs typeface="Carlito"/>
              </a:rPr>
              <a:t>but </a:t>
            </a:r>
            <a:r>
              <a:rPr dirty="0" sz="2000">
                <a:latin typeface="Carlito"/>
                <a:cs typeface="Carlito"/>
              </a:rPr>
              <a:t>primarily in </a:t>
            </a:r>
            <a:r>
              <a:rPr dirty="0" sz="2000" spc="-15">
                <a:latin typeface="Carlito"/>
                <a:cs typeface="Carlito"/>
              </a:rPr>
              <a:t>what  </a:t>
            </a:r>
            <a:r>
              <a:rPr dirty="0" sz="2000" spc="-10">
                <a:latin typeface="Carlito"/>
                <a:cs typeface="Carlito"/>
              </a:rPr>
              <a:t>are </a:t>
            </a:r>
            <a:r>
              <a:rPr dirty="0" sz="2000" spc="-5">
                <a:latin typeface="Carlito"/>
                <a:cs typeface="Carlito"/>
              </a:rPr>
              <a:t>called </a:t>
            </a:r>
            <a:r>
              <a:rPr dirty="0" sz="2000">
                <a:latin typeface="Carlito"/>
                <a:cs typeface="Carlito"/>
              </a:rPr>
              <a:t>dielectric </a:t>
            </a:r>
            <a:r>
              <a:rPr dirty="0" sz="2000" spc="-5">
                <a:latin typeface="Carlito"/>
                <a:cs typeface="Carlito"/>
              </a:rPr>
              <a:t>materials, </a:t>
            </a:r>
            <a:r>
              <a:rPr dirty="0" sz="2000">
                <a:latin typeface="Carlito"/>
                <a:cs typeface="Carlito"/>
              </a:rPr>
              <a:t>especially dielectric liquids. These </a:t>
            </a:r>
            <a:r>
              <a:rPr dirty="0" sz="2000" spc="-10">
                <a:latin typeface="Carlito"/>
                <a:cs typeface="Carlito"/>
              </a:rPr>
              <a:t>are </a:t>
            </a:r>
            <a:r>
              <a:rPr dirty="0" sz="2000" spc="-5">
                <a:latin typeface="Carlito"/>
                <a:cs typeface="Carlito"/>
              </a:rPr>
              <a:t>used </a:t>
            </a:r>
            <a:r>
              <a:rPr dirty="0" sz="2000">
                <a:latin typeface="Carlito"/>
                <a:cs typeface="Carlito"/>
              </a:rPr>
              <a:t>as </a:t>
            </a:r>
            <a:r>
              <a:rPr dirty="0" sz="2000" spc="-10">
                <a:latin typeface="Carlito"/>
                <a:cs typeface="Carlito"/>
              </a:rPr>
              <a:t>insulators </a:t>
            </a:r>
            <a:r>
              <a:rPr dirty="0" sz="2000" spc="-20">
                <a:latin typeface="Carlito"/>
                <a:cs typeface="Carlito"/>
              </a:rPr>
              <a:t>in  </a:t>
            </a:r>
            <a:r>
              <a:rPr dirty="0" sz="2000">
                <a:latin typeface="Carlito"/>
                <a:cs typeface="Carlito"/>
              </a:rPr>
              <a:t>high </a:t>
            </a:r>
            <a:r>
              <a:rPr dirty="0" sz="2000" spc="-15">
                <a:latin typeface="Carlito"/>
                <a:cs typeface="Carlito"/>
              </a:rPr>
              <a:t>voltage </a:t>
            </a:r>
            <a:r>
              <a:rPr dirty="0" sz="2000" spc="-5">
                <a:latin typeface="Carlito"/>
                <a:cs typeface="Carlito"/>
              </a:rPr>
              <a:t>applications </a:t>
            </a:r>
            <a:r>
              <a:rPr dirty="0" sz="2000">
                <a:latin typeface="Carlito"/>
                <a:cs typeface="Carlito"/>
              </a:rPr>
              <a:t>such as </a:t>
            </a:r>
            <a:r>
              <a:rPr dirty="0" sz="2000" spc="-10">
                <a:latin typeface="Carlito"/>
                <a:cs typeface="Carlito"/>
              </a:rPr>
              <a:t>transformers </a:t>
            </a:r>
            <a:r>
              <a:rPr dirty="0" sz="2000" spc="-5">
                <a:latin typeface="Carlito"/>
                <a:cs typeface="Carlito"/>
              </a:rPr>
              <a:t>and </a:t>
            </a:r>
            <a:r>
              <a:rPr dirty="0" sz="2000">
                <a:latin typeface="Carlito"/>
                <a:cs typeface="Carlito"/>
              </a:rPr>
              <a:t>grid </a:t>
            </a:r>
            <a:r>
              <a:rPr dirty="0" sz="2000" spc="-5">
                <a:latin typeface="Carlito"/>
                <a:cs typeface="Carlito"/>
              </a:rPr>
              <a:t>switching </a:t>
            </a:r>
            <a:r>
              <a:rPr dirty="0" sz="2000" spc="-45">
                <a:latin typeface="Carlito"/>
                <a:cs typeface="Carlito"/>
              </a:rPr>
              <a:t>gear. </a:t>
            </a:r>
            <a:r>
              <a:rPr dirty="0" sz="2000">
                <a:latin typeface="Carlito"/>
                <a:cs typeface="Carlito"/>
              </a:rPr>
              <a:t>SF6 </a:t>
            </a:r>
            <a:r>
              <a:rPr dirty="0" sz="2000" spc="-5">
                <a:latin typeface="Carlito"/>
                <a:cs typeface="Carlito"/>
              </a:rPr>
              <a:t>will last thousands  </a:t>
            </a:r>
            <a:r>
              <a:rPr dirty="0" sz="2000">
                <a:latin typeface="Carlito"/>
                <a:cs typeface="Carlito"/>
              </a:rPr>
              <a:t>of </a:t>
            </a:r>
            <a:r>
              <a:rPr dirty="0" sz="2000" spc="-15">
                <a:latin typeface="Carlito"/>
                <a:cs typeface="Carlito"/>
              </a:rPr>
              <a:t>years </a:t>
            </a:r>
            <a:r>
              <a:rPr dirty="0" sz="2000">
                <a:latin typeface="Carlito"/>
                <a:cs typeface="Carlito"/>
              </a:rPr>
              <a:t>in the upper</a:t>
            </a:r>
            <a:r>
              <a:rPr dirty="0" sz="2000" spc="-20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atmosphere.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117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393128"/>
            <a:ext cx="302260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75">
                <a:latin typeface="Trebuchet MS"/>
                <a:cs typeface="Trebuchet MS"/>
              </a:rPr>
              <a:t>Sea-level</a:t>
            </a:r>
            <a:r>
              <a:rPr dirty="0" spc="-495">
                <a:latin typeface="Trebuchet MS"/>
                <a:cs typeface="Trebuchet MS"/>
              </a:rPr>
              <a:t> </a:t>
            </a:r>
            <a:r>
              <a:rPr dirty="0" spc="-215">
                <a:latin typeface="Trebuchet MS"/>
                <a:cs typeface="Trebuchet MS"/>
              </a:rPr>
              <a:t>Rise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356359"/>
            <a:ext cx="10362565" cy="4004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ts val="265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  <a:tab pos="1412240" algn="l"/>
                <a:tab pos="2522220" algn="l"/>
                <a:tab pos="3721735" algn="l"/>
                <a:tab pos="4595495" algn="l"/>
                <a:tab pos="5197475" algn="l"/>
                <a:tab pos="6186170" algn="l"/>
                <a:tab pos="7412355" algn="l"/>
                <a:tab pos="8012430" algn="l"/>
                <a:tab pos="8787130" algn="l"/>
                <a:tab pos="9897745" algn="l"/>
              </a:tabLst>
            </a:pPr>
            <a:r>
              <a:rPr dirty="0" sz="2600" spc="-5">
                <a:latin typeface="Carlito"/>
                <a:cs typeface="Carlito"/>
              </a:rPr>
              <a:t>Clim</a:t>
            </a:r>
            <a:r>
              <a:rPr dirty="0" sz="2600" spc="-25">
                <a:latin typeface="Carlito"/>
                <a:cs typeface="Carlito"/>
              </a:rPr>
              <a:t>a</a:t>
            </a:r>
            <a:r>
              <a:rPr dirty="0" sz="2600" spc="-15">
                <a:latin typeface="Carlito"/>
                <a:cs typeface="Carlito"/>
              </a:rPr>
              <a:t>t</a:t>
            </a:r>
            <a:r>
              <a:rPr dirty="0" sz="2600">
                <a:latin typeface="Carlito"/>
                <a:cs typeface="Carlito"/>
              </a:rPr>
              <a:t>e	ch</a:t>
            </a:r>
            <a:r>
              <a:rPr dirty="0" sz="2600" spc="-10">
                <a:latin typeface="Carlito"/>
                <a:cs typeface="Carlito"/>
              </a:rPr>
              <a:t>a</a:t>
            </a:r>
            <a:r>
              <a:rPr dirty="0" sz="2600" spc="-5">
                <a:latin typeface="Carlito"/>
                <a:cs typeface="Carlito"/>
              </a:rPr>
              <a:t>n</a:t>
            </a:r>
            <a:r>
              <a:rPr dirty="0" sz="2600" spc="-30">
                <a:latin typeface="Carlito"/>
                <a:cs typeface="Carlito"/>
              </a:rPr>
              <a:t>g</a:t>
            </a:r>
            <a:r>
              <a:rPr dirty="0" sz="2600">
                <a:latin typeface="Carlito"/>
                <a:cs typeface="Carlito"/>
              </a:rPr>
              <a:t>e	</a:t>
            </a:r>
            <a:r>
              <a:rPr dirty="0" sz="2600" spc="-20">
                <a:latin typeface="Carlito"/>
                <a:cs typeface="Carlito"/>
              </a:rPr>
              <a:t>i</a:t>
            </a:r>
            <a:r>
              <a:rPr dirty="0" sz="2600">
                <a:latin typeface="Carlito"/>
                <a:cs typeface="Carlito"/>
              </a:rPr>
              <a:t>mpacts	rising	</a:t>
            </a:r>
            <a:r>
              <a:rPr dirty="0" sz="2600" spc="-5">
                <a:latin typeface="Carlito"/>
                <a:cs typeface="Carlito"/>
              </a:rPr>
              <a:t>s</a:t>
            </a:r>
            <a:r>
              <a:rPr dirty="0" sz="2600">
                <a:latin typeface="Carlito"/>
                <a:cs typeface="Carlito"/>
              </a:rPr>
              <a:t>ea	l</a:t>
            </a:r>
            <a:r>
              <a:rPr dirty="0" sz="2600" spc="-15">
                <a:latin typeface="Carlito"/>
                <a:cs typeface="Carlito"/>
              </a:rPr>
              <a:t>e</a:t>
            </a:r>
            <a:r>
              <a:rPr dirty="0" sz="2600" spc="-40">
                <a:latin typeface="Carlito"/>
                <a:cs typeface="Carlito"/>
              </a:rPr>
              <a:t>v</a:t>
            </a:r>
            <a:r>
              <a:rPr dirty="0" sz="2600">
                <a:latin typeface="Carlito"/>
                <a:cs typeface="Carlito"/>
              </a:rPr>
              <a:t>el</a:t>
            </a:r>
            <a:r>
              <a:rPr dirty="0" sz="2600" spc="10">
                <a:latin typeface="Carlito"/>
                <a:cs typeface="Carlito"/>
              </a:rPr>
              <a:t>s</a:t>
            </a:r>
            <a:r>
              <a:rPr dirty="0" sz="2600">
                <a:latin typeface="Carlito"/>
                <a:cs typeface="Carlito"/>
              </a:rPr>
              <a:t>.	</a:t>
            </a:r>
            <a:r>
              <a:rPr dirty="0" sz="2600" spc="-65">
                <a:latin typeface="Carlito"/>
                <a:cs typeface="Carlito"/>
              </a:rPr>
              <a:t>A</a:t>
            </a:r>
            <a:r>
              <a:rPr dirty="0" sz="2600" spc="-15">
                <a:latin typeface="Carlito"/>
                <a:cs typeface="Carlito"/>
              </a:rPr>
              <a:t>v</a:t>
            </a:r>
            <a:r>
              <a:rPr dirty="0" sz="2600">
                <a:latin typeface="Carlito"/>
                <a:cs typeface="Carlito"/>
              </a:rPr>
              <a:t>e</a:t>
            </a:r>
            <a:r>
              <a:rPr dirty="0" sz="2600" spc="-65">
                <a:latin typeface="Carlito"/>
                <a:cs typeface="Carlito"/>
              </a:rPr>
              <a:t>r</a:t>
            </a:r>
            <a:r>
              <a:rPr dirty="0" sz="2600">
                <a:latin typeface="Carlito"/>
                <a:cs typeface="Carlito"/>
              </a:rPr>
              <a:t>a</a:t>
            </a:r>
            <a:r>
              <a:rPr dirty="0" sz="2600" spc="-35">
                <a:latin typeface="Carlito"/>
                <a:cs typeface="Carlito"/>
              </a:rPr>
              <a:t>g</a:t>
            </a:r>
            <a:r>
              <a:rPr dirty="0" sz="2600">
                <a:latin typeface="Carlito"/>
                <a:cs typeface="Carlito"/>
              </a:rPr>
              <a:t>e	</a:t>
            </a:r>
            <a:r>
              <a:rPr dirty="0" sz="2600" spc="-20">
                <a:latin typeface="Carlito"/>
                <a:cs typeface="Carlito"/>
              </a:rPr>
              <a:t>s</a:t>
            </a:r>
            <a:r>
              <a:rPr dirty="0" sz="2600">
                <a:latin typeface="Carlito"/>
                <a:cs typeface="Carlito"/>
              </a:rPr>
              <a:t>ea	l</a:t>
            </a:r>
            <a:r>
              <a:rPr dirty="0" sz="2600" spc="-15">
                <a:latin typeface="Carlito"/>
                <a:cs typeface="Carlito"/>
              </a:rPr>
              <a:t>e</a:t>
            </a:r>
            <a:r>
              <a:rPr dirty="0" sz="2600" spc="-40">
                <a:latin typeface="Carlito"/>
                <a:cs typeface="Carlito"/>
              </a:rPr>
              <a:t>v</a:t>
            </a:r>
            <a:r>
              <a:rPr dirty="0" sz="2600">
                <a:latin typeface="Carlito"/>
                <a:cs typeface="Carlito"/>
              </a:rPr>
              <a:t>el	a</a:t>
            </a:r>
            <a:r>
              <a:rPr dirty="0" sz="2600" spc="-55">
                <a:latin typeface="Carlito"/>
                <a:cs typeface="Carlito"/>
              </a:rPr>
              <a:t>r</a:t>
            </a:r>
            <a:r>
              <a:rPr dirty="0" sz="2600" spc="5">
                <a:latin typeface="Carlito"/>
                <a:cs typeface="Carlito"/>
              </a:rPr>
              <a:t>o</a:t>
            </a:r>
            <a:r>
              <a:rPr dirty="0" sz="2600" spc="-5">
                <a:latin typeface="Carlito"/>
                <a:cs typeface="Carlito"/>
              </a:rPr>
              <a:t>u</a:t>
            </a:r>
            <a:r>
              <a:rPr dirty="0" sz="2600" spc="-15">
                <a:latin typeface="Carlito"/>
                <a:cs typeface="Carlito"/>
              </a:rPr>
              <a:t>n</a:t>
            </a:r>
            <a:r>
              <a:rPr dirty="0" sz="2600">
                <a:latin typeface="Carlito"/>
                <a:cs typeface="Carlito"/>
              </a:rPr>
              <a:t>d	</a:t>
            </a:r>
            <a:r>
              <a:rPr dirty="0" sz="2600" spc="5">
                <a:latin typeface="Carlito"/>
                <a:cs typeface="Carlito"/>
              </a:rPr>
              <a:t>t</a:t>
            </a:r>
            <a:r>
              <a:rPr dirty="0" sz="2600" spc="-5">
                <a:latin typeface="Carlito"/>
                <a:cs typeface="Carlito"/>
              </a:rPr>
              <a:t>he</a:t>
            </a:r>
            <a:endParaRPr sz="2600">
              <a:latin typeface="Carlito"/>
              <a:cs typeface="Carlito"/>
            </a:endParaRPr>
          </a:p>
          <a:p>
            <a:pPr marL="241300">
              <a:lnSpc>
                <a:spcPts val="2180"/>
              </a:lnSpc>
            </a:pPr>
            <a:r>
              <a:rPr dirty="0" sz="2600" spc="-10">
                <a:latin typeface="Carlito"/>
                <a:cs typeface="Carlito"/>
              </a:rPr>
              <a:t>world</a:t>
            </a:r>
            <a:r>
              <a:rPr dirty="0" sz="2600" spc="145">
                <a:latin typeface="Carlito"/>
                <a:cs typeface="Carlito"/>
              </a:rPr>
              <a:t> </a:t>
            </a:r>
            <a:r>
              <a:rPr dirty="0" sz="2600" spc="-15">
                <a:latin typeface="Carlito"/>
                <a:cs typeface="Carlito"/>
              </a:rPr>
              <a:t>rose</a:t>
            </a:r>
            <a:r>
              <a:rPr dirty="0" sz="2600" spc="170">
                <a:latin typeface="Carlito"/>
                <a:cs typeface="Carlito"/>
              </a:rPr>
              <a:t> </a:t>
            </a:r>
            <a:r>
              <a:rPr dirty="0" sz="2600" spc="-5">
                <a:latin typeface="Carlito"/>
                <a:cs typeface="Carlito"/>
              </a:rPr>
              <a:t>about</a:t>
            </a:r>
            <a:r>
              <a:rPr dirty="0" sz="2600" spc="15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8</a:t>
            </a:r>
            <a:r>
              <a:rPr dirty="0" sz="2600" spc="160">
                <a:latin typeface="Carlito"/>
                <a:cs typeface="Carlito"/>
              </a:rPr>
              <a:t> </a:t>
            </a:r>
            <a:r>
              <a:rPr dirty="0" sz="2600" spc="-5">
                <a:latin typeface="Carlito"/>
                <a:cs typeface="Carlito"/>
              </a:rPr>
              <a:t>inches</a:t>
            </a:r>
            <a:r>
              <a:rPr dirty="0" sz="2600" spc="150">
                <a:latin typeface="Carlito"/>
                <a:cs typeface="Carlito"/>
              </a:rPr>
              <a:t> </a:t>
            </a:r>
            <a:r>
              <a:rPr dirty="0" sz="2600" spc="-5">
                <a:latin typeface="Carlito"/>
                <a:cs typeface="Carlito"/>
              </a:rPr>
              <a:t>(20</a:t>
            </a:r>
            <a:r>
              <a:rPr dirty="0" sz="2600" spc="15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cm)</a:t>
            </a:r>
            <a:r>
              <a:rPr dirty="0" sz="2600" spc="14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in</a:t>
            </a:r>
            <a:r>
              <a:rPr dirty="0" sz="2600" spc="16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the</a:t>
            </a:r>
            <a:r>
              <a:rPr dirty="0" sz="2600" spc="155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past</a:t>
            </a:r>
            <a:r>
              <a:rPr dirty="0" sz="2600" spc="155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100</a:t>
            </a:r>
            <a:r>
              <a:rPr dirty="0" sz="2600" spc="155">
                <a:latin typeface="Carlito"/>
                <a:cs typeface="Carlito"/>
              </a:rPr>
              <a:t> </a:t>
            </a:r>
            <a:r>
              <a:rPr dirty="0" sz="2600" spc="-15">
                <a:latin typeface="Carlito"/>
                <a:cs typeface="Carlito"/>
              </a:rPr>
              <a:t>years;</a:t>
            </a:r>
            <a:r>
              <a:rPr dirty="0" sz="2600" spc="155">
                <a:latin typeface="Carlito"/>
                <a:cs typeface="Carlito"/>
              </a:rPr>
              <a:t> </a:t>
            </a:r>
            <a:r>
              <a:rPr dirty="0" sz="2600" spc="-5">
                <a:latin typeface="Carlito"/>
                <a:cs typeface="Carlito"/>
              </a:rPr>
              <a:t>climate</a:t>
            </a:r>
            <a:r>
              <a:rPr dirty="0" sz="2600" spc="165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scientists</a:t>
            </a:r>
            <a:endParaRPr sz="2600">
              <a:latin typeface="Carlito"/>
              <a:cs typeface="Carlito"/>
            </a:endParaRPr>
          </a:p>
          <a:p>
            <a:pPr marL="241300" marR="9525">
              <a:lnSpc>
                <a:spcPct val="70500"/>
              </a:lnSpc>
              <a:spcBef>
                <a:spcPts val="450"/>
              </a:spcBef>
            </a:pPr>
            <a:r>
              <a:rPr dirty="0" sz="2600" spc="-10">
                <a:latin typeface="Carlito"/>
                <a:cs typeface="Carlito"/>
              </a:rPr>
              <a:t>expect </a:t>
            </a:r>
            <a:r>
              <a:rPr dirty="0" sz="2600">
                <a:latin typeface="Carlito"/>
                <a:cs typeface="Carlito"/>
              </a:rPr>
              <a:t>it </a:t>
            </a:r>
            <a:r>
              <a:rPr dirty="0" sz="2600" spc="-20">
                <a:latin typeface="Carlito"/>
                <a:cs typeface="Carlito"/>
              </a:rPr>
              <a:t>to </a:t>
            </a:r>
            <a:r>
              <a:rPr dirty="0" sz="2600">
                <a:latin typeface="Carlito"/>
                <a:cs typeface="Carlito"/>
              </a:rPr>
              <a:t>rise </a:t>
            </a:r>
            <a:r>
              <a:rPr dirty="0" sz="2600" spc="-20">
                <a:latin typeface="Carlito"/>
                <a:cs typeface="Carlito"/>
              </a:rPr>
              <a:t>more </a:t>
            </a:r>
            <a:r>
              <a:rPr dirty="0" sz="2600" spc="-10">
                <a:latin typeface="Carlito"/>
                <a:cs typeface="Carlito"/>
              </a:rPr>
              <a:t>and more rapidly </a:t>
            </a:r>
            <a:r>
              <a:rPr dirty="0" sz="2600">
                <a:latin typeface="Carlito"/>
                <a:cs typeface="Carlito"/>
              </a:rPr>
              <a:t>in the </a:t>
            </a:r>
            <a:r>
              <a:rPr dirty="0" sz="2600" spc="-15">
                <a:latin typeface="Carlito"/>
                <a:cs typeface="Carlito"/>
              </a:rPr>
              <a:t>next </a:t>
            </a:r>
            <a:r>
              <a:rPr dirty="0" sz="2600">
                <a:latin typeface="Carlito"/>
                <a:cs typeface="Carlito"/>
              </a:rPr>
              <a:t>100 </a:t>
            </a:r>
            <a:r>
              <a:rPr dirty="0" sz="2600" spc="-20">
                <a:latin typeface="Carlito"/>
                <a:cs typeface="Carlito"/>
              </a:rPr>
              <a:t>years </a:t>
            </a:r>
            <a:r>
              <a:rPr dirty="0" sz="2600" spc="-5">
                <a:latin typeface="Carlito"/>
                <a:cs typeface="Carlito"/>
              </a:rPr>
              <a:t>as </a:t>
            </a:r>
            <a:r>
              <a:rPr dirty="0" sz="2600">
                <a:latin typeface="Carlito"/>
                <a:cs typeface="Carlito"/>
              </a:rPr>
              <a:t>part </a:t>
            </a:r>
            <a:r>
              <a:rPr dirty="0" sz="2600" spc="5">
                <a:latin typeface="Carlito"/>
                <a:cs typeface="Carlito"/>
              </a:rPr>
              <a:t>of  </a:t>
            </a:r>
            <a:r>
              <a:rPr dirty="0" sz="2600" spc="-5">
                <a:latin typeface="Carlito"/>
                <a:cs typeface="Carlito"/>
              </a:rPr>
              <a:t>climate change</a:t>
            </a:r>
            <a:r>
              <a:rPr dirty="0" sz="2600" spc="-2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impacts.</a:t>
            </a:r>
            <a:endParaRPr sz="2600">
              <a:latin typeface="Carlito"/>
              <a:cs typeface="Carlito"/>
            </a:endParaRPr>
          </a:p>
          <a:p>
            <a:pPr marL="241300" indent="-228600">
              <a:lnSpc>
                <a:spcPts val="2650"/>
              </a:lnSpc>
              <a:spcBef>
                <a:spcPts val="6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 spc="-10">
                <a:latin typeface="Carlito"/>
                <a:cs typeface="Carlito"/>
              </a:rPr>
              <a:t>Coastal</a:t>
            </a:r>
            <a:r>
              <a:rPr dirty="0" sz="2600" spc="12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cities</a:t>
            </a:r>
            <a:r>
              <a:rPr dirty="0" sz="2600" spc="130">
                <a:latin typeface="Carlito"/>
                <a:cs typeface="Carlito"/>
              </a:rPr>
              <a:t> </a:t>
            </a:r>
            <a:r>
              <a:rPr dirty="0" sz="2600" spc="-5">
                <a:latin typeface="Carlito"/>
                <a:cs typeface="Carlito"/>
              </a:rPr>
              <a:t>such</a:t>
            </a:r>
            <a:r>
              <a:rPr dirty="0" sz="2600" spc="100">
                <a:latin typeface="Carlito"/>
                <a:cs typeface="Carlito"/>
              </a:rPr>
              <a:t> </a:t>
            </a:r>
            <a:r>
              <a:rPr dirty="0" sz="2600" spc="-5">
                <a:latin typeface="Carlito"/>
                <a:cs typeface="Carlito"/>
              </a:rPr>
              <a:t>as</a:t>
            </a:r>
            <a:r>
              <a:rPr dirty="0" sz="2600" spc="130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New</a:t>
            </a:r>
            <a:r>
              <a:rPr dirty="0" sz="2600" spc="135">
                <a:latin typeface="Carlito"/>
                <a:cs typeface="Carlito"/>
              </a:rPr>
              <a:t> </a:t>
            </a:r>
            <a:r>
              <a:rPr dirty="0" sz="2600" spc="-55">
                <a:latin typeface="Carlito"/>
                <a:cs typeface="Carlito"/>
              </a:rPr>
              <a:t>York</a:t>
            </a:r>
            <a:r>
              <a:rPr dirty="0" sz="2600" spc="150">
                <a:latin typeface="Carlito"/>
                <a:cs typeface="Carlito"/>
              </a:rPr>
              <a:t> </a:t>
            </a:r>
            <a:r>
              <a:rPr dirty="0" sz="2600" spc="-15">
                <a:latin typeface="Carlito"/>
                <a:cs typeface="Carlito"/>
              </a:rPr>
              <a:t>are</a:t>
            </a:r>
            <a:r>
              <a:rPr dirty="0" sz="2600" spc="140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already</a:t>
            </a:r>
            <a:r>
              <a:rPr dirty="0" sz="2600" spc="13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seeing</a:t>
            </a:r>
            <a:r>
              <a:rPr dirty="0" sz="2600" spc="125">
                <a:latin typeface="Carlito"/>
                <a:cs typeface="Carlito"/>
              </a:rPr>
              <a:t> </a:t>
            </a:r>
            <a:r>
              <a:rPr dirty="0" sz="2600" spc="-5">
                <a:latin typeface="Carlito"/>
                <a:cs typeface="Carlito"/>
              </a:rPr>
              <a:t>an</a:t>
            </a:r>
            <a:r>
              <a:rPr dirty="0" sz="2600" spc="130">
                <a:latin typeface="Carlito"/>
                <a:cs typeface="Carlito"/>
              </a:rPr>
              <a:t> </a:t>
            </a:r>
            <a:r>
              <a:rPr dirty="0" sz="2600" spc="-5">
                <a:latin typeface="Carlito"/>
                <a:cs typeface="Carlito"/>
              </a:rPr>
              <a:t>increased</a:t>
            </a:r>
            <a:r>
              <a:rPr dirty="0" sz="2600" spc="120">
                <a:latin typeface="Carlito"/>
                <a:cs typeface="Carlito"/>
              </a:rPr>
              <a:t> </a:t>
            </a:r>
            <a:r>
              <a:rPr dirty="0" sz="2600" spc="-5">
                <a:latin typeface="Carlito"/>
                <a:cs typeface="Carlito"/>
              </a:rPr>
              <a:t>number</a:t>
            </a:r>
            <a:r>
              <a:rPr dirty="0" sz="2600" spc="120">
                <a:latin typeface="Carlito"/>
                <a:cs typeface="Carlito"/>
              </a:rPr>
              <a:t> </a:t>
            </a:r>
            <a:r>
              <a:rPr dirty="0" sz="2600" spc="5">
                <a:latin typeface="Carlito"/>
                <a:cs typeface="Carlito"/>
              </a:rPr>
              <a:t>of</a:t>
            </a:r>
            <a:endParaRPr sz="2600">
              <a:latin typeface="Carlito"/>
              <a:cs typeface="Carlito"/>
            </a:endParaRPr>
          </a:p>
          <a:p>
            <a:pPr marL="241300">
              <a:lnSpc>
                <a:spcPts val="2180"/>
              </a:lnSpc>
              <a:tabLst>
                <a:tab pos="1493520" algn="l"/>
                <a:tab pos="2524760" algn="l"/>
                <a:tab pos="3175635" algn="l"/>
                <a:tab pos="3644900" algn="l"/>
                <a:tab pos="4463415" algn="l"/>
                <a:tab pos="5347335" algn="l"/>
                <a:tab pos="6109970" algn="l"/>
                <a:tab pos="6955155" algn="l"/>
                <a:tab pos="7669530" algn="l"/>
                <a:tab pos="8789670" algn="l"/>
                <a:tab pos="10060305" algn="l"/>
              </a:tabLst>
            </a:pPr>
            <a:r>
              <a:rPr dirty="0" sz="2600" spc="-5">
                <a:latin typeface="Carlito"/>
                <a:cs typeface="Carlito"/>
              </a:rPr>
              <a:t>flooding	</a:t>
            </a:r>
            <a:r>
              <a:rPr dirty="0" sz="2600" spc="-15">
                <a:latin typeface="Carlito"/>
                <a:cs typeface="Carlito"/>
              </a:rPr>
              <a:t>events	</a:t>
            </a:r>
            <a:r>
              <a:rPr dirty="0" sz="2600" spc="-10">
                <a:latin typeface="Carlito"/>
                <a:cs typeface="Carlito"/>
              </a:rPr>
              <a:t>and	</a:t>
            </a:r>
            <a:r>
              <a:rPr dirty="0" sz="2600" spc="-15">
                <a:latin typeface="Carlito"/>
                <a:cs typeface="Carlito"/>
              </a:rPr>
              <a:t>by	</a:t>
            </a:r>
            <a:r>
              <a:rPr dirty="0" sz="2600">
                <a:latin typeface="Carlito"/>
                <a:cs typeface="Carlito"/>
              </a:rPr>
              <a:t>2050	</a:t>
            </a:r>
            <a:r>
              <a:rPr dirty="0" sz="2600" spc="-15">
                <a:latin typeface="Carlito"/>
                <a:cs typeface="Carlito"/>
              </a:rPr>
              <a:t>many	</a:t>
            </a:r>
            <a:r>
              <a:rPr dirty="0" sz="2600" spc="-5">
                <a:latin typeface="Carlito"/>
                <a:cs typeface="Carlito"/>
              </a:rPr>
              <a:t>such	</a:t>
            </a:r>
            <a:r>
              <a:rPr dirty="0" sz="2600">
                <a:latin typeface="Carlito"/>
                <a:cs typeface="Carlito"/>
              </a:rPr>
              <a:t>cities	</a:t>
            </a:r>
            <a:r>
              <a:rPr dirty="0" sz="2600" spc="-15">
                <a:latin typeface="Carlito"/>
                <a:cs typeface="Carlito"/>
              </a:rPr>
              <a:t>may	require	</a:t>
            </a:r>
            <a:r>
              <a:rPr dirty="0" sz="2600" spc="-10">
                <a:latin typeface="Carlito"/>
                <a:cs typeface="Carlito"/>
              </a:rPr>
              <a:t>seawalls	</a:t>
            </a:r>
            <a:r>
              <a:rPr dirty="0" sz="2600" spc="-15">
                <a:latin typeface="Carlito"/>
                <a:cs typeface="Carlito"/>
              </a:rPr>
              <a:t>to</a:t>
            </a:r>
            <a:endParaRPr sz="2600">
              <a:latin typeface="Carlito"/>
              <a:cs typeface="Carlito"/>
            </a:endParaRPr>
          </a:p>
          <a:p>
            <a:pPr marL="241300">
              <a:lnSpc>
                <a:spcPts val="2180"/>
              </a:lnSpc>
            </a:pPr>
            <a:r>
              <a:rPr dirty="0" sz="2600" spc="-5">
                <a:latin typeface="Carlito"/>
                <a:cs typeface="Carlito"/>
              </a:rPr>
              <a:t>survive.</a:t>
            </a:r>
            <a:r>
              <a:rPr dirty="0" sz="2600" spc="100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Estimates</a:t>
            </a:r>
            <a:r>
              <a:rPr dirty="0" sz="2600" spc="105">
                <a:latin typeface="Carlito"/>
                <a:cs typeface="Carlito"/>
              </a:rPr>
              <a:t> </a:t>
            </a:r>
            <a:r>
              <a:rPr dirty="0" sz="2600" spc="-45">
                <a:latin typeface="Carlito"/>
                <a:cs typeface="Carlito"/>
              </a:rPr>
              <a:t>vary,</a:t>
            </a:r>
            <a:r>
              <a:rPr dirty="0" sz="2600" spc="105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but</a:t>
            </a:r>
            <a:r>
              <a:rPr dirty="0" sz="2600" spc="110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conservatively</a:t>
            </a:r>
            <a:r>
              <a:rPr dirty="0" sz="2600" spc="130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sea</a:t>
            </a:r>
            <a:r>
              <a:rPr dirty="0" sz="2600" spc="95">
                <a:latin typeface="Carlito"/>
                <a:cs typeface="Carlito"/>
              </a:rPr>
              <a:t> </a:t>
            </a:r>
            <a:r>
              <a:rPr dirty="0" sz="2600" spc="-5">
                <a:latin typeface="Carlito"/>
                <a:cs typeface="Carlito"/>
              </a:rPr>
              <a:t>levels</a:t>
            </a:r>
            <a:r>
              <a:rPr dirty="0" sz="2600" spc="110">
                <a:latin typeface="Carlito"/>
                <a:cs typeface="Carlito"/>
              </a:rPr>
              <a:t> </a:t>
            </a:r>
            <a:r>
              <a:rPr dirty="0" sz="2600" spc="-20">
                <a:latin typeface="Carlito"/>
                <a:cs typeface="Carlito"/>
              </a:rPr>
              <a:t>are</a:t>
            </a:r>
            <a:r>
              <a:rPr dirty="0" sz="2600" spc="145">
                <a:latin typeface="Carlito"/>
                <a:cs typeface="Carlito"/>
              </a:rPr>
              <a:t> </a:t>
            </a:r>
            <a:r>
              <a:rPr dirty="0" sz="2600" spc="-15">
                <a:latin typeface="Carlito"/>
                <a:cs typeface="Carlito"/>
              </a:rPr>
              <a:t>expected</a:t>
            </a:r>
            <a:r>
              <a:rPr dirty="0" sz="2600" spc="95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to</a:t>
            </a:r>
            <a:r>
              <a:rPr dirty="0" sz="2600" spc="130">
                <a:latin typeface="Carlito"/>
                <a:cs typeface="Carlito"/>
              </a:rPr>
              <a:t> </a:t>
            </a:r>
            <a:r>
              <a:rPr dirty="0" sz="2600" spc="-5">
                <a:latin typeface="Carlito"/>
                <a:cs typeface="Carlito"/>
              </a:rPr>
              <a:t>rise</a:t>
            </a:r>
            <a:r>
              <a:rPr dirty="0" sz="2600" spc="12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1</a:t>
            </a:r>
            <a:endParaRPr sz="2600">
              <a:latin typeface="Carlito"/>
              <a:cs typeface="Carlito"/>
            </a:endParaRPr>
          </a:p>
          <a:p>
            <a:pPr marL="241300">
              <a:lnSpc>
                <a:spcPts val="2190"/>
              </a:lnSpc>
            </a:pPr>
            <a:r>
              <a:rPr dirty="0" sz="2600" spc="-10">
                <a:latin typeface="Carlito"/>
                <a:cs typeface="Carlito"/>
              </a:rPr>
              <a:t>to</a:t>
            </a:r>
            <a:r>
              <a:rPr dirty="0" sz="2600" spc="23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4</a:t>
            </a:r>
            <a:r>
              <a:rPr dirty="0" sz="2600" spc="215">
                <a:latin typeface="Carlito"/>
                <a:cs typeface="Carlito"/>
              </a:rPr>
              <a:t> </a:t>
            </a:r>
            <a:r>
              <a:rPr dirty="0" sz="2600" spc="-25">
                <a:latin typeface="Carlito"/>
                <a:cs typeface="Carlito"/>
              </a:rPr>
              <a:t>feet</a:t>
            </a:r>
            <a:r>
              <a:rPr dirty="0" sz="2600" spc="245">
                <a:latin typeface="Carlito"/>
                <a:cs typeface="Carlito"/>
              </a:rPr>
              <a:t> </a:t>
            </a:r>
            <a:r>
              <a:rPr dirty="0" sz="2600" spc="-5">
                <a:latin typeface="Carlito"/>
                <a:cs typeface="Carlito"/>
              </a:rPr>
              <a:t>(30</a:t>
            </a:r>
            <a:r>
              <a:rPr dirty="0" sz="2600" spc="215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to</a:t>
            </a:r>
            <a:r>
              <a:rPr dirty="0" sz="2600" spc="240">
                <a:latin typeface="Carlito"/>
                <a:cs typeface="Carlito"/>
              </a:rPr>
              <a:t> </a:t>
            </a:r>
            <a:r>
              <a:rPr dirty="0" sz="2600" spc="-15">
                <a:latin typeface="Carlito"/>
                <a:cs typeface="Carlito"/>
              </a:rPr>
              <a:t>100</a:t>
            </a:r>
            <a:r>
              <a:rPr dirty="0" sz="2600" spc="240">
                <a:latin typeface="Carlito"/>
                <a:cs typeface="Carlito"/>
              </a:rPr>
              <a:t> </a:t>
            </a:r>
            <a:r>
              <a:rPr dirty="0" sz="2600" spc="-5">
                <a:latin typeface="Carlito"/>
                <a:cs typeface="Carlito"/>
              </a:rPr>
              <a:t>cm),</a:t>
            </a:r>
            <a:r>
              <a:rPr dirty="0" sz="2600" spc="22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enough</a:t>
            </a:r>
            <a:r>
              <a:rPr dirty="0" sz="2600" spc="210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to</a:t>
            </a:r>
            <a:r>
              <a:rPr dirty="0" sz="2600" spc="240">
                <a:latin typeface="Carlito"/>
                <a:cs typeface="Carlito"/>
              </a:rPr>
              <a:t> </a:t>
            </a:r>
            <a:r>
              <a:rPr dirty="0" sz="2600" spc="-5">
                <a:latin typeface="Carlito"/>
                <a:cs typeface="Carlito"/>
              </a:rPr>
              <a:t>flood</a:t>
            </a:r>
            <a:r>
              <a:rPr dirty="0" sz="2600" spc="235">
                <a:latin typeface="Carlito"/>
                <a:cs typeface="Carlito"/>
              </a:rPr>
              <a:t> </a:t>
            </a:r>
            <a:r>
              <a:rPr dirty="0" sz="2600" spc="-15">
                <a:latin typeface="Carlito"/>
                <a:cs typeface="Carlito"/>
              </a:rPr>
              <a:t>many</a:t>
            </a:r>
            <a:r>
              <a:rPr dirty="0" sz="2600" spc="235">
                <a:latin typeface="Carlito"/>
                <a:cs typeface="Carlito"/>
              </a:rPr>
              <a:t> </a:t>
            </a:r>
            <a:r>
              <a:rPr dirty="0" sz="2600" spc="-5">
                <a:latin typeface="Carlito"/>
                <a:cs typeface="Carlito"/>
              </a:rPr>
              <a:t>small</a:t>
            </a:r>
            <a:r>
              <a:rPr dirty="0" sz="2600" spc="240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Pacific</a:t>
            </a:r>
            <a:r>
              <a:rPr dirty="0" sz="2600" spc="24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island</a:t>
            </a:r>
            <a:r>
              <a:rPr dirty="0" sz="2600" spc="220">
                <a:latin typeface="Carlito"/>
                <a:cs typeface="Carlito"/>
              </a:rPr>
              <a:t> </a:t>
            </a:r>
            <a:r>
              <a:rPr dirty="0" sz="2600" spc="-20">
                <a:latin typeface="Carlito"/>
                <a:cs typeface="Carlito"/>
              </a:rPr>
              <a:t>states</a:t>
            </a:r>
            <a:endParaRPr sz="2600">
              <a:latin typeface="Carlito"/>
              <a:cs typeface="Carlito"/>
            </a:endParaRPr>
          </a:p>
          <a:p>
            <a:pPr marL="241300" marR="9525">
              <a:lnSpc>
                <a:spcPct val="69900"/>
              </a:lnSpc>
              <a:spcBef>
                <a:spcPts val="480"/>
              </a:spcBef>
            </a:pPr>
            <a:r>
              <a:rPr dirty="0" sz="2600" spc="-25">
                <a:latin typeface="Carlito"/>
                <a:cs typeface="Carlito"/>
              </a:rPr>
              <a:t>(Vanatu), </a:t>
            </a:r>
            <a:r>
              <a:rPr dirty="0" sz="2600" spc="-10">
                <a:latin typeface="Carlito"/>
                <a:cs typeface="Carlito"/>
              </a:rPr>
              <a:t>famous </a:t>
            </a:r>
            <a:r>
              <a:rPr dirty="0" sz="2600" spc="-5">
                <a:latin typeface="Carlito"/>
                <a:cs typeface="Carlito"/>
              </a:rPr>
              <a:t>beach </a:t>
            </a:r>
            <a:r>
              <a:rPr dirty="0" sz="2600" spc="-10">
                <a:latin typeface="Carlito"/>
                <a:cs typeface="Carlito"/>
              </a:rPr>
              <a:t>resorts </a:t>
            </a:r>
            <a:r>
              <a:rPr dirty="0" sz="2600" spc="-5">
                <a:latin typeface="Carlito"/>
                <a:cs typeface="Carlito"/>
              </a:rPr>
              <a:t>(Hilton Head) </a:t>
            </a:r>
            <a:r>
              <a:rPr dirty="0" sz="2600" spc="-10">
                <a:latin typeface="Carlito"/>
                <a:cs typeface="Carlito"/>
              </a:rPr>
              <a:t>and </a:t>
            </a:r>
            <a:r>
              <a:rPr dirty="0" sz="2600" spc="-15">
                <a:latin typeface="Carlito"/>
                <a:cs typeface="Carlito"/>
              </a:rPr>
              <a:t>coastal </a:t>
            </a:r>
            <a:r>
              <a:rPr dirty="0" sz="2600">
                <a:latin typeface="Carlito"/>
                <a:cs typeface="Carlito"/>
              </a:rPr>
              <a:t>cities </a:t>
            </a:r>
            <a:r>
              <a:rPr dirty="0" sz="2600" spc="-10">
                <a:latin typeface="Carlito"/>
                <a:cs typeface="Carlito"/>
              </a:rPr>
              <a:t>(Bangkok,  </a:t>
            </a:r>
            <a:r>
              <a:rPr dirty="0" sz="2600" spc="-5">
                <a:latin typeface="Carlito"/>
                <a:cs typeface="Carlito"/>
              </a:rPr>
              <a:t>Boston).</a:t>
            </a:r>
            <a:endParaRPr sz="2600">
              <a:latin typeface="Carlito"/>
              <a:cs typeface="Carlito"/>
            </a:endParaRPr>
          </a:p>
          <a:p>
            <a:pPr marL="241300" indent="-228600">
              <a:lnSpc>
                <a:spcPts val="2650"/>
              </a:lnSpc>
              <a:spcBef>
                <a:spcPts val="6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>
                <a:latin typeface="Carlito"/>
                <a:cs typeface="Carlito"/>
              </a:rPr>
              <a:t>If</a:t>
            </a:r>
            <a:r>
              <a:rPr dirty="0" sz="2600" spc="155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the</a:t>
            </a:r>
            <a:r>
              <a:rPr dirty="0" sz="2600" spc="160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Greenland</a:t>
            </a:r>
            <a:r>
              <a:rPr dirty="0" sz="2600" spc="15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ice</a:t>
            </a:r>
            <a:r>
              <a:rPr dirty="0" sz="2600" spc="160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cap</a:t>
            </a:r>
            <a:r>
              <a:rPr dirty="0" sz="2600" spc="145">
                <a:latin typeface="Carlito"/>
                <a:cs typeface="Carlito"/>
              </a:rPr>
              <a:t> </a:t>
            </a:r>
            <a:r>
              <a:rPr dirty="0" sz="2600" spc="-15">
                <a:latin typeface="Carlito"/>
                <a:cs typeface="Carlito"/>
              </a:rPr>
              <a:t>and/or</a:t>
            </a:r>
            <a:r>
              <a:rPr dirty="0" sz="2600" spc="15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the</a:t>
            </a:r>
            <a:r>
              <a:rPr dirty="0" sz="2600" spc="155">
                <a:latin typeface="Carlito"/>
                <a:cs typeface="Carlito"/>
              </a:rPr>
              <a:t> </a:t>
            </a:r>
            <a:r>
              <a:rPr dirty="0" sz="2600" spc="-15">
                <a:latin typeface="Carlito"/>
                <a:cs typeface="Carlito"/>
              </a:rPr>
              <a:t>Antarctic</a:t>
            </a:r>
            <a:r>
              <a:rPr dirty="0" sz="2600" spc="16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ice</a:t>
            </a:r>
            <a:r>
              <a:rPr dirty="0" sz="2600" spc="155">
                <a:latin typeface="Carlito"/>
                <a:cs typeface="Carlito"/>
              </a:rPr>
              <a:t> </a:t>
            </a:r>
            <a:r>
              <a:rPr dirty="0" sz="2600" spc="-5">
                <a:latin typeface="Carlito"/>
                <a:cs typeface="Carlito"/>
              </a:rPr>
              <a:t>shelf</a:t>
            </a:r>
            <a:r>
              <a:rPr dirty="0" sz="2600" spc="170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collapses,</a:t>
            </a:r>
            <a:r>
              <a:rPr dirty="0" sz="2600" spc="14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sea</a:t>
            </a:r>
            <a:r>
              <a:rPr dirty="0" sz="2600" spc="145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levels</a:t>
            </a:r>
            <a:endParaRPr sz="2600">
              <a:latin typeface="Carlito"/>
              <a:cs typeface="Carlito"/>
            </a:endParaRPr>
          </a:p>
          <a:p>
            <a:pPr marL="241300" marR="6985">
              <a:lnSpc>
                <a:spcPct val="69900"/>
              </a:lnSpc>
              <a:spcBef>
                <a:spcPts val="465"/>
              </a:spcBef>
            </a:pPr>
            <a:r>
              <a:rPr dirty="0" sz="2600" spc="-10">
                <a:latin typeface="Carlito"/>
                <a:cs typeface="Carlito"/>
              </a:rPr>
              <a:t>could </a:t>
            </a:r>
            <a:r>
              <a:rPr dirty="0" sz="2600">
                <a:latin typeface="Carlito"/>
                <a:cs typeface="Carlito"/>
              </a:rPr>
              <a:t>rise </a:t>
            </a:r>
            <a:r>
              <a:rPr dirty="0" sz="2600" spc="-15">
                <a:latin typeface="Carlito"/>
                <a:cs typeface="Carlito"/>
              </a:rPr>
              <a:t>by </a:t>
            </a:r>
            <a:r>
              <a:rPr dirty="0" sz="2600" spc="-5">
                <a:latin typeface="Carlito"/>
                <a:cs typeface="Carlito"/>
              </a:rPr>
              <a:t>as </a:t>
            </a:r>
            <a:r>
              <a:rPr dirty="0" sz="2600">
                <a:latin typeface="Carlito"/>
                <a:cs typeface="Carlito"/>
              </a:rPr>
              <a:t>much </a:t>
            </a:r>
            <a:r>
              <a:rPr dirty="0" sz="2600" spc="-5">
                <a:latin typeface="Carlito"/>
                <a:cs typeface="Carlito"/>
              </a:rPr>
              <a:t>as </a:t>
            </a:r>
            <a:r>
              <a:rPr dirty="0" sz="2600">
                <a:latin typeface="Carlito"/>
                <a:cs typeface="Carlito"/>
              </a:rPr>
              <a:t>20 ft </a:t>
            </a:r>
            <a:r>
              <a:rPr dirty="0" sz="2600" spc="-5">
                <a:latin typeface="Carlito"/>
                <a:cs typeface="Carlito"/>
              </a:rPr>
              <a:t>(6 </a:t>
            </a:r>
            <a:r>
              <a:rPr dirty="0" sz="2600">
                <a:latin typeface="Carlito"/>
                <a:cs typeface="Carlito"/>
              </a:rPr>
              <a:t>m), </a:t>
            </a:r>
            <a:r>
              <a:rPr dirty="0" sz="2600" spc="-5">
                <a:latin typeface="Carlito"/>
                <a:cs typeface="Carlito"/>
              </a:rPr>
              <a:t>inundating, </a:t>
            </a:r>
            <a:r>
              <a:rPr dirty="0" sz="2600" spc="-20">
                <a:latin typeface="Carlito"/>
                <a:cs typeface="Carlito"/>
              </a:rPr>
              <a:t>for </a:t>
            </a:r>
            <a:r>
              <a:rPr dirty="0" sz="2600" spc="-10">
                <a:latin typeface="Carlito"/>
                <a:cs typeface="Carlito"/>
              </a:rPr>
              <a:t>example, </a:t>
            </a:r>
            <a:r>
              <a:rPr dirty="0" sz="2600" spc="-15">
                <a:latin typeface="Carlito"/>
                <a:cs typeface="Carlito"/>
              </a:rPr>
              <a:t>large </a:t>
            </a:r>
            <a:r>
              <a:rPr dirty="0" sz="2600">
                <a:latin typeface="Carlito"/>
                <a:cs typeface="Carlito"/>
              </a:rPr>
              <a:t>parts </a:t>
            </a:r>
            <a:r>
              <a:rPr dirty="0" sz="2600" spc="5">
                <a:latin typeface="Carlito"/>
                <a:cs typeface="Carlito"/>
              </a:rPr>
              <a:t>of  </a:t>
            </a:r>
            <a:r>
              <a:rPr dirty="0" sz="2600" spc="-5">
                <a:latin typeface="Carlito"/>
                <a:cs typeface="Carlito"/>
              </a:rPr>
              <a:t>Florida, </a:t>
            </a:r>
            <a:r>
              <a:rPr dirty="0" sz="2600">
                <a:latin typeface="Carlito"/>
                <a:cs typeface="Carlito"/>
              </a:rPr>
              <a:t>the </a:t>
            </a:r>
            <a:r>
              <a:rPr dirty="0" sz="2600" spc="-5">
                <a:latin typeface="Carlito"/>
                <a:cs typeface="Carlito"/>
              </a:rPr>
              <a:t>Gulf Coast, </a:t>
            </a:r>
            <a:r>
              <a:rPr dirty="0" sz="2600" spc="-10">
                <a:latin typeface="Carlito"/>
                <a:cs typeface="Carlito"/>
              </a:rPr>
              <a:t>New </a:t>
            </a:r>
            <a:r>
              <a:rPr dirty="0" sz="2600" spc="-5">
                <a:latin typeface="Carlito"/>
                <a:cs typeface="Carlito"/>
              </a:rPr>
              <a:t>Orleans </a:t>
            </a:r>
            <a:r>
              <a:rPr dirty="0" sz="2600" spc="-10">
                <a:latin typeface="Carlito"/>
                <a:cs typeface="Carlito"/>
              </a:rPr>
              <a:t>and</a:t>
            </a:r>
            <a:r>
              <a:rPr dirty="0" sz="2600" spc="15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Houston.</a:t>
            </a:r>
            <a:endParaRPr sz="2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074018" y="6465252"/>
            <a:ext cx="2298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rlito"/>
                <a:cs typeface="Carlito"/>
              </a:rPr>
              <a:t>10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6520" y="196596"/>
            <a:ext cx="213804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latin typeface="Times New Roman"/>
                <a:cs typeface="Times New Roman"/>
              </a:rPr>
              <a:t>Int</a:t>
            </a:r>
            <a:r>
              <a:rPr dirty="0" b="1">
                <a:latin typeface="Times New Roman"/>
                <a:cs typeface="Times New Roman"/>
              </a:rPr>
              <a:t>e</a:t>
            </a:r>
            <a:r>
              <a:rPr dirty="0" spc="-5" b="1">
                <a:latin typeface="Times New Roman"/>
                <a:cs typeface="Times New Roman"/>
              </a:rPr>
              <a:t>nsity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31594" y="1120775"/>
            <a:ext cx="8418830" cy="3651250"/>
          </a:xfrm>
          <a:prstGeom prst="rect">
            <a:avLst/>
          </a:prstGeom>
        </p:spPr>
        <p:txBody>
          <a:bodyPr wrap="square" lIns="0" tIns="59055" rIns="0" bIns="0" rtlCol="0" vert="horz">
            <a:spAutoFit/>
          </a:bodyPr>
          <a:lstStyle/>
          <a:p>
            <a:pPr marL="241300" marR="488950" indent="-228600">
              <a:lnSpc>
                <a:spcPts val="3040"/>
              </a:lnSpc>
              <a:spcBef>
                <a:spcPts val="46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>
                <a:latin typeface="Times New Roman"/>
                <a:cs typeface="Times New Roman"/>
              </a:rPr>
              <a:t>Rating of an Earthquake </a:t>
            </a:r>
            <a:r>
              <a:rPr dirty="0" sz="2800" spc="-5" b="1">
                <a:latin typeface="Times New Roman"/>
                <a:cs typeface="Times New Roman"/>
              </a:rPr>
              <a:t>on </a:t>
            </a:r>
            <a:r>
              <a:rPr dirty="0" sz="2800" b="1">
                <a:latin typeface="Times New Roman"/>
                <a:cs typeface="Times New Roman"/>
              </a:rPr>
              <a:t>the </a:t>
            </a:r>
            <a:r>
              <a:rPr dirty="0" sz="2800" spc="-5" b="1">
                <a:latin typeface="Times New Roman"/>
                <a:cs typeface="Times New Roman"/>
              </a:rPr>
              <a:t>basis </a:t>
            </a:r>
            <a:r>
              <a:rPr dirty="0" sz="2800" b="1">
                <a:latin typeface="Times New Roman"/>
                <a:cs typeface="Times New Roman"/>
              </a:rPr>
              <a:t>of its effects</a:t>
            </a:r>
            <a:r>
              <a:rPr dirty="0" sz="2800" spc="-95" b="1">
                <a:latin typeface="Times New Roman"/>
                <a:cs typeface="Times New Roman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on  </a:t>
            </a:r>
            <a:r>
              <a:rPr dirty="0" sz="2800" b="1">
                <a:latin typeface="Times New Roman"/>
                <a:cs typeface="Times New Roman"/>
              </a:rPr>
              <a:t>living and non-living</a:t>
            </a:r>
            <a:r>
              <a:rPr dirty="0" sz="2800" spc="-20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things</a:t>
            </a:r>
            <a:r>
              <a:rPr dirty="0" sz="280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1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>
                <a:latin typeface="Times New Roman"/>
                <a:cs typeface="Times New Roman"/>
              </a:rPr>
              <a:t>Degree of </a:t>
            </a:r>
            <a:r>
              <a:rPr dirty="0" sz="2800" spc="-5">
                <a:latin typeface="Times New Roman"/>
                <a:cs typeface="Times New Roman"/>
              </a:rPr>
              <a:t>shacking.</a:t>
            </a:r>
            <a:endParaRPr sz="2800">
              <a:latin typeface="Times New Roman"/>
              <a:cs typeface="Times New Roman"/>
            </a:endParaRPr>
          </a:p>
          <a:p>
            <a:pPr marL="241300" marR="615950" indent="-228600">
              <a:lnSpc>
                <a:spcPts val="3020"/>
              </a:lnSpc>
              <a:spcBef>
                <a:spcPts val="104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>
                <a:latin typeface="Times New Roman"/>
                <a:cs typeface="Times New Roman"/>
              </a:rPr>
              <a:t>Building </a:t>
            </a:r>
            <a:r>
              <a:rPr dirty="0" sz="2800" spc="-5">
                <a:latin typeface="Times New Roman"/>
                <a:cs typeface="Times New Roman"/>
              </a:rPr>
              <a:t>collapse; </a:t>
            </a:r>
            <a:r>
              <a:rPr dirty="0" sz="2800">
                <a:latin typeface="Times New Roman"/>
                <a:cs typeface="Times New Roman"/>
              </a:rPr>
              <a:t>Landslide triggered; river</a:t>
            </a:r>
            <a:r>
              <a:rPr dirty="0" sz="2800" spc="-8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changes  </a:t>
            </a:r>
            <a:r>
              <a:rPr dirty="0" sz="2800" spc="-5">
                <a:latin typeface="Times New Roman"/>
                <a:cs typeface="Times New Roman"/>
              </a:rPr>
              <a:t>course; </a:t>
            </a:r>
            <a:r>
              <a:rPr dirty="0" sz="2800">
                <a:latin typeface="Times New Roman"/>
                <a:cs typeface="Times New Roman"/>
              </a:rPr>
              <a:t>land </a:t>
            </a:r>
            <a:r>
              <a:rPr dirty="0" sz="2800" spc="-15">
                <a:latin typeface="Times New Roman"/>
                <a:cs typeface="Times New Roman"/>
              </a:rPr>
              <a:t>may </a:t>
            </a:r>
            <a:r>
              <a:rPr dirty="0" sz="2800" spc="-5">
                <a:latin typeface="Times New Roman"/>
                <a:cs typeface="Times New Roman"/>
              </a:rPr>
              <a:t>burst</a:t>
            </a:r>
            <a:r>
              <a:rPr dirty="0" sz="2800" spc="3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open.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ts val="32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>
                <a:latin typeface="Times New Roman"/>
                <a:cs typeface="Times New Roman"/>
              </a:rPr>
              <a:t>Scales </a:t>
            </a:r>
            <a:r>
              <a:rPr dirty="0" sz="2800" spc="-5">
                <a:latin typeface="Times New Roman"/>
                <a:cs typeface="Times New Roman"/>
              </a:rPr>
              <a:t>for </a:t>
            </a:r>
            <a:r>
              <a:rPr dirty="0" sz="2800" spc="-10">
                <a:latin typeface="Times New Roman"/>
                <a:cs typeface="Times New Roman"/>
              </a:rPr>
              <a:t>seismic </a:t>
            </a:r>
            <a:r>
              <a:rPr dirty="0" sz="2800" spc="-5">
                <a:latin typeface="Times New Roman"/>
                <a:cs typeface="Times New Roman"/>
              </a:rPr>
              <a:t>Intensity </a:t>
            </a:r>
            <a:r>
              <a:rPr dirty="0" sz="2800" spc="-10" b="1">
                <a:latin typeface="Times New Roman"/>
                <a:cs typeface="Times New Roman"/>
              </a:rPr>
              <a:t>Rossi Forrel </a:t>
            </a:r>
            <a:r>
              <a:rPr dirty="0" sz="2800" spc="-5" b="1">
                <a:latin typeface="Times New Roman"/>
                <a:cs typeface="Times New Roman"/>
              </a:rPr>
              <a:t>(Rossi </a:t>
            </a:r>
            <a:r>
              <a:rPr dirty="0" sz="2800" b="1">
                <a:latin typeface="Times New Roman"/>
                <a:cs typeface="Times New Roman"/>
              </a:rPr>
              <a:t>in</a:t>
            </a:r>
            <a:r>
              <a:rPr dirty="0" sz="2800" spc="60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1883)</a:t>
            </a:r>
            <a:endParaRPr sz="2800">
              <a:latin typeface="Times New Roman"/>
              <a:cs typeface="Times New Roman"/>
            </a:endParaRPr>
          </a:p>
          <a:p>
            <a:pPr marL="241300">
              <a:lnSpc>
                <a:spcPts val="3200"/>
              </a:lnSpc>
            </a:pPr>
            <a:r>
              <a:rPr dirty="0" sz="2800">
                <a:latin typeface="Times New Roman"/>
                <a:cs typeface="Times New Roman"/>
              </a:rPr>
              <a:t>and </a:t>
            </a:r>
            <a:r>
              <a:rPr dirty="0" sz="2800" spc="-10" b="1">
                <a:latin typeface="Times New Roman"/>
                <a:cs typeface="Times New Roman"/>
              </a:rPr>
              <a:t>Mercalli </a:t>
            </a:r>
            <a:r>
              <a:rPr dirty="0" sz="2800" spc="-5" b="1">
                <a:latin typeface="Times New Roman"/>
                <a:cs typeface="Times New Roman"/>
              </a:rPr>
              <a:t>scale </a:t>
            </a:r>
            <a:r>
              <a:rPr dirty="0" sz="2800" b="1">
                <a:latin typeface="Times New Roman"/>
                <a:cs typeface="Times New Roman"/>
              </a:rPr>
              <a:t>(1902)-</a:t>
            </a:r>
            <a:r>
              <a:rPr dirty="0" sz="2800" spc="-5" b="1">
                <a:latin typeface="Times New Roman"/>
                <a:cs typeface="Times New Roman"/>
              </a:rPr>
              <a:t> M.M.Scale.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  <a:tab pos="1661160" algn="l"/>
              </a:tabLst>
            </a:pPr>
            <a:r>
              <a:rPr dirty="0" sz="2800" spc="-5">
                <a:latin typeface="Times New Roman"/>
                <a:cs typeface="Times New Roman"/>
              </a:rPr>
              <a:t>Intensity	</a:t>
            </a:r>
            <a:r>
              <a:rPr dirty="0" sz="2800">
                <a:latin typeface="Times New Roman"/>
                <a:cs typeface="Times New Roman"/>
              </a:rPr>
              <a:t>is indicated as a </a:t>
            </a:r>
            <a:r>
              <a:rPr dirty="0" sz="2800" spc="-5">
                <a:latin typeface="Times New Roman"/>
                <a:cs typeface="Times New Roman"/>
              </a:rPr>
              <a:t>set </a:t>
            </a:r>
            <a:r>
              <a:rPr dirty="0" sz="2800">
                <a:latin typeface="Times New Roman"/>
                <a:cs typeface="Times New Roman"/>
              </a:rPr>
              <a:t>of whole</a:t>
            </a:r>
            <a:r>
              <a:rPr dirty="0" sz="2800" spc="-60">
                <a:latin typeface="Times New Roman"/>
                <a:cs typeface="Times New Roman"/>
              </a:rPr>
              <a:t> </a:t>
            </a:r>
            <a:r>
              <a:rPr dirty="0" sz="2800" spc="-30">
                <a:latin typeface="Times New Roman"/>
                <a:cs typeface="Times New Roman"/>
              </a:rPr>
              <a:t>number.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366458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25">
                <a:latin typeface="Trebuchet MS"/>
                <a:cs typeface="Trebuchet MS"/>
              </a:rPr>
              <a:t>Ozone</a:t>
            </a:r>
            <a:r>
              <a:rPr dirty="0" spc="-490">
                <a:latin typeface="Trebuchet MS"/>
                <a:cs typeface="Trebuchet MS"/>
              </a:rPr>
              <a:t> </a:t>
            </a:r>
            <a:r>
              <a:rPr dirty="0" spc="-240">
                <a:latin typeface="Trebuchet MS"/>
                <a:cs typeface="Trebuchet MS"/>
              </a:rPr>
              <a:t>depletion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663128"/>
            <a:ext cx="6334125" cy="4243705"/>
          </a:xfrm>
          <a:prstGeom prst="rect">
            <a:avLst/>
          </a:prstGeom>
        </p:spPr>
        <p:txBody>
          <a:bodyPr wrap="square" lIns="0" tIns="52704" rIns="0" bIns="0" rtlCol="0" vert="horz">
            <a:spAutoFit/>
          </a:bodyPr>
          <a:lstStyle/>
          <a:p>
            <a:pPr algn="just" marL="241300" marR="7620" indent="-228600">
              <a:lnSpc>
                <a:spcPct val="90000"/>
              </a:lnSpc>
              <a:spcBef>
                <a:spcPts val="414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 spc="-10">
                <a:latin typeface="Carlito"/>
                <a:cs typeface="Carlito"/>
              </a:rPr>
              <a:t>Atmospheric </a:t>
            </a:r>
            <a:r>
              <a:rPr dirty="0" sz="2600" spc="-25">
                <a:latin typeface="Carlito"/>
                <a:cs typeface="Carlito"/>
              </a:rPr>
              <a:t>ozone </a:t>
            </a:r>
            <a:r>
              <a:rPr dirty="0" sz="2600" spc="-10">
                <a:latin typeface="Carlito"/>
                <a:cs typeface="Carlito"/>
              </a:rPr>
              <a:t>absorbs ultraviolet (UV)  radiation </a:t>
            </a:r>
            <a:r>
              <a:rPr dirty="0" sz="2600" spc="-15">
                <a:latin typeface="Carlito"/>
                <a:cs typeface="Carlito"/>
              </a:rPr>
              <a:t>from </a:t>
            </a:r>
            <a:r>
              <a:rPr dirty="0" sz="2600">
                <a:latin typeface="Carlito"/>
                <a:cs typeface="Carlito"/>
              </a:rPr>
              <a:t>the </a:t>
            </a:r>
            <a:r>
              <a:rPr dirty="0" sz="2600" spc="-5">
                <a:latin typeface="Carlito"/>
                <a:cs typeface="Carlito"/>
              </a:rPr>
              <a:t>sun, </a:t>
            </a:r>
            <a:r>
              <a:rPr dirty="0" sz="2600">
                <a:latin typeface="Carlito"/>
                <a:cs typeface="Carlito"/>
              </a:rPr>
              <a:t>particularly </a:t>
            </a:r>
            <a:r>
              <a:rPr dirty="0" sz="2600" spc="-10">
                <a:latin typeface="Carlito"/>
                <a:cs typeface="Carlito"/>
              </a:rPr>
              <a:t>harmful  </a:t>
            </a:r>
            <a:r>
              <a:rPr dirty="0" sz="2600">
                <a:latin typeface="Carlito"/>
                <a:cs typeface="Carlito"/>
              </a:rPr>
              <a:t>UVB-type </a:t>
            </a:r>
            <a:r>
              <a:rPr dirty="0" sz="2600" spc="-30">
                <a:latin typeface="Carlito"/>
                <a:cs typeface="Carlito"/>
              </a:rPr>
              <a:t>rays. </a:t>
            </a:r>
            <a:r>
              <a:rPr dirty="0" sz="2600" spc="-10">
                <a:latin typeface="Carlito"/>
                <a:cs typeface="Carlito"/>
              </a:rPr>
              <a:t>Exposure to </a:t>
            </a:r>
            <a:r>
              <a:rPr dirty="0" sz="2600" spc="-5">
                <a:latin typeface="Carlito"/>
                <a:cs typeface="Carlito"/>
              </a:rPr>
              <a:t>UVB </a:t>
            </a:r>
            <a:r>
              <a:rPr dirty="0" sz="2600" spc="-10">
                <a:latin typeface="Carlito"/>
                <a:cs typeface="Carlito"/>
              </a:rPr>
              <a:t>radiation </a:t>
            </a:r>
            <a:r>
              <a:rPr dirty="0" sz="2600">
                <a:latin typeface="Carlito"/>
                <a:cs typeface="Carlito"/>
              </a:rPr>
              <a:t>is  </a:t>
            </a:r>
            <a:r>
              <a:rPr dirty="0" sz="2600" spc="-15">
                <a:latin typeface="Carlito"/>
                <a:cs typeface="Carlito"/>
              </a:rPr>
              <a:t>linked </a:t>
            </a:r>
            <a:r>
              <a:rPr dirty="0" sz="2600">
                <a:latin typeface="Carlito"/>
                <a:cs typeface="Carlito"/>
              </a:rPr>
              <a:t>with </a:t>
            </a:r>
            <a:r>
              <a:rPr dirty="0" sz="2600" spc="-5">
                <a:latin typeface="Carlito"/>
                <a:cs typeface="Carlito"/>
              </a:rPr>
              <a:t>increased </a:t>
            </a:r>
            <a:r>
              <a:rPr dirty="0" sz="2600">
                <a:latin typeface="Carlito"/>
                <a:cs typeface="Carlito"/>
              </a:rPr>
              <a:t>risk of </a:t>
            </a:r>
            <a:r>
              <a:rPr dirty="0" sz="2600" spc="-5">
                <a:latin typeface="Carlito"/>
                <a:cs typeface="Carlito"/>
              </a:rPr>
              <a:t>skin cancer and  </a:t>
            </a:r>
            <a:r>
              <a:rPr dirty="0" sz="2600" spc="-15">
                <a:latin typeface="Carlito"/>
                <a:cs typeface="Carlito"/>
              </a:rPr>
              <a:t>cataracts, </a:t>
            </a:r>
            <a:r>
              <a:rPr dirty="0" sz="2600" spc="-5">
                <a:latin typeface="Carlito"/>
                <a:cs typeface="Carlito"/>
              </a:rPr>
              <a:t>as well as </a:t>
            </a:r>
            <a:r>
              <a:rPr dirty="0" sz="2600" spc="-10">
                <a:latin typeface="Carlito"/>
                <a:cs typeface="Carlito"/>
              </a:rPr>
              <a:t>damage </a:t>
            </a:r>
            <a:r>
              <a:rPr dirty="0" sz="2600" spc="-5">
                <a:latin typeface="Carlito"/>
                <a:cs typeface="Carlito"/>
              </a:rPr>
              <a:t>to plants and  marine</a:t>
            </a:r>
            <a:r>
              <a:rPr dirty="0" sz="2600">
                <a:latin typeface="Carlito"/>
                <a:cs typeface="Carlito"/>
              </a:rPr>
              <a:t> </a:t>
            </a:r>
            <a:r>
              <a:rPr dirty="0" sz="2600" spc="-15">
                <a:latin typeface="Carlito"/>
                <a:cs typeface="Carlito"/>
              </a:rPr>
              <a:t>ecosystems.</a:t>
            </a:r>
            <a:endParaRPr sz="2600">
              <a:latin typeface="Carlito"/>
              <a:cs typeface="Carlito"/>
            </a:endParaRPr>
          </a:p>
          <a:p>
            <a:pPr algn="just" marL="241300" marR="6985" indent="-228600">
              <a:lnSpc>
                <a:spcPts val="2800"/>
              </a:lnSpc>
              <a:spcBef>
                <a:spcPts val="106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 spc="-20">
                <a:latin typeface="Carlito"/>
                <a:cs typeface="Carlito"/>
              </a:rPr>
              <a:t>Ozone, </a:t>
            </a:r>
            <a:r>
              <a:rPr dirty="0" sz="2600" spc="5">
                <a:latin typeface="Carlito"/>
                <a:cs typeface="Carlito"/>
              </a:rPr>
              <a:t>on </a:t>
            </a:r>
            <a:r>
              <a:rPr dirty="0" sz="2600">
                <a:latin typeface="Carlito"/>
                <a:cs typeface="Carlito"/>
              </a:rPr>
              <a:t>the other </a:t>
            </a:r>
            <a:r>
              <a:rPr dirty="0" sz="2600" spc="-5">
                <a:latin typeface="Carlito"/>
                <a:cs typeface="Carlito"/>
              </a:rPr>
              <a:t>hand, </a:t>
            </a:r>
            <a:r>
              <a:rPr dirty="0" sz="2600" spc="-10">
                <a:latin typeface="Carlito"/>
                <a:cs typeface="Carlito"/>
              </a:rPr>
              <a:t>consists </a:t>
            </a:r>
            <a:r>
              <a:rPr dirty="0" sz="2600">
                <a:latin typeface="Carlito"/>
                <a:cs typeface="Carlito"/>
              </a:rPr>
              <a:t>of </a:t>
            </a:r>
            <a:r>
              <a:rPr dirty="0" sz="2600" spc="-15">
                <a:latin typeface="Carlito"/>
                <a:cs typeface="Carlito"/>
              </a:rPr>
              <a:t>three </a:t>
            </a:r>
            <a:r>
              <a:rPr dirty="0" sz="2600" spc="555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atoms </a:t>
            </a:r>
            <a:r>
              <a:rPr dirty="0" sz="2600">
                <a:latin typeface="Carlito"/>
                <a:cs typeface="Carlito"/>
              </a:rPr>
              <a:t>of </a:t>
            </a:r>
            <a:r>
              <a:rPr dirty="0" sz="2600" spc="-25">
                <a:latin typeface="Carlito"/>
                <a:cs typeface="Carlito"/>
              </a:rPr>
              <a:t>oxygen </a:t>
            </a:r>
            <a:r>
              <a:rPr dirty="0" sz="2600" spc="-5">
                <a:latin typeface="Carlito"/>
                <a:cs typeface="Carlito"/>
              </a:rPr>
              <a:t>bound </a:t>
            </a:r>
            <a:r>
              <a:rPr dirty="0" sz="2600" spc="-10">
                <a:latin typeface="Carlito"/>
                <a:cs typeface="Carlito"/>
              </a:rPr>
              <a:t>together</a:t>
            </a:r>
            <a:r>
              <a:rPr dirty="0" sz="2600" spc="-30">
                <a:latin typeface="Carlito"/>
                <a:cs typeface="Carlito"/>
              </a:rPr>
              <a:t> </a:t>
            </a:r>
            <a:r>
              <a:rPr dirty="0" sz="2600" spc="-5">
                <a:latin typeface="Carlito"/>
                <a:cs typeface="Carlito"/>
              </a:rPr>
              <a:t>(O3).</a:t>
            </a:r>
            <a:endParaRPr sz="2600">
              <a:latin typeface="Carlito"/>
              <a:cs typeface="Carlito"/>
            </a:endParaRPr>
          </a:p>
          <a:p>
            <a:pPr algn="just" marL="241300" marR="5080" indent="-228600">
              <a:lnSpc>
                <a:spcPct val="90100"/>
              </a:lnSpc>
              <a:spcBef>
                <a:spcPts val="95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 spc="-5">
                <a:latin typeface="Carlito"/>
                <a:cs typeface="Carlito"/>
              </a:rPr>
              <a:t>Most </a:t>
            </a:r>
            <a:r>
              <a:rPr dirty="0" sz="2600" spc="-10">
                <a:latin typeface="Carlito"/>
                <a:cs typeface="Carlito"/>
              </a:rPr>
              <a:t>of </a:t>
            </a:r>
            <a:r>
              <a:rPr dirty="0" sz="2600">
                <a:latin typeface="Carlito"/>
                <a:cs typeface="Carlito"/>
              </a:rPr>
              <a:t>the </a:t>
            </a:r>
            <a:r>
              <a:rPr dirty="0" sz="2600" spc="-10">
                <a:latin typeface="Carlito"/>
                <a:cs typeface="Carlito"/>
              </a:rPr>
              <a:t>atmosphere's </a:t>
            </a:r>
            <a:r>
              <a:rPr dirty="0" sz="2600" spc="-25">
                <a:latin typeface="Carlito"/>
                <a:cs typeface="Carlito"/>
              </a:rPr>
              <a:t>ozone </a:t>
            </a:r>
            <a:r>
              <a:rPr dirty="0" sz="2600" spc="-15">
                <a:latin typeface="Carlito"/>
                <a:cs typeface="Carlito"/>
              </a:rPr>
              <a:t>occurs </a:t>
            </a:r>
            <a:r>
              <a:rPr dirty="0" sz="2600">
                <a:latin typeface="Carlito"/>
                <a:cs typeface="Carlito"/>
              </a:rPr>
              <a:t>in  the </a:t>
            </a:r>
            <a:r>
              <a:rPr dirty="0" sz="2600" spc="-10">
                <a:latin typeface="Carlito"/>
                <a:cs typeface="Carlito"/>
              </a:rPr>
              <a:t>region </a:t>
            </a:r>
            <a:r>
              <a:rPr dirty="0" sz="2600" spc="-5">
                <a:latin typeface="Carlito"/>
                <a:cs typeface="Carlito"/>
              </a:rPr>
              <a:t>called </a:t>
            </a:r>
            <a:r>
              <a:rPr dirty="0" sz="2600">
                <a:latin typeface="Carlito"/>
                <a:cs typeface="Carlito"/>
              </a:rPr>
              <a:t>the </a:t>
            </a:r>
            <a:r>
              <a:rPr dirty="0" sz="2600" spc="-20">
                <a:latin typeface="Carlito"/>
                <a:cs typeface="Carlito"/>
              </a:rPr>
              <a:t>stratosphere. Ozone </a:t>
            </a:r>
            <a:r>
              <a:rPr dirty="0" sz="2600">
                <a:latin typeface="Carlito"/>
                <a:cs typeface="Carlito"/>
              </a:rPr>
              <a:t>is  </a:t>
            </a:r>
            <a:r>
              <a:rPr dirty="0" sz="2600" spc="-5">
                <a:latin typeface="Carlito"/>
                <a:cs typeface="Carlito"/>
              </a:rPr>
              <a:t>colourless </a:t>
            </a:r>
            <a:r>
              <a:rPr dirty="0" sz="2600" spc="-10">
                <a:latin typeface="Carlito"/>
                <a:cs typeface="Carlito"/>
              </a:rPr>
              <a:t>and has </a:t>
            </a:r>
            <a:r>
              <a:rPr dirty="0" sz="2600">
                <a:latin typeface="Carlito"/>
                <a:cs typeface="Carlito"/>
              </a:rPr>
              <a:t>a very </a:t>
            </a:r>
            <a:r>
              <a:rPr dirty="0" sz="2600" spc="-15">
                <a:latin typeface="Carlito"/>
                <a:cs typeface="Carlito"/>
              </a:rPr>
              <a:t>harsh</a:t>
            </a:r>
            <a:r>
              <a:rPr dirty="0" sz="2600" spc="5">
                <a:latin typeface="Carlito"/>
                <a:cs typeface="Carlito"/>
              </a:rPr>
              <a:t> </a:t>
            </a:r>
            <a:r>
              <a:rPr dirty="0" sz="2600" spc="-50">
                <a:latin typeface="Carlito"/>
                <a:cs typeface="Carlito"/>
              </a:rPr>
              <a:t>odour.</a:t>
            </a:r>
            <a:endParaRPr sz="26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93278" y="433026"/>
            <a:ext cx="3148347" cy="5784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117</a:t>
            </a:fld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117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536321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25">
                <a:latin typeface="Trebuchet MS"/>
                <a:cs typeface="Trebuchet MS"/>
              </a:rPr>
              <a:t>Ozone </a:t>
            </a:r>
            <a:r>
              <a:rPr dirty="0" spc="-300">
                <a:latin typeface="Trebuchet MS"/>
                <a:cs typeface="Trebuchet MS"/>
              </a:rPr>
              <a:t>at different</a:t>
            </a:r>
            <a:r>
              <a:rPr dirty="0" spc="-790">
                <a:latin typeface="Trebuchet MS"/>
                <a:cs typeface="Trebuchet MS"/>
              </a:rPr>
              <a:t> </a:t>
            </a:r>
            <a:r>
              <a:rPr dirty="0" spc="-265">
                <a:latin typeface="Trebuchet MS"/>
                <a:cs typeface="Trebuchet MS"/>
              </a:rPr>
              <a:t>levels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93621"/>
            <a:ext cx="10362565" cy="429133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algn="just" marL="241300" marR="7620" indent="-228600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20">
                <a:latin typeface="Carlito"/>
                <a:cs typeface="Carlito"/>
              </a:rPr>
              <a:t>Ozone </a:t>
            </a:r>
            <a:r>
              <a:rPr dirty="0" sz="2800" spc="-5">
                <a:latin typeface="Carlito"/>
                <a:cs typeface="Carlito"/>
              </a:rPr>
              <a:t>also </a:t>
            </a:r>
            <a:r>
              <a:rPr dirty="0" sz="2800" spc="-15">
                <a:latin typeface="Carlito"/>
                <a:cs typeface="Carlito"/>
              </a:rPr>
              <a:t>occurs </a:t>
            </a:r>
            <a:r>
              <a:rPr dirty="0" sz="2800" spc="-5">
                <a:latin typeface="Carlito"/>
                <a:cs typeface="Carlito"/>
              </a:rPr>
              <a:t>in very small amounts </a:t>
            </a:r>
            <a:r>
              <a:rPr dirty="0" sz="2800" spc="-15">
                <a:latin typeface="Carlito"/>
                <a:cs typeface="Carlito"/>
              </a:rPr>
              <a:t>in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20">
                <a:latin typeface="Carlito"/>
                <a:cs typeface="Carlito"/>
              </a:rPr>
              <a:t>lowest </a:t>
            </a:r>
            <a:r>
              <a:rPr dirty="0" sz="2800" spc="-30">
                <a:latin typeface="Carlito"/>
                <a:cs typeface="Carlito"/>
              </a:rPr>
              <a:t>few </a:t>
            </a:r>
            <a:r>
              <a:rPr dirty="0" sz="2800" spc="-10">
                <a:latin typeface="Carlito"/>
                <a:cs typeface="Carlito"/>
              </a:rPr>
              <a:t>kilometres  </a:t>
            </a:r>
            <a:r>
              <a:rPr dirty="0" sz="2800">
                <a:latin typeface="Carlito"/>
                <a:cs typeface="Carlito"/>
              </a:rPr>
              <a:t>of the </a:t>
            </a:r>
            <a:r>
              <a:rPr dirty="0" sz="2800" spc="-5">
                <a:latin typeface="Carlito"/>
                <a:cs typeface="Carlito"/>
              </a:rPr>
              <a:t>atmosphere, </a:t>
            </a: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10">
                <a:latin typeface="Carlito"/>
                <a:cs typeface="Carlito"/>
              </a:rPr>
              <a:t>region </a:t>
            </a:r>
            <a:r>
              <a:rPr dirty="0" sz="2800" spc="-5">
                <a:latin typeface="Carlito"/>
                <a:cs typeface="Carlito"/>
              </a:rPr>
              <a:t>known as </a:t>
            </a:r>
            <a:r>
              <a:rPr dirty="0" sz="2800">
                <a:latin typeface="Carlito"/>
                <a:cs typeface="Carlito"/>
              </a:rPr>
              <a:t>the</a:t>
            </a:r>
            <a:r>
              <a:rPr dirty="0" sz="2800" spc="-65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troposphere.</a:t>
            </a:r>
            <a:endParaRPr sz="2800">
              <a:latin typeface="Carlito"/>
              <a:cs typeface="Carlito"/>
            </a:endParaRPr>
          </a:p>
          <a:p>
            <a:pPr algn="just" marL="241300" marR="5080" indent="-228600">
              <a:lnSpc>
                <a:spcPts val="302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Carlito"/>
                <a:cs typeface="Carlito"/>
              </a:rPr>
              <a:t>It is </a:t>
            </a:r>
            <a:r>
              <a:rPr dirty="0" sz="2800" spc="-10">
                <a:latin typeface="Carlito"/>
                <a:cs typeface="Carlito"/>
              </a:rPr>
              <a:t>produced </a:t>
            </a:r>
            <a:r>
              <a:rPr dirty="0" sz="2800" spc="-15">
                <a:latin typeface="Carlito"/>
                <a:cs typeface="Carlito"/>
              </a:rPr>
              <a:t>at </a:t>
            </a:r>
            <a:r>
              <a:rPr dirty="0" sz="2800" spc="-10">
                <a:latin typeface="Carlito"/>
                <a:cs typeface="Carlito"/>
              </a:rPr>
              <a:t>ground </a:t>
            </a:r>
            <a:r>
              <a:rPr dirty="0" sz="2800" spc="-15">
                <a:latin typeface="Carlito"/>
                <a:cs typeface="Carlito"/>
              </a:rPr>
              <a:t>level </a:t>
            </a:r>
            <a:r>
              <a:rPr dirty="0" sz="2800" spc="-10">
                <a:latin typeface="Carlito"/>
                <a:cs typeface="Carlito"/>
              </a:rPr>
              <a:t>through </a:t>
            </a: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10">
                <a:latin typeface="Carlito"/>
                <a:cs typeface="Carlito"/>
              </a:rPr>
              <a:t>reaction between sunlight  </a:t>
            </a:r>
            <a:r>
              <a:rPr dirty="0" sz="2800">
                <a:latin typeface="Carlito"/>
                <a:cs typeface="Carlito"/>
              </a:rPr>
              <a:t>and </a:t>
            </a:r>
            <a:r>
              <a:rPr dirty="0" sz="2800" spc="-15">
                <a:latin typeface="Carlito"/>
                <a:cs typeface="Carlito"/>
              </a:rPr>
              <a:t>volatile </a:t>
            </a:r>
            <a:r>
              <a:rPr dirty="0" sz="2800" spc="-20">
                <a:latin typeface="Carlito"/>
                <a:cs typeface="Carlito"/>
              </a:rPr>
              <a:t>organic </a:t>
            </a:r>
            <a:r>
              <a:rPr dirty="0" sz="2800" spc="-5">
                <a:latin typeface="Carlito"/>
                <a:cs typeface="Carlito"/>
              </a:rPr>
              <a:t>compounds </a:t>
            </a:r>
            <a:r>
              <a:rPr dirty="0" sz="2800" spc="-10">
                <a:latin typeface="Carlito"/>
                <a:cs typeface="Carlito"/>
              </a:rPr>
              <a:t>(VOCs) </a:t>
            </a:r>
            <a:r>
              <a:rPr dirty="0" sz="2800">
                <a:latin typeface="Carlito"/>
                <a:cs typeface="Carlito"/>
              </a:rPr>
              <a:t>and </a:t>
            </a:r>
            <a:r>
              <a:rPr dirty="0" sz="2800" spc="-15">
                <a:latin typeface="Carlito"/>
                <a:cs typeface="Carlito"/>
              </a:rPr>
              <a:t>nitrogen oxides </a:t>
            </a:r>
            <a:r>
              <a:rPr dirty="0" sz="2800" spc="-10">
                <a:latin typeface="Carlito"/>
                <a:cs typeface="Carlito"/>
              </a:rPr>
              <a:t>(NOx),  </a:t>
            </a:r>
            <a:r>
              <a:rPr dirty="0" sz="2800" spc="-5">
                <a:latin typeface="Carlito"/>
                <a:cs typeface="Carlito"/>
              </a:rPr>
              <a:t>some </a:t>
            </a:r>
            <a:r>
              <a:rPr dirty="0" sz="2800">
                <a:latin typeface="Carlito"/>
                <a:cs typeface="Carlito"/>
              </a:rPr>
              <a:t>of which </a:t>
            </a:r>
            <a:r>
              <a:rPr dirty="0" sz="2800" spc="-15">
                <a:latin typeface="Carlito"/>
                <a:cs typeface="Carlito"/>
              </a:rPr>
              <a:t>are </a:t>
            </a:r>
            <a:r>
              <a:rPr dirty="0" sz="2800" spc="-5">
                <a:latin typeface="Carlito"/>
                <a:cs typeface="Carlito"/>
              </a:rPr>
              <a:t>produced </a:t>
            </a:r>
            <a:r>
              <a:rPr dirty="0" sz="2800" spc="-10">
                <a:latin typeface="Carlito"/>
                <a:cs typeface="Carlito"/>
              </a:rPr>
              <a:t>by </a:t>
            </a:r>
            <a:r>
              <a:rPr dirty="0" sz="2800">
                <a:latin typeface="Carlito"/>
                <a:cs typeface="Carlito"/>
              </a:rPr>
              <a:t>human activities such </a:t>
            </a:r>
            <a:r>
              <a:rPr dirty="0" sz="2800" spc="-5">
                <a:latin typeface="Carlito"/>
                <a:cs typeface="Carlito"/>
              </a:rPr>
              <a:t>as driving</a:t>
            </a:r>
            <a:r>
              <a:rPr dirty="0" sz="2800" spc="-20">
                <a:latin typeface="Carlito"/>
                <a:cs typeface="Carlito"/>
              </a:rPr>
              <a:t> </a:t>
            </a:r>
            <a:r>
              <a:rPr dirty="0" sz="2800" spc="-15">
                <a:latin typeface="Carlito"/>
                <a:cs typeface="Carlito"/>
              </a:rPr>
              <a:t>cars.</a:t>
            </a:r>
            <a:endParaRPr sz="2800">
              <a:latin typeface="Carlito"/>
              <a:cs typeface="Carlito"/>
            </a:endParaRPr>
          </a:p>
          <a:p>
            <a:pPr algn="just" marL="241300" marR="8255" indent="-228600">
              <a:lnSpc>
                <a:spcPts val="302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15">
                <a:latin typeface="Carlito"/>
                <a:cs typeface="Carlito"/>
              </a:rPr>
              <a:t>Stratospheric </a:t>
            </a:r>
            <a:r>
              <a:rPr dirty="0" sz="2800" spc="-25">
                <a:latin typeface="Carlito"/>
                <a:cs typeface="Carlito"/>
              </a:rPr>
              <a:t>ozone </a:t>
            </a:r>
            <a:r>
              <a:rPr dirty="0" sz="2800" spc="-10">
                <a:latin typeface="Carlito"/>
                <a:cs typeface="Carlito"/>
              </a:rPr>
              <a:t>blocks </a:t>
            </a:r>
            <a:r>
              <a:rPr dirty="0" sz="2800" spc="-5">
                <a:latin typeface="Carlito"/>
                <a:cs typeface="Carlito"/>
              </a:rPr>
              <a:t>harmful solar </a:t>
            </a:r>
            <a:r>
              <a:rPr dirty="0" sz="2800" spc="-15">
                <a:latin typeface="Carlito"/>
                <a:cs typeface="Carlito"/>
              </a:rPr>
              <a:t>radiation </a:t>
            </a:r>
            <a:r>
              <a:rPr dirty="0" sz="2800">
                <a:latin typeface="Carlito"/>
                <a:cs typeface="Carlito"/>
              </a:rPr>
              <a:t>- all </a:t>
            </a:r>
            <a:r>
              <a:rPr dirty="0" sz="2800" spc="-30">
                <a:latin typeface="Carlito"/>
                <a:cs typeface="Carlito"/>
              </a:rPr>
              <a:t>life </a:t>
            </a:r>
            <a:r>
              <a:rPr dirty="0" sz="2800">
                <a:latin typeface="Carlito"/>
                <a:cs typeface="Carlito"/>
              </a:rPr>
              <a:t>on </a:t>
            </a:r>
            <a:r>
              <a:rPr dirty="0" sz="2800" spc="-15">
                <a:latin typeface="Carlito"/>
                <a:cs typeface="Carlito"/>
              </a:rPr>
              <a:t>Earth  </a:t>
            </a:r>
            <a:r>
              <a:rPr dirty="0" sz="2800">
                <a:latin typeface="Carlito"/>
                <a:cs typeface="Carlito"/>
              </a:rPr>
              <a:t>has </a:t>
            </a:r>
            <a:r>
              <a:rPr dirty="0" sz="2800" spc="-10">
                <a:latin typeface="Carlito"/>
                <a:cs typeface="Carlito"/>
              </a:rPr>
              <a:t>adapted to </a:t>
            </a:r>
            <a:r>
              <a:rPr dirty="0" sz="2800">
                <a:latin typeface="Carlito"/>
                <a:cs typeface="Carlito"/>
              </a:rPr>
              <a:t>this </a:t>
            </a:r>
            <a:r>
              <a:rPr dirty="0" sz="2800" spc="-15">
                <a:latin typeface="Carlito"/>
                <a:cs typeface="Carlito"/>
              </a:rPr>
              <a:t>filtered </a:t>
            </a:r>
            <a:r>
              <a:rPr dirty="0" sz="2800">
                <a:latin typeface="Carlito"/>
                <a:cs typeface="Carlito"/>
              </a:rPr>
              <a:t>solar</a:t>
            </a:r>
            <a:r>
              <a:rPr dirty="0" sz="2800" spc="-5">
                <a:latin typeface="Carlito"/>
                <a:cs typeface="Carlito"/>
              </a:rPr>
              <a:t> </a:t>
            </a:r>
            <a:r>
              <a:rPr dirty="0" sz="2800" spc="-10">
                <a:latin typeface="Carlito"/>
                <a:cs typeface="Carlito"/>
              </a:rPr>
              <a:t>radiation.</a:t>
            </a:r>
            <a:endParaRPr sz="2800">
              <a:latin typeface="Carlito"/>
              <a:cs typeface="Carlito"/>
            </a:endParaRPr>
          </a:p>
          <a:p>
            <a:pPr algn="just" marL="241300" marR="8255" indent="-228600">
              <a:lnSpc>
                <a:spcPct val="89900"/>
              </a:lnSpc>
              <a:spcBef>
                <a:spcPts val="98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10">
                <a:latin typeface="Carlito"/>
                <a:cs typeface="Carlito"/>
              </a:rPr>
              <a:t>Ground-level </a:t>
            </a:r>
            <a:r>
              <a:rPr dirty="0" sz="2800" spc="-25">
                <a:latin typeface="Carlito"/>
                <a:cs typeface="Carlito"/>
              </a:rPr>
              <a:t>ozone, </a:t>
            </a:r>
            <a:r>
              <a:rPr dirty="0" sz="2800" spc="-5">
                <a:latin typeface="Carlito"/>
                <a:cs typeface="Carlito"/>
              </a:rPr>
              <a:t>in </a:t>
            </a:r>
            <a:r>
              <a:rPr dirty="0" sz="2800" spc="-20">
                <a:latin typeface="Carlito"/>
                <a:cs typeface="Carlito"/>
              </a:rPr>
              <a:t>contrast, </a:t>
            </a:r>
            <a:r>
              <a:rPr dirty="0" sz="2800" spc="-15">
                <a:latin typeface="Carlito"/>
                <a:cs typeface="Carlito"/>
              </a:rPr>
              <a:t>is </a:t>
            </a:r>
            <a:r>
              <a:rPr dirty="0" sz="2800" spc="-5">
                <a:latin typeface="Carlito"/>
                <a:cs typeface="Carlito"/>
              </a:rPr>
              <a:t>simply </a:t>
            </a: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10">
                <a:latin typeface="Carlito"/>
                <a:cs typeface="Carlito"/>
              </a:rPr>
              <a:t>pollutant. </a:t>
            </a:r>
            <a:r>
              <a:rPr dirty="0" sz="2800" spc="-5">
                <a:latin typeface="Carlito"/>
                <a:cs typeface="Carlito"/>
              </a:rPr>
              <a:t>It will </a:t>
            </a:r>
            <a:r>
              <a:rPr dirty="0" sz="2800" spc="-10">
                <a:latin typeface="Carlito"/>
                <a:cs typeface="Carlito"/>
              </a:rPr>
              <a:t>absorb  </a:t>
            </a:r>
            <a:r>
              <a:rPr dirty="0" sz="2800">
                <a:latin typeface="Carlito"/>
                <a:cs typeface="Carlito"/>
              </a:rPr>
              <a:t>some </a:t>
            </a:r>
            <a:r>
              <a:rPr dirty="0" sz="2800" spc="-10">
                <a:latin typeface="Carlito"/>
                <a:cs typeface="Carlito"/>
              </a:rPr>
              <a:t>incoming solar </a:t>
            </a:r>
            <a:r>
              <a:rPr dirty="0" sz="2800" spc="-15">
                <a:latin typeface="Carlito"/>
                <a:cs typeface="Carlito"/>
              </a:rPr>
              <a:t>radiation, </a:t>
            </a:r>
            <a:r>
              <a:rPr dirty="0" sz="2800" spc="-5">
                <a:latin typeface="Carlito"/>
                <a:cs typeface="Carlito"/>
              </a:rPr>
              <a:t>but it cannot </a:t>
            </a:r>
            <a:r>
              <a:rPr dirty="0" sz="2800" spc="-25">
                <a:latin typeface="Carlito"/>
                <a:cs typeface="Carlito"/>
              </a:rPr>
              <a:t>make </a:t>
            </a:r>
            <a:r>
              <a:rPr dirty="0" sz="2800">
                <a:latin typeface="Carlito"/>
                <a:cs typeface="Carlito"/>
              </a:rPr>
              <a:t>up </a:t>
            </a:r>
            <a:r>
              <a:rPr dirty="0" sz="2800" spc="-25">
                <a:latin typeface="Carlito"/>
                <a:cs typeface="Carlito"/>
              </a:rPr>
              <a:t>for ozone </a:t>
            </a:r>
            <a:r>
              <a:rPr dirty="0" sz="2800" spc="-10">
                <a:latin typeface="Carlito"/>
                <a:cs typeface="Carlito"/>
              </a:rPr>
              <a:t>losses  </a:t>
            </a:r>
            <a:r>
              <a:rPr dirty="0" sz="2800" spc="-5">
                <a:latin typeface="Carlito"/>
                <a:cs typeface="Carlito"/>
              </a:rPr>
              <a:t>in </a:t>
            </a:r>
            <a:r>
              <a:rPr dirty="0" sz="2800">
                <a:latin typeface="Carlito"/>
                <a:cs typeface="Carlito"/>
              </a:rPr>
              <a:t>the</a:t>
            </a:r>
            <a:r>
              <a:rPr dirty="0" sz="2800" spc="-10">
                <a:latin typeface="Carlito"/>
                <a:cs typeface="Carlito"/>
              </a:rPr>
              <a:t> </a:t>
            </a:r>
            <a:r>
              <a:rPr dirty="0" sz="2800" spc="-15">
                <a:latin typeface="Carlito"/>
                <a:cs typeface="Carlito"/>
              </a:rPr>
              <a:t>stratosphere.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117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257937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25">
                <a:latin typeface="Trebuchet MS"/>
                <a:cs typeface="Trebuchet MS"/>
              </a:rPr>
              <a:t>Ozone</a:t>
            </a:r>
            <a:r>
              <a:rPr dirty="0" spc="-520">
                <a:latin typeface="Trebuchet MS"/>
                <a:cs typeface="Trebuchet MS"/>
              </a:rPr>
              <a:t> </a:t>
            </a:r>
            <a:r>
              <a:rPr dirty="0" spc="-210">
                <a:latin typeface="Trebuchet MS"/>
                <a:cs typeface="Trebuchet MS"/>
              </a:rPr>
              <a:t>Hole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10320"/>
            <a:ext cx="10362565" cy="3863975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algn="just" marL="241300" indent="-2286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25">
                <a:latin typeface="Carlito"/>
                <a:cs typeface="Carlito"/>
              </a:rPr>
              <a:t>Frequently,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10">
                <a:latin typeface="Carlito"/>
                <a:cs typeface="Carlito"/>
              </a:rPr>
              <a:t>term </a:t>
            </a:r>
            <a:r>
              <a:rPr dirty="0" sz="2800" spc="-5">
                <a:latin typeface="Carlito"/>
                <a:cs typeface="Carlito"/>
              </a:rPr>
              <a:t>is </a:t>
            </a:r>
            <a:r>
              <a:rPr dirty="0" sz="2800" spc="-10">
                <a:latin typeface="Carlito"/>
                <a:cs typeface="Carlito"/>
              </a:rPr>
              <a:t>employed to </a:t>
            </a:r>
            <a:r>
              <a:rPr dirty="0" sz="2800">
                <a:latin typeface="Carlito"/>
                <a:cs typeface="Carlito"/>
              </a:rPr>
              <a:t>describe </a:t>
            </a:r>
            <a:r>
              <a:rPr dirty="0" sz="2800" spc="-25">
                <a:latin typeface="Carlito"/>
                <a:cs typeface="Carlito"/>
              </a:rPr>
              <a:t>ozone</a:t>
            </a:r>
            <a:r>
              <a:rPr dirty="0" sz="2800" spc="-1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depletion.</a:t>
            </a:r>
            <a:endParaRPr sz="2800">
              <a:latin typeface="Carlito"/>
              <a:cs typeface="Carlito"/>
            </a:endParaRPr>
          </a:p>
          <a:p>
            <a:pPr algn="just" marL="241300" marR="5080" indent="-228600">
              <a:lnSpc>
                <a:spcPct val="90200"/>
              </a:lnSpc>
              <a:spcBef>
                <a:spcPts val="99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40">
                <a:latin typeface="Carlito"/>
                <a:cs typeface="Carlito"/>
              </a:rPr>
              <a:t>Technically,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15">
                <a:latin typeface="Carlito"/>
                <a:cs typeface="Carlito"/>
              </a:rPr>
              <a:t>term </a:t>
            </a:r>
            <a:r>
              <a:rPr dirty="0" sz="2800" spc="-20">
                <a:latin typeface="Carlito"/>
                <a:cs typeface="Carlito"/>
              </a:rPr>
              <a:t>"ozone </a:t>
            </a:r>
            <a:r>
              <a:rPr dirty="0" sz="2800" spc="-5">
                <a:latin typeface="Carlito"/>
                <a:cs typeface="Carlito"/>
              </a:rPr>
              <a:t>hole" should </a:t>
            </a:r>
            <a:r>
              <a:rPr dirty="0" sz="2800">
                <a:latin typeface="Carlito"/>
                <a:cs typeface="Carlito"/>
              </a:rPr>
              <a:t>be </a:t>
            </a:r>
            <a:r>
              <a:rPr dirty="0" sz="2800" spc="-10">
                <a:latin typeface="Carlito"/>
                <a:cs typeface="Carlito"/>
              </a:rPr>
              <a:t>applied to </a:t>
            </a:r>
            <a:r>
              <a:rPr dirty="0" sz="2800" spc="-15">
                <a:latin typeface="Carlito"/>
                <a:cs typeface="Carlito"/>
              </a:rPr>
              <a:t>regions </a:t>
            </a:r>
            <a:r>
              <a:rPr dirty="0" sz="2800" spc="-10">
                <a:latin typeface="Carlito"/>
                <a:cs typeface="Carlito"/>
              </a:rPr>
              <a:t>where  </a:t>
            </a:r>
            <a:r>
              <a:rPr dirty="0" sz="2800" spc="-15">
                <a:latin typeface="Carlito"/>
                <a:cs typeface="Carlito"/>
              </a:rPr>
              <a:t>stratospheric </a:t>
            </a:r>
            <a:r>
              <a:rPr dirty="0" sz="2800" spc="-30">
                <a:latin typeface="Carlito"/>
                <a:cs typeface="Carlito"/>
              </a:rPr>
              <a:t>ozone </a:t>
            </a:r>
            <a:r>
              <a:rPr dirty="0" sz="2800" spc="-5">
                <a:latin typeface="Carlito"/>
                <a:cs typeface="Carlito"/>
              </a:rPr>
              <a:t>depletion is </a:t>
            </a:r>
            <a:r>
              <a:rPr dirty="0" sz="2800" spc="-10">
                <a:latin typeface="Carlito"/>
                <a:cs typeface="Carlito"/>
              </a:rPr>
              <a:t>so </a:t>
            </a:r>
            <a:r>
              <a:rPr dirty="0" sz="2800" spc="-20">
                <a:latin typeface="Carlito"/>
                <a:cs typeface="Carlito"/>
              </a:rPr>
              <a:t>severe </a:t>
            </a:r>
            <a:r>
              <a:rPr dirty="0" sz="2800" spc="-10">
                <a:latin typeface="Carlito"/>
                <a:cs typeface="Carlito"/>
              </a:rPr>
              <a:t>that </a:t>
            </a:r>
            <a:r>
              <a:rPr dirty="0" sz="2800" spc="-15">
                <a:latin typeface="Carlito"/>
                <a:cs typeface="Carlito"/>
              </a:rPr>
              <a:t>levels fall </a:t>
            </a:r>
            <a:r>
              <a:rPr dirty="0" sz="2800" spc="-5">
                <a:latin typeface="Carlito"/>
                <a:cs typeface="Carlito"/>
              </a:rPr>
              <a:t>below </a:t>
            </a:r>
            <a:r>
              <a:rPr dirty="0" sz="2800">
                <a:latin typeface="Carlito"/>
                <a:cs typeface="Carlito"/>
              </a:rPr>
              <a:t>200  </a:t>
            </a:r>
            <a:r>
              <a:rPr dirty="0" sz="2800" spc="-5">
                <a:latin typeface="Carlito"/>
                <a:cs typeface="Carlito"/>
              </a:rPr>
              <a:t>Dobson </a:t>
            </a:r>
            <a:r>
              <a:rPr dirty="0" sz="2800">
                <a:latin typeface="Carlito"/>
                <a:cs typeface="Carlito"/>
              </a:rPr>
              <a:t>Units </a:t>
            </a:r>
            <a:r>
              <a:rPr dirty="0" sz="2800" spc="-25">
                <a:latin typeface="Carlito"/>
                <a:cs typeface="Carlito"/>
              </a:rPr>
              <a:t>(D.U.),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5">
                <a:latin typeface="Carlito"/>
                <a:cs typeface="Carlito"/>
              </a:rPr>
              <a:t>traditional measure </a:t>
            </a:r>
            <a:r>
              <a:rPr dirty="0" sz="2800">
                <a:latin typeface="Carlito"/>
                <a:cs typeface="Carlito"/>
              </a:rPr>
              <a:t>of </a:t>
            </a:r>
            <a:r>
              <a:rPr dirty="0" sz="2800" spc="-10">
                <a:latin typeface="Carlito"/>
                <a:cs typeface="Carlito"/>
              </a:rPr>
              <a:t>stratospheric</a:t>
            </a:r>
            <a:r>
              <a:rPr dirty="0" sz="2800" spc="-55">
                <a:latin typeface="Carlito"/>
                <a:cs typeface="Carlito"/>
              </a:rPr>
              <a:t> </a:t>
            </a:r>
            <a:r>
              <a:rPr dirty="0" sz="2800" spc="-20">
                <a:latin typeface="Carlito"/>
                <a:cs typeface="Carlito"/>
              </a:rPr>
              <a:t>ozone.</a:t>
            </a:r>
            <a:endParaRPr sz="2800">
              <a:latin typeface="Carlito"/>
              <a:cs typeface="Carlito"/>
            </a:endParaRPr>
          </a:p>
          <a:p>
            <a:pPr algn="just" marL="241300" marR="6350" indent="-228600">
              <a:lnSpc>
                <a:spcPct val="900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Carlito"/>
                <a:cs typeface="Carlito"/>
              </a:rPr>
              <a:t>Normal </a:t>
            </a:r>
            <a:r>
              <a:rPr dirty="0" sz="2800" spc="-25">
                <a:latin typeface="Carlito"/>
                <a:cs typeface="Carlito"/>
              </a:rPr>
              <a:t>ozone </a:t>
            </a:r>
            <a:r>
              <a:rPr dirty="0" sz="2800" spc="-15">
                <a:latin typeface="Carlito"/>
                <a:cs typeface="Carlito"/>
              </a:rPr>
              <a:t>concentration </a:t>
            </a:r>
            <a:r>
              <a:rPr dirty="0" sz="2800" spc="-5">
                <a:latin typeface="Carlito"/>
                <a:cs typeface="Carlito"/>
              </a:rPr>
              <a:t>is about </a:t>
            </a:r>
            <a:r>
              <a:rPr dirty="0" sz="2800">
                <a:latin typeface="Carlito"/>
                <a:cs typeface="Carlito"/>
              </a:rPr>
              <a:t>300 </a:t>
            </a:r>
            <a:r>
              <a:rPr dirty="0" sz="2800" spc="-10">
                <a:latin typeface="Carlito"/>
                <a:cs typeface="Carlito"/>
              </a:rPr>
              <a:t>to </a:t>
            </a:r>
            <a:r>
              <a:rPr dirty="0" sz="2800">
                <a:latin typeface="Carlito"/>
                <a:cs typeface="Carlito"/>
              </a:rPr>
              <a:t>350 </a:t>
            </a:r>
            <a:r>
              <a:rPr dirty="0" sz="2800" spc="-25">
                <a:latin typeface="Carlito"/>
                <a:cs typeface="Carlito"/>
              </a:rPr>
              <a:t>D.U </a:t>
            </a:r>
            <a:r>
              <a:rPr dirty="0" sz="2800">
                <a:latin typeface="Carlito"/>
                <a:cs typeface="Carlito"/>
              </a:rPr>
              <a:t>[3]. </a:t>
            </a:r>
            <a:r>
              <a:rPr dirty="0" sz="2800" spc="-5">
                <a:latin typeface="Carlito"/>
                <a:cs typeface="Carlito"/>
              </a:rPr>
              <a:t>Such </a:t>
            </a:r>
            <a:r>
              <a:rPr dirty="0" sz="2800" spc="-25">
                <a:latin typeface="Carlito"/>
                <a:cs typeface="Carlito"/>
              </a:rPr>
              <a:t>ozone  </a:t>
            </a:r>
            <a:r>
              <a:rPr dirty="0" sz="2800">
                <a:latin typeface="Carlito"/>
                <a:cs typeface="Carlito"/>
              </a:rPr>
              <a:t>loss </a:t>
            </a:r>
            <a:r>
              <a:rPr dirty="0" sz="2800" spc="-10">
                <a:latin typeface="Carlito"/>
                <a:cs typeface="Carlito"/>
              </a:rPr>
              <a:t>now occurs every springtime above </a:t>
            </a:r>
            <a:r>
              <a:rPr dirty="0" sz="2800" spc="-15">
                <a:latin typeface="Carlito"/>
                <a:cs typeface="Carlito"/>
              </a:rPr>
              <a:t>Antarctica, </a:t>
            </a:r>
            <a:r>
              <a:rPr dirty="0" sz="2800">
                <a:latin typeface="Carlito"/>
                <a:cs typeface="Carlito"/>
              </a:rPr>
              <a:t>and </a:t>
            </a:r>
            <a:r>
              <a:rPr dirty="0" sz="2800" spc="-10">
                <a:latin typeface="Carlito"/>
                <a:cs typeface="Carlito"/>
              </a:rPr>
              <a:t>to </a:t>
            </a: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5">
                <a:latin typeface="Carlito"/>
                <a:cs typeface="Carlito"/>
              </a:rPr>
              <a:t>lesser  </a:t>
            </a:r>
            <a:r>
              <a:rPr dirty="0" sz="2800" spc="-20">
                <a:latin typeface="Carlito"/>
                <a:cs typeface="Carlito"/>
              </a:rPr>
              <a:t>extent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10">
                <a:latin typeface="Carlito"/>
                <a:cs typeface="Carlito"/>
              </a:rPr>
              <a:t>Arctic, where </a:t>
            </a:r>
            <a:r>
              <a:rPr dirty="0" sz="2800" spc="-5">
                <a:latin typeface="Carlito"/>
                <a:cs typeface="Carlito"/>
              </a:rPr>
              <a:t>special </a:t>
            </a:r>
            <a:r>
              <a:rPr dirty="0" sz="2800" spc="-15">
                <a:latin typeface="Carlito"/>
                <a:cs typeface="Carlito"/>
              </a:rPr>
              <a:t>meteorological </a:t>
            </a:r>
            <a:r>
              <a:rPr dirty="0" sz="2800" spc="-5">
                <a:latin typeface="Carlito"/>
                <a:cs typeface="Carlito"/>
              </a:rPr>
              <a:t>conditions </a:t>
            </a:r>
            <a:r>
              <a:rPr dirty="0" sz="2800">
                <a:latin typeface="Carlito"/>
                <a:cs typeface="Carlito"/>
              </a:rPr>
              <a:t>and </a:t>
            </a:r>
            <a:r>
              <a:rPr dirty="0" sz="2800" spc="-5">
                <a:latin typeface="Carlito"/>
                <a:cs typeface="Carlito"/>
              </a:rPr>
              <a:t>very  </a:t>
            </a:r>
            <a:r>
              <a:rPr dirty="0" sz="2800" spc="-10">
                <a:latin typeface="Carlito"/>
                <a:cs typeface="Carlito"/>
              </a:rPr>
              <a:t>low </a:t>
            </a:r>
            <a:r>
              <a:rPr dirty="0" sz="2800">
                <a:latin typeface="Carlito"/>
                <a:cs typeface="Carlito"/>
              </a:rPr>
              <a:t>air </a:t>
            </a:r>
            <a:r>
              <a:rPr dirty="0" sz="2800" spc="-15">
                <a:latin typeface="Carlito"/>
                <a:cs typeface="Carlito"/>
              </a:rPr>
              <a:t>temperatures accelerate </a:t>
            </a:r>
            <a:r>
              <a:rPr dirty="0" sz="2800">
                <a:latin typeface="Carlito"/>
                <a:cs typeface="Carlito"/>
              </a:rPr>
              <a:t>and </a:t>
            </a:r>
            <a:r>
              <a:rPr dirty="0" sz="2800" spc="-5">
                <a:latin typeface="Carlito"/>
                <a:cs typeface="Carlito"/>
              </a:rPr>
              <a:t>enhance the destruction </a:t>
            </a:r>
            <a:r>
              <a:rPr dirty="0" sz="2800" spc="-20">
                <a:latin typeface="Carlito"/>
                <a:cs typeface="Carlito"/>
              </a:rPr>
              <a:t>of  </a:t>
            </a:r>
            <a:r>
              <a:rPr dirty="0" sz="2800" spc="-25">
                <a:latin typeface="Carlito"/>
                <a:cs typeface="Carlito"/>
              </a:rPr>
              <a:t>ozone </a:t>
            </a:r>
            <a:r>
              <a:rPr dirty="0" sz="2800">
                <a:latin typeface="Carlito"/>
                <a:cs typeface="Carlito"/>
              </a:rPr>
              <a:t>loss </a:t>
            </a:r>
            <a:r>
              <a:rPr dirty="0" sz="2800" spc="-10">
                <a:latin typeface="Carlito"/>
                <a:cs typeface="Carlito"/>
              </a:rPr>
              <a:t>by </a:t>
            </a:r>
            <a:r>
              <a:rPr dirty="0" sz="2800">
                <a:latin typeface="Carlito"/>
                <a:cs typeface="Carlito"/>
              </a:rPr>
              <a:t>man-made </a:t>
            </a:r>
            <a:r>
              <a:rPr dirty="0" sz="2800" spc="-25">
                <a:latin typeface="Carlito"/>
                <a:cs typeface="Carlito"/>
              </a:rPr>
              <a:t>ozone </a:t>
            </a:r>
            <a:r>
              <a:rPr dirty="0" sz="2800">
                <a:latin typeface="Carlito"/>
                <a:cs typeface="Carlito"/>
              </a:rPr>
              <a:t>depleting </a:t>
            </a:r>
            <a:r>
              <a:rPr dirty="0" sz="2800" spc="-5">
                <a:latin typeface="Carlito"/>
                <a:cs typeface="Carlito"/>
              </a:rPr>
              <a:t>chemicals</a:t>
            </a:r>
            <a:r>
              <a:rPr dirty="0" sz="2800" spc="-30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(ODCs).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117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692658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90">
                <a:latin typeface="Trebuchet MS"/>
                <a:cs typeface="Trebuchet MS"/>
              </a:rPr>
              <a:t>EFFECTS </a:t>
            </a:r>
            <a:r>
              <a:rPr dirty="0" spc="-210">
                <a:latin typeface="Trebuchet MS"/>
                <a:cs typeface="Trebuchet MS"/>
              </a:rPr>
              <a:t>OF </a:t>
            </a:r>
            <a:r>
              <a:rPr dirty="0" spc="-204">
                <a:latin typeface="Trebuchet MS"/>
                <a:cs typeface="Trebuchet MS"/>
              </a:rPr>
              <a:t>OZONE</a:t>
            </a:r>
            <a:r>
              <a:rPr dirty="0" spc="-894">
                <a:latin typeface="Trebuchet MS"/>
                <a:cs typeface="Trebuchet MS"/>
              </a:rPr>
              <a:t> </a:t>
            </a:r>
            <a:r>
              <a:rPr dirty="0" spc="-220">
                <a:latin typeface="Trebuchet MS"/>
                <a:cs typeface="Trebuchet MS"/>
              </a:rPr>
              <a:t>DEPLETION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10320"/>
            <a:ext cx="5547360" cy="4116070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25">
                <a:latin typeface="Carlito"/>
                <a:cs typeface="Carlito"/>
              </a:rPr>
              <a:t>Effects </a:t>
            </a:r>
            <a:r>
              <a:rPr dirty="0" sz="2800">
                <a:latin typeface="Carlito"/>
                <a:cs typeface="Carlito"/>
              </a:rPr>
              <a:t>on </a:t>
            </a:r>
            <a:r>
              <a:rPr dirty="0" sz="2800" spc="-5">
                <a:latin typeface="Carlito"/>
                <a:cs typeface="Carlito"/>
              </a:rPr>
              <a:t>Human </a:t>
            </a:r>
            <a:r>
              <a:rPr dirty="0" sz="2800">
                <a:latin typeface="Carlito"/>
                <a:cs typeface="Carlito"/>
              </a:rPr>
              <a:t>and Animal</a:t>
            </a:r>
            <a:r>
              <a:rPr dirty="0" sz="2800" spc="-60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Health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25">
                <a:latin typeface="Carlito"/>
                <a:cs typeface="Carlito"/>
              </a:rPr>
              <a:t>Effects </a:t>
            </a:r>
            <a:r>
              <a:rPr dirty="0" sz="2800">
                <a:latin typeface="Carlito"/>
                <a:cs typeface="Carlito"/>
              </a:rPr>
              <a:t>on </a:t>
            </a:r>
            <a:r>
              <a:rPr dirty="0" sz="2800" spc="-30">
                <a:latin typeface="Carlito"/>
                <a:cs typeface="Carlito"/>
              </a:rPr>
              <a:t>Terrestrial</a:t>
            </a:r>
            <a:r>
              <a:rPr dirty="0" sz="2800" spc="-90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Plants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25">
                <a:latin typeface="Carlito"/>
                <a:cs typeface="Carlito"/>
              </a:rPr>
              <a:t>Effects </a:t>
            </a:r>
            <a:r>
              <a:rPr dirty="0" sz="2800">
                <a:latin typeface="Carlito"/>
                <a:cs typeface="Carlito"/>
              </a:rPr>
              <a:t>on </a:t>
            </a:r>
            <a:r>
              <a:rPr dirty="0" sz="2800" spc="-5">
                <a:latin typeface="Carlito"/>
                <a:cs typeface="Carlito"/>
              </a:rPr>
              <a:t>Aquatic</a:t>
            </a:r>
            <a:r>
              <a:rPr dirty="0" sz="2800" spc="-35">
                <a:latin typeface="Carlito"/>
                <a:cs typeface="Carlito"/>
              </a:rPr>
              <a:t> </a:t>
            </a:r>
            <a:r>
              <a:rPr dirty="0" sz="2800" spc="-25">
                <a:latin typeface="Carlito"/>
                <a:cs typeface="Carlito"/>
              </a:rPr>
              <a:t>Ecosystems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25">
                <a:latin typeface="Carlito"/>
                <a:cs typeface="Carlito"/>
              </a:rPr>
              <a:t>Effects </a:t>
            </a:r>
            <a:r>
              <a:rPr dirty="0" sz="2800">
                <a:latin typeface="Carlito"/>
                <a:cs typeface="Carlito"/>
              </a:rPr>
              <a:t>on </a:t>
            </a:r>
            <a:r>
              <a:rPr dirty="0" sz="2800" spc="-5">
                <a:latin typeface="Carlito"/>
                <a:cs typeface="Carlito"/>
              </a:rPr>
              <a:t>Bio-geo-chemical</a:t>
            </a:r>
            <a:r>
              <a:rPr dirty="0" sz="2800" spc="-60">
                <a:latin typeface="Carlito"/>
                <a:cs typeface="Carlito"/>
              </a:rPr>
              <a:t> </a:t>
            </a:r>
            <a:r>
              <a:rPr dirty="0" sz="2800" spc="-10">
                <a:latin typeface="Carlito"/>
                <a:cs typeface="Carlito"/>
              </a:rPr>
              <a:t>Cycles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25">
                <a:latin typeface="Carlito"/>
                <a:cs typeface="Carlito"/>
              </a:rPr>
              <a:t>Effects </a:t>
            </a:r>
            <a:r>
              <a:rPr dirty="0" sz="2800">
                <a:latin typeface="Carlito"/>
                <a:cs typeface="Carlito"/>
              </a:rPr>
              <a:t>on Air</a:t>
            </a:r>
            <a:r>
              <a:rPr dirty="0" sz="2800" spc="-1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Quality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25">
                <a:latin typeface="Carlito"/>
                <a:cs typeface="Carlito"/>
              </a:rPr>
              <a:t>Effects </a:t>
            </a:r>
            <a:r>
              <a:rPr dirty="0" sz="2800">
                <a:latin typeface="Carlito"/>
                <a:cs typeface="Carlito"/>
              </a:rPr>
              <a:t>on</a:t>
            </a:r>
            <a:r>
              <a:rPr dirty="0" sz="2800" spc="-15">
                <a:latin typeface="Carlito"/>
                <a:cs typeface="Carlito"/>
              </a:rPr>
              <a:t> </a:t>
            </a:r>
            <a:r>
              <a:rPr dirty="0" sz="2800" spc="-10">
                <a:latin typeface="Carlito"/>
                <a:cs typeface="Carlito"/>
              </a:rPr>
              <a:t>Materials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25">
                <a:latin typeface="Carlito"/>
                <a:cs typeface="Carlito"/>
              </a:rPr>
              <a:t>Effects </a:t>
            </a:r>
            <a:r>
              <a:rPr dirty="0" sz="2800">
                <a:latin typeface="Carlito"/>
                <a:cs typeface="Carlito"/>
              </a:rPr>
              <a:t>on </a:t>
            </a:r>
            <a:r>
              <a:rPr dirty="0" sz="2800" spc="-15">
                <a:latin typeface="Carlito"/>
                <a:cs typeface="Carlito"/>
              </a:rPr>
              <a:t>Climate</a:t>
            </a:r>
            <a:r>
              <a:rPr dirty="0" sz="2800" spc="-40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Change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25">
                <a:latin typeface="Carlito"/>
                <a:cs typeface="Carlito"/>
              </a:rPr>
              <a:t>Effects </a:t>
            </a:r>
            <a:r>
              <a:rPr dirty="0" sz="2800">
                <a:latin typeface="Carlito"/>
                <a:cs typeface="Carlito"/>
              </a:rPr>
              <a:t>on </a:t>
            </a:r>
            <a:r>
              <a:rPr dirty="0" sz="2800" spc="-15">
                <a:latin typeface="Carlito"/>
                <a:cs typeface="Carlito"/>
              </a:rPr>
              <a:t>Ultraviolet</a:t>
            </a:r>
            <a:r>
              <a:rPr dirty="0" sz="2800" spc="-45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Radiation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117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338454"/>
            <a:ext cx="56896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40">
                <a:latin typeface="Trebuchet MS"/>
                <a:cs typeface="Trebuchet MS"/>
              </a:rPr>
              <a:t>INTERNATIONAL</a:t>
            </a:r>
            <a:r>
              <a:rPr dirty="0" spc="-520">
                <a:latin typeface="Trebuchet MS"/>
                <a:cs typeface="Trebuchet MS"/>
              </a:rPr>
              <a:t> </a:t>
            </a:r>
            <a:r>
              <a:rPr dirty="0" spc="-200">
                <a:latin typeface="Trebuchet MS"/>
                <a:cs typeface="Trebuchet MS"/>
              </a:rPr>
              <a:t>ACTIONS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380871"/>
            <a:ext cx="10359390" cy="970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ts val="2039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 b="1">
                <a:latin typeface="Carlito"/>
                <a:cs typeface="Carlito"/>
              </a:rPr>
              <a:t>Montreal</a:t>
            </a:r>
            <a:r>
              <a:rPr dirty="0" sz="2000" spc="50" b="1">
                <a:latin typeface="Carlito"/>
                <a:cs typeface="Carlito"/>
              </a:rPr>
              <a:t> </a:t>
            </a:r>
            <a:r>
              <a:rPr dirty="0" sz="2000" spc="-10" b="1">
                <a:latin typeface="Carlito"/>
                <a:cs typeface="Carlito"/>
              </a:rPr>
              <a:t>Protocol</a:t>
            </a:r>
            <a:r>
              <a:rPr dirty="0" sz="2000" spc="40" b="1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-</a:t>
            </a:r>
            <a:r>
              <a:rPr dirty="0" sz="2000" spc="55">
                <a:latin typeface="Carlito"/>
                <a:cs typeface="Carlito"/>
              </a:rPr>
              <a:t> </a:t>
            </a:r>
            <a:r>
              <a:rPr dirty="0" sz="2000" spc="-15">
                <a:latin typeface="Carlito"/>
                <a:cs typeface="Carlito"/>
              </a:rPr>
              <a:t>On</a:t>
            </a:r>
            <a:r>
              <a:rPr dirty="0" sz="2000" spc="55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the</a:t>
            </a:r>
            <a:r>
              <a:rPr dirty="0" sz="2000" spc="5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basis</a:t>
            </a:r>
            <a:r>
              <a:rPr dirty="0" sz="2000" spc="4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of</a:t>
            </a:r>
            <a:r>
              <a:rPr dirty="0" sz="2000" spc="55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the</a:t>
            </a:r>
            <a:r>
              <a:rPr dirty="0" sz="2000" spc="50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Vienna</a:t>
            </a:r>
            <a:r>
              <a:rPr dirty="0" sz="2000" spc="45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Convention,</a:t>
            </a:r>
            <a:r>
              <a:rPr dirty="0" sz="2000" spc="35">
                <a:latin typeface="Carlito"/>
                <a:cs typeface="Carlito"/>
              </a:rPr>
              <a:t> </a:t>
            </a:r>
            <a:r>
              <a:rPr dirty="0" sz="2000" spc="5">
                <a:latin typeface="Carlito"/>
                <a:cs typeface="Carlito"/>
              </a:rPr>
              <a:t>the</a:t>
            </a:r>
            <a:r>
              <a:rPr dirty="0" sz="2000" spc="50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Montreal</a:t>
            </a:r>
            <a:r>
              <a:rPr dirty="0" sz="2000" spc="35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Protocol</a:t>
            </a:r>
            <a:r>
              <a:rPr dirty="0" sz="2000" spc="55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on</a:t>
            </a:r>
            <a:r>
              <a:rPr dirty="0" sz="2000" spc="55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Substances</a:t>
            </a:r>
            <a:endParaRPr sz="2000">
              <a:latin typeface="Carlito"/>
              <a:cs typeface="Carlito"/>
            </a:endParaRPr>
          </a:p>
          <a:p>
            <a:pPr marL="241300">
              <a:lnSpc>
                <a:spcPts val="1680"/>
              </a:lnSpc>
            </a:pPr>
            <a:r>
              <a:rPr dirty="0" sz="2000" spc="-5">
                <a:latin typeface="Carlito"/>
                <a:cs typeface="Carlito"/>
              </a:rPr>
              <a:t>that</a:t>
            </a:r>
            <a:r>
              <a:rPr dirty="0" sz="2000" spc="225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Deplete</a:t>
            </a:r>
            <a:r>
              <a:rPr dirty="0" sz="2000" spc="235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the</a:t>
            </a:r>
            <a:r>
              <a:rPr dirty="0" sz="2000" spc="240">
                <a:latin typeface="Carlito"/>
                <a:cs typeface="Carlito"/>
              </a:rPr>
              <a:t> </a:t>
            </a:r>
            <a:r>
              <a:rPr dirty="0" sz="2000" spc="-15">
                <a:latin typeface="Carlito"/>
                <a:cs typeface="Carlito"/>
              </a:rPr>
              <a:t>Ozone</a:t>
            </a:r>
            <a:r>
              <a:rPr dirty="0" sz="2000" spc="215">
                <a:latin typeface="Carlito"/>
                <a:cs typeface="Carlito"/>
              </a:rPr>
              <a:t> </a:t>
            </a:r>
            <a:r>
              <a:rPr dirty="0" sz="2000" spc="-15">
                <a:latin typeface="Carlito"/>
                <a:cs typeface="Carlito"/>
              </a:rPr>
              <a:t>Layer</a:t>
            </a:r>
            <a:r>
              <a:rPr dirty="0" sz="2000" spc="250">
                <a:latin typeface="Carlito"/>
                <a:cs typeface="Carlito"/>
              </a:rPr>
              <a:t> </a:t>
            </a:r>
            <a:r>
              <a:rPr dirty="0" sz="2000" spc="-15">
                <a:latin typeface="Carlito"/>
                <a:cs typeface="Carlito"/>
              </a:rPr>
              <a:t>was</a:t>
            </a:r>
            <a:r>
              <a:rPr dirty="0" sz="2000" spc="229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negotiated</a:t>
            </a:r>
            <a:r>
              <a:rPr dirty="0" sz="2000" spc="245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and</a:t>
            </a:r>
            <a:r>
              <a:rPr dirty="0" sz="2000" spc="254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signed</a:t>
            </a:r>
            <a:r>
              <a:rPr dirty="0" sz="2000" spc="250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by</a:t>
            </a:r>
            <a:r>
              <a:rPr dirty="0" sz="2000" spc="225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24</a:t>
            </a:r>
            <a:r>
              <a:rPr dirty="0" sz="2000" spc="235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countries</a:t>
            </a:r>
            <a:r>
              <a:rPr dirty="0" sz="2000" spc="254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and</a:t>
            </a:r>
            <a:r>
              <a:rPr dirty="0" sz="2000" spc="235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by</a:t>
            </a:r>
            <a:r>
              <a:rPr dirty="0" sz="2000" spc="204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the</a:t>
            </a:r>
            <a:r>
              <a:rPr dirty="0" sz="2000" spc="240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European</a:t>
            </a:r>
            <a:endParaRPr sz="2000">
              <a:latin typeface="Carlito"/>
              <a:cs typeface="Carlito"/>
            </a:endParaRPr>
          </a:p>
          <a:p>
            <a:pPr marL="241300" marR="5080">
              <a:lnSpc>
                <a:spcPct val="70000"/>
              </a:lnSpc>
              <a:spcBef>
                <a:spcPts val="360"/>
              </a:spcBef>
            </a:pPr>
            <a:r>
              <a:rPr dirty="0" sz="2000" spc="-10">
                <a:latin typeface="Carlito"/>
                <a:cs typeface="Carlito"/>
              </a:rPr>
              <a:t>Economic </a:t>
            </a:r>
            <a:r>
              <a:rPr dirty="0" sz="2000" spc="-5">
                <a:latin typeface="Carlito"/>
                <a:cs typeface="Carlito"/>
              </a:rPr>
              <a:t>Community </a:t>
            </a:r>
            <a:r>
              <a:rPr dirty="0" sz="2000" spc="-10">
                <a:latin typeface="Carlito"/>
                <a:cs typeface="Carlito"/>
              </a:rPr>
              <a:t>in </a:t>
            </a:r>
            <a:r>
              <a:rPr dirty="0" sz="2000" spc="-5">
                <a:latin typeface="Carlito"/>
                <a:cs typeface="Carlito"/>
              </a:rPr>
              <a:t>September </a:t>
            </a:r>
            <a:r>
              <a:rPr dirty="0" sz="2000">
                <a:latin typeface="Carlito"/>
                <a:cs typeface="Carlito"/>
              </a:rPr>
              <a:t>1987. The </a:t>
            </a:r>
            <a:r>
              <a:rPr dirty="0" sz="2000" spc="-15">
                <a:latin typeface="Carlito"/>
                <a:cs typeface="Carlito"/>
              </a:rPr>
              <a:t>Protocol </a:t>
            </a:r>
            <a:r>
              <a:rPr dirty="0" sz="2000" spc="-5">
                <a:latin typeface="Carlito"/>
                <a:cs typeface="Carlito"/>
              </a:rPr>
              <a:t>called </a:t>
            </a:r>
            <a:r>
              <a:rPr dirty="0" sz="2000" spc="-20">
                <a:latin typeface="Carlito"/>
                <a:cs typeface="Carlito"/>
              </a:rPr>
              <a:t>for </a:t>
            </a:r>
            <a:r>
              <a:rPr dirty="0" sz="2000" spc="5">
                <a:latin typeface="Carlito"/>
                <a:cs typeface="Carlito"/>
              </a:rPr>
              <a:t>the </a:t>
            </a:r>
            <a:r>
              <a:rPr dirty="0" sz="2000" spc="-5">
                <a:latin typeface="Carlito"/>
                <a:cs typeface="Carlito"/>
              </a:rPr>
              <a:t>Parties to </a:t>
            </a:r>
            <a:r>
              <a:rPr dirty="0" sz="2000">
                <a:latin typeface="Carlito"/>
                <a:cs typeface="Carlito"/>
              </a:rPr>
              <a:t>phase </a:t>
            </a:r>
            <a:r>
              <a:rPr dirty="0" sz="2000" spc="-10">
                <a:latin typeface="Carlito"/>
                <a:cs typeface="Carlito"/>
              </a:rPr>
              <a:t>down </a:t>
            </a:r>
            <a:r>
              <a:rPr dirty="0" sz="2000" spc="-5">
                <a:latin typeface="Carlito"/>
                <a:cs typeface="Carlito"/>
              </a:rPr>
              <a:t>the  </a:t>
            </a:r>
            <a:r>
              <a:rPr dirty="0" sz="2000">
                <a:latin typeface="Carlito"/>
                <a:cs typeface="Carlito"/>
              </a:rPr>
              <a:t>use of </a:t>
            </a:r>
            <a:r>
              <a:rPr dirty="0" sz="2000" spc="-10">
                <a:latin typeface="Carlito"/>
                <a:cs typeface="Carlito"/>
              </a:rPr>
              <a:t>CFCs, </a:t>
            </a:r>
            <a:r>
              <a:rPr dirty="0" sz="2000">
                <a:latin typeface="Carlito"/>
                <a:cs typeface="Carlito"/>
              </a:rPr>
              <a:t>halons and other man-made</a:t>
            </a:r>
            <a:r>
              <a:rPr dirty="0" sz="2000" spc="-60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ODCs.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7257" y="2361247"/>
            <a:ext cx="103638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  <a:tab pos="1483360" algn="l"/>
                <a:tab pos="3719195" algn="l"/>
                <a:tab pos="5296535" algn="l"/>
                <a:tab pos="6336030" algn="l"/>
                <a:tab pos="6582409" algn="l"/>
                <a:tab pos="6899909" algn="l"/>
                <a:tab pos="7951470" algn="l"/>
                <a:tab pos="8241030" algn="l"/>
                <a:tab pos="9539605" algn="l"/>
                <a:tab pos="10001885" algn="l"/>
              </a:tabLst>
            </a:pPr>
            <a:r>
              <a:rPr dirty="0" sz="2000" b="1">
                <a:latin typeface="Carlito"/>
                <a:cs typeface="Carlito"/>
              </a:rPr>
              <a:t>Au</a:t>
            </a:r>
            <a:r>
              <a:rPr dirty="0" sz="2000" spc="-15" b="1">
                <a:latin typeface="Carlito"/>
                <a:cs typeface="Carlito"/>
              </a:rPr>
              <a:t>st</a:t>
            </a:r>
            <a:r>
              <a:rPr dirty="0" sz="2000" spc="-35" b="1">
                <a:latin typeface="Carlito"/>
                <a:cs typeface="Carlito"/>
              </a:rPr>
              <a:t>r</a:t>
            </a:r>
            <a:r>
              <a:rPr dirty="0" sz="2000" spc="-10" b="1">
                <a:latin typeface="Carlito"/>
                <a:cs typeface="Carlito"/>
              </a:rPr>
              <a:t>a</a:t>
            </a:r>
            <a:r>
              <a:rPr dirty="0" sz="2000" spc="-15" b="1">
                <a:latin typeface="Carlito"/>
                <a:cs typeface="Carlito"/>
              </a:rPr>
              <a:t>l</a:t>
            </a:r>
            <a:r>
              <a:rPr dirty="0" sz="2000" spc="5" b="1">
                <a:latin typeface="Carlito"/>
                <a:cs typeface="Carlito"/>
              </a:rPr>
              <a:t>i</a:t>
            </a:r>
            <a:r>
              <a:rPr dirty="0" sz="2000" spc="-10" b="1">
                <a:latin typeface="Carlito"/>
                <a:cs typeface="Carlito"/>
              </a:rPr>
              <a:t>a</a:t>
            </a:r>
            <a:r>
              <a:rPr dirty="0" sz="2000" b="1">
                <a:latin typeface="Carlito"/>
                <a:cs typeface="Carlito"/>
              </a:rPr>
              <a:t>n</a:t>
            </a:r>
            <a:r>
              <a:rPr dirty="0" sz="2000" b="1">
                <a:latin typeface="Carlito"/>
                <a:cs typeface="Carlito"/>
              </a:rPr>
              <a:t>	</a:t>
            </a:r>
            <a:r>
              <a:rPr dirty="0" sz="2000" spc="-5" b="1">
                <a:latin typeface="Carlito"/>
                <a:cs typeface="Carlito"/>
              </a:rPr>
              <a:t>Ch</a:t>
            </a:r>
            <a:r>
              <a:rPr dirty="0" sz="2000" spc="-10" b="1">
                <a:latin typeface="Carlito"/>
                <a:cs typeface="Carlito"/>
              </a:rPr>
              <a:t>l</a:t>
            </a:r>
            <a:r>
              <a:rPr dirty="0" sz="2000" b="1">
                <a:latin typeface="Carlito"/>
                <a:cs typeface="Carlito"/>
              </a:rPr>
              <a:t>o</a:t>
            </a:r>
            <a:r>
              <a:rPr dirty="0" sz="2000" spc="-10" b="1">
                <a:latin typeface="Carlito"/>
                <a:cs typeface="Carlito"/>
              </a:rPr>
              <a:t>r</a:t>
            </a:r>
            <a:r>
              <a:rPr dirty="0" sz="2000" b="1">
                <a:latin typeface="Carlito"/>
                <a:cs typeface="Carlito"/>
              </a:rPr>
              <a:t>o</a:t>
            </a:r>
            <a:r>
              <a:rPr dirty="0" sz="2000" spc="-10" b="1">
                <a:latin typeface="Carlito"/>
                <a:cs typeface="Carlito"/>
              </a:rPr>
              <a:t>f</a:t>
            </a:r>
            <a:r>
              <a:rPr dirty="0" sz="2000" spc="5" b="1">
                <a:latin typeface="Carlito"/>
                <a:cs typeface="Carlito"/>
              </a:rPr>
              <a:t>l</a:t>
            </a:r>
            <a:r>
              <a:rPr dirty="0" sz="2000" spc="-20" b="1">
                <a:latin typeface="Carlito"/>
                <a:cs typeface="Carlito"/>
              </a:rPr>
              <a:t>u</a:t>
            </a:r>
            <a:r>
              <a:rPr dirty="0" sz="2000" b="1">
                <a:latin typeface="Carlito"/>
                <a:cs typeface="Carlito"/>
              </a:rPr>
              <a:t>o</a:t>
            </a:r>
            <a:r>
              <a:rPr dirty="0" sz="2000" spc="-10" b="1">
                <a:latin typeface="Carlito"/>
                <a:cs typeface="Carlito"/>
              </a:rPr>
              <a:t>r</a:t>
            </a:r>
            <a:r>
              <a:rPr dirty="0" sz="2000" spc="-20" b="1">
                <a:latin typeface="Carlito"/>
                <a:cs typeface="Carlito"/>
              </a:rPr>
              <a:t>oc</a:t>
            </a:r>
            <a:r>
              <a:rPr dirty="0" sz="2000" spc="-10" b="1">
                <a:latin typeface="Carlito"/>
                <a:cs typeface="Carlito"/>
              </a:rPr>
              <a:t>a</a:t>
            </a:r>
            <a:r>
              <a:rPr dirty="0" sz="2000" spc="5" b="1">
                <a:latin typeface="Carlito"/>
                <a:cs typeface="Carlito"/>
              </a:rPr>
              <a:t>r</a:t>
            </a:r>
            <a:r>
              <a:rPr dirty="0" sz="2000" b="1">
                <a:latin typeface="Carlito"/>
                <a:cs typeface="Carlito"/>
              </a:rPr>
              <a:t>b</a:t>
            </a:r>
            <a:r>
              <a:rPr dirty="0" sz="2000" spc="5" b="1">
                <a:latin typeface="Carlito"/>
                <a:cs typeface="Carlito"/>
              </a:rPr>
              <a:t>o</a:t>
            </a:r>
            <a:r>
              <a:rPr dirty="0" sz="2000" b="1">
                <a:latin typeface="Carlito"/>
                <a:cs typeface="Carlito"/>
              </a:rPr>
              <a:t>n</a:t>
            </a:r>
            <a:r>
              <a:rPr dirty="0" sz="2000" b="1">
                <a:latin typeface="Carlito"/>
                <a:cs typeface="Carlito"/>
              </a:rPr>
              <a:t>	</a:t>
            </a:r>
            <a:r>
              <a:rPr dirty="0" sz="2000" spc="-15" b="1">
                <a:latin typeface="Carlito"/>
                <a:cs typeface="Carlito"/>
              </a:rPr>
              <a:t>M</a:t>
            </a:r>
            <a:r>
              <a:rPr dirty="0" sz="2000" spc="-10" b="1">
                <a:latin typeface="Carlito"/>
                <a:cs typeface="Carlito"/>
              </a:rPr>
              <a:t>a</a:t>
            </a:r>
            <a:r>
              <a:rPr dirty="0" sz="2000" b="1">
                <a:latin typeface="Carlito"/>
                <a:cs typeface="Carlito"/>
              </a:rPr>
              <a:t>na</a:t>
            </a:r>
            <a:r>
              <a:rPr dirty="0" sz="2000" spc="-35" b="1">
                <a:latin typeface="Carlito"/>
                <a:cs typeface="Carlito"/>
              </a:rPr>
              <a:t>g</a:t>
            </a:r>
            <a:r>
              <a:rPr dirty="0" sz="2000" spc="-10" b="1">
                <a:latin typeface="Carlito"/>
                <a:cs typeface="Carlito"/>
              </a:rPr>
              <a:t>e</a:t>
            </a:r>
            <a:r>
              <a:rPr dirty="0" sz="2000" spc="5" b="1">
                <a:latin typeface="Carlito"/>
                <a:cs typeface="Carlito"/>
              </a:rPr>
              <a:t>m</a:t>
            </a:r>
            <a:r>
              <a:rPr dirty="0" sz="2000" spc="-10" b="1">
                <a:latin typeface="Carlito"/>
                <a:cs typeface="Carlito"/>
              </a:rPr>
              <a:t>e</a:t>
            </a:r>
            <a:r>
              <a:rPr dirty="0" sz="2000" spc="-20" b="1">
                <a:latin typeface="Carlito"/>
                <a:cs typeface="Carlito"/>
              </a:rPr>
              <a:t>n</a:t>
            </a:r>
            <a:r>
              <a:rPr dirty="0" sz="2000" b="1">
                <a:latin typeface="Carlito"/>
                <a:cs typeface="Carlito"/>
              </a:rPr>
              <a:t>t</a:t>
            </a:r>
            <a:r>
              <a:rPr dirty="0" sz="2000" b="1">
                <a:latin typeface="Carlito"/>
                <a:cs typeface="Carlito"/>
              </a:rPr>
              <a:t>	</a:t>
            </a:r>
            <a:r>
              <a:rPr dirty="0" sz="2000" spc="-10" b="1">
                <a:latin typeface="Carlito"/>
                <a:cs typeface="Carlito"/>
              </a:rPr>
              <a:t>S</a:t>
            </a:r>
            <a:r>
              <a:rPr dirty="0" sz="2000" b="1">
                <a:latin typeface="Carlito"/>
                <a:cs typeface="Carlito"/>
              </a:rPr>
              <a:t>t</a:t>
            </a:r>
            <a:r>
              <a:rPr dirty="0" sz="2000" spc="-30" b="1">
                <a:latin typeface="Carlito"/>
                <a:cs typeface="Carlito"/>
              </a:rPr>
              <a:t>ra</a:t>
            </a:r>
            <a:r>
              <a:rPr dirty="0" sz="2000" spc="-15" b="1">
                <a:latin typeface="Carlito"/>
                <a:cs typeface="Carlito"/>
              </a:rPr>
              <a:t>t</a:t>
            </a:r>
            <a:r>
              <a:rPr dirty="0" sz="2000" spc="-10" b="1">
                <a:latin typeface="Carlito"/>
                <a:cs typeface="Carlito"/>
              </a:rPr>
              <a:t>e</a:t>
            </a:r>
            <a:r>
              <a:rPr dirty="0" sz="2000" spc="-15" b="1">
                <a:latin typeface="Carlito"/>
                <a:cs typeface="Carlito"/>
              </a:rPr>
              <a:t>g</a:t>
            </a:r>
            <a:r>
              <a:rPr dirty="0" sz="2000" b="1">
                <a:latin typeface="Carlito"/>
                <a:cs typeface="Carlito"/>
              </a:rPr>
              <a:t>y</a:t>
            </a:r>
            <a:r>
              <a:rPr dirty="0" sz="2000" b="1">
                <a:latin typeface="Carlito"/>
                <a:cs typeface="Carlito"/>
              </a:rPr>
              <a:t>	</a:t>
            </a:r>
            <a:r>
              <a:rPr dirty="0" sz="2000">
                <a:latin typeface="Carlito"/>
                <a:cs typeface="Carlito"/>
              </a:rPr>
              <a:t>-</a:t>
            </a:r>
            <a:r>
              <a:rPr dirty="0" sz="2000">
                <a:latin typeface="Carlito"/>
                <a:cs typeface="Carlito"/>
              </a:rPr>
              <a:t>	</a:t>
            </a:r>
            <a:r>
              <a:rPr dirty="0" sz="2000" spc="-5">
                <a:latin typeface="Carlito"/>
                <a:cs typeface="Carlito"/>
              </a:rPr>
              <a:t>I</a:t>
            </a:r>
            <a:r>
              <a:rPr dirty="0" sz="2000">
                <a:latin typeface="Carlito"/>
                <a:cs typeface="Carlito"/>
              </a:rPr>
              <a:t>t</a:t>
            </a:r>
            <a:r>
              <a:rPr dirty="0" sz="2000">
                <a:latin typeface="Carlito"/>
                <a:cs typeface="Carlito"/>
              </a:rPr>
              <a:t>	</a:t>
            </a:r>
            <a:r>
              <a:rPr dirty="0" sz="2000" spc="5">
                <a:latin typeface="Carlito"/>
                <a:cs typeface="Carlito"/>
              </a:rPr>
              <a:t>p</a:t>
            </a:r>
            <a:r>
              <a:rPr dirty="0" sz="2000" spc="-60">
                <a:latin typeface="Carlito"/>
                <a:cs typeface="Carlito"/>
              </a:rPr>
              <a:t>r</a:t>
            </a:r>
            <a:r>
              <a:rPr dirty="0" sz="2000" spc="-5">
                <a:latin typeface="Carlito"/>
                <a:cs typeface="Carlito"/>
              </a:rPr>
              <a:t>ovi</a:t>
            </a:r>
            <a:r>
              <a:rPr dirty="0" sz="2000" spc="5">
                <a:latin typeface="Carlito"/>
                <a:cs typeface="Carlito"/>
              </a:rPr>
              <a:t>d</a:t>
            </a:r>
            <a:r>
              <a:rPr dirty="0" sz="2000">
                <a:latin typeface="Carlito"/>
                <a:cs typeface="Carlito"/>
              </a:rPr>
              <a:t>es</a:t>
            </a:r>
            <a:r>
              <a:rPr dirty="0" sz="2000">
                <a:latin typeface="Carlito"/>
                <a:cs typeface="Carlito"/>
              </a:rPr>
              <a:t>	</a:t>
            </a:r>
            <a:r>
              <a:rPr dirty="0" sz="2000">
                <a:latin typeface="Carlito"/>
                <a:cs typeface="Carlito"/>
              </a:rPr>
              <a:t>a</a:t>
            </a:r>
            <a:r>
              <a:rPr dirty="0" sz="2000">
                <a:latin typeface="Carlito"/>
                <a:cs typeface="Carlito"/>
              </a:rPr>
              <a:t>	</a:t>
            </a:r>
            <a:r>
              <a:rPr dirty="0" sz="2000" spc="5">
                <a:latin typeface="Carlito"/>
                <a:cs typeface="Carlito"/>
              </a:rPr>
              <a:t>f</a:t>
            </a:r>
            <a:r>
              <a:rPr dirty="0" sz="2000" spc="-40">
                <a:latin typeface="Carlito"/>
                <a:cs typeface="Carlito"/>
              </a:rPr>
              <a:t>r</a:t>
            </a:r>
            <a:r>
              <a:rPr dirty="0" sz="2000">
                <a:latin typeface="Carlito"/>
                <a:cs typeface="Carlito"/>
              </a:rPr>
              <a:t>am</a:t>
            </a:r>
            <a:r>
              <a:rPr dirty="0" sz="2000" spc="-20">
                <a:latin typeface="Carlito"/>
                <a:cs typeface="Carlito"/>
              </a:rPr>
              <a:t>e</a:t>
            </a:r>
            <a:r>
              <a:rPr dirty="0" sz="2000" spc="-35">
                <a:latin typeface="Carlito"/>
                <a:cs typeface="Carlito"/>
              </a:rPr>
              <a:t>w</a:t>
            </a:r>
            <a:r>
              <a:rPr dirty="0" sz="2000" spc="-5">
                <a:latin typeface="Carlito"/>
                <a:cs typeface="Carlito"/>
              </a:rPr>
              <a:t>or</a:t>
            </a:r>
            <a:r>
              <a:rPr dirty="0" sz="2000">
                <a:latin typeface="Carlito"/>
                <a:cs typeface="Carlito"/>
              </a:rPr>
              <a:t>k</a:t>
            </a:r>
            <a:r>
              <a:rPr dirty="0" sz="2000">
                <a:latin typeface="Carlito"/>
                <a:cs typeface="Carlito"/>
              </a:rPr>
              <a:t>	</a:t>
            </a:r>
            <a:r>
              <a:rPr dirty="0" sz="2000" spc="-55">
                <a:latin typeface="Carlito"/>
                <a:cs typeface="Carlito"/>
              </a:rPr>
              <a:t>f</a:t>
            </a:r>
            <a:r>
              <a:rPr dirty="0" sz="2000" spc="-5">
                <a:latin typeface="Carlito"/>
                <a:cs typeface="Carlito"/>
              </a:rPr>
              <a:t>o</a:t>
            </a:r>
            <a:r>
              <a:rPr dirty="0" sz="2000">
                <a:latin typeface="Carlito"/>
                <a:cs typeface="Carlito"/>
              </a:rPr>
              <a:t>r</a:t>
            </a:r>
            <a:r>
              <a:rPr dirty="0" sz="2000">
                <a:latin typeface="Carlito"/>
                <a:cs typeface="Carlito"/>
              </a:rPr>
              <a:t>	</a:t>
            </a:r>
            <a:r>
              <a:rPr dirty="0" sz="2000" spc="5">
                <a:latin typeface="Carlito"/>
                <a:cs typeface="Carlito"/>
              </a:rPr>
              <a:t>the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5857" y="2574607"/>
            <a:ext cx="1013142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Carlito"/>
                <a:cs typeface="Carlito"/>
              </a:rPr>
              <a:t>responsible </a:t>
            </a:r>
            <a:r>
              <a:rPr dirty="0" sz="2000" spc="-10">
                <a:latin typeface="Carlito"/>
                <a:cs typeface="Carlito"/>
              </a:rPr>
              <a:t>management </a:t>
            </a:r>
            <a:r>
              <a:rPr dirty="0" sz="2000" spc="-5">
                <a:latin typeface="Carlito"/>
                <a:cs typeface="Carlito"/>
              </a:rPr>
              <a:t>and </a:t>
            </a:r>
            <a:r>
              <a:rPr dirty="0" sz="2000">
                <a:latin typeface="Carlito"/>
                <a:cs typeface="Carlito"/>
              </a:rPr>
              <a:t>use of </a:t>
            </a:r>
            <a:r>
              <a:rPr dirty="0" sz="2000" spc="-15">
                <a:latin typeface="Carlito"/>
                <a:cs typeface="Carlito"/>
              </a:rPr>
              <a:t>CFCs </a:t>
            </a:r>
            <a:r>
              <a:rPr dirty="0" sz="2000">
                <a:latin typeface="Carlito"/>
                <a:cs typeface="Carlito"/>
              </a:rPr>
              <a:t>in </a:t>
            </a:r>
            <a:r>
              <a:rPr dirty="0" sz="2000" spc="-10">
                <a:latin typeface="Carlito"/>
                <a:cs typeface="Carlito"/>
              </a:rPr>
              <a:t>Australia. </a:t>
            </a:r>
            <a:r>
              <a:rPr dirty="0" sz="2000" spc="-5">
                <a:latin typeface="Carlito"/>
                <a:cs typeface="Carlito"/>
              </a:rPr>
              <a:t>The </a:t>
            </a:r>
            <a:r>
              <a:rPr dirty="0" sz="2000" spc="-15">
                <a:latin typeface="Carlito"/>
                <a:cs typeface="Carlito"/>
              </a:rPr>
              <a:t>strategy </a:t>
            </a:r>
            <a:r>
              <a:rPr dirty="0" sz="2000" spc="-10">
                <a:latin typeface="Carlito"/>
                <a:cs typeface="Carlito"/>
              </a:rPr>
              <a:t>recognizes </a:t>
            </a:r>
            <a:r>
              <a:rPr dirty="0" sz="2000" spc="-5">
                <a:latin typeface="Carlito"/>
                <a:cs typeface="Carlito"/>
              </a:rPr>
              <a:t>some</a:t>
            </a:r>
            <a:r>
              <a:rPr dirty="0" sz="2000" spc="330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continuing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7257" y="2788665"/>
            <a:ext cx="10363200" cy="3613150"/>
          </a:xfrm>
          <a:prstGeom prst="rect">
            <a:avLst/>
          </a:prstGeom>
        </p:spPr>
        <p:txBody>
          <a:bodyPr wrap="square" lIns="0" tIns="104140" rIns="0" bIns="0" rtlCol="0" vert="horz">
            <a:spAutoFit/>
          </a:bodyPr>
          <a:lstStyle/>
          <a:p>
            <a:pPr marL="241300" marR="8255">
              <a:lnSpc>
                <a:spcPct val="70000"/>
              </a:lnSpc>
              <a:spcBef>
                <a:spcPts val="820"/>
              </a:spcBef>
            </a:pPr>
            <a:r>
              <a:rPr dirty="0" sz="2000">
                <a:latin typeface="Carlito"/>
                <a:cs typeface="Carlito"/>
              </a:rPr>
              <a:t>need </a:t>
            </a:r>
            <a:r>
              <a:rPr dirty="0" sz="2000" spc="-20">
                <a:latin typeface="Carlito"/>
                <a:cs typeface="Carlito"/>
              </a:rPr>
              <a:t>for </a:t>
            </a:r>
            <a:r>
              <a:rPr dirty="0" sz="2000" spc="-5">
                <a:latin typeface="Carlito"/>
                <a:cs typeface="Carlito"/>
              </a:rPr>
              <a:t>these chemicals </a:t>
            </a:r>
            <a:r>
              <a:rPr dirty="0" sz="2000">
                <a:latin typeface="Carlito"/>
                <a:cs typeface="Carlito"/>
              </a:rPr>
              <a:t>in </a:t>
            </a:r>
            <a:r>
              <a:rPr dirty="0" sz="2000" spc="-5">
                <a:latin typeface="Carlito"/>
                <a:cs typeface="Carlito"/>
              </a:rPr>
              <a:t>pharmaceutical and </a:t>
            </a:r>
            <a:r>
              <a:rPr dirty="0" sz="2000" spc="-10">
                <a:latin typeface="Carlito"/>
                <a:cs typeface="Carlito"/>
              </a:rPr>
              <a:t>laboratory </a:t>
            </a:r>
            <a:r>
              <a:rPr dirty="0" sz="2000" spc="-5">
                <a:latin typeface="Carlito"/>
                <a:cs typeface="Carlito"/>
              </a:rPr>
              <a:t>uses, but commits to </a:t>
            </a:r>
            <a:r>
              <a:rPr dirty="0" sz="2000">
                <a:latin typeface="Carlito"/>
                <a:cs typeface="Carlito"/>
              </a:rPr>
              <a:t>their </a:t>
            </a:r>
            <a:r>
              <a:rPr dirty="0" sz="2000" spc="-10">
                <a:latin typeface="Carlito"/>
                <a:cs typeface="Carlito"/>
              </a:rPr>
              <a:t>gradual  </a:t>
            </a:r>
            <a:r>
              <a:rPr dirty="0" sz="2000">
                <a:latin typeface="Carlito"/>
                <a:cs typeface="Carlito"/>
              </a:rPr>
              <a:t>phasing</a:t>
            </a:r>
            <a:r>
              <a:rPr dirty="0" sz="2000" spc="-15">
                <a:latin typeface="Carlito"/>
                <a:cs typeface="Carlito"/>
              </a:rPr>
              <a:t> </a:t>
            </a:r>
            <a:r>
              <a:rPr dirty="0" sz="2000" spc="5">
                <a:latin typeface="Carlito"/>
                <a:cs typeface="Carlito"/>
              </a:rPr>
              <a:t>out.</a:t>
            </a:r>
            <a:endParaRPr sz="2000">
              <a:latin typeface="Carlito"/>
              <a:cs typeface="Carlito"/>
            </a:endParaRPr>
          </a:p>
          <a:p>
            <a:pPr algn="just" marL="241300" marR="6985" indent="-228600">
              <a:lnSpc>
                <a:spcPct val="700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000" spc="-10" b="1">
                <a:latin typeface="Carlito"/>
                <a:cs typeface="Carlito"/>
              </a:rPr>
              <a:t>Environmental </a:t>
            </a:r>
            <a:r>
              <a:rPr dirty="0" sz="2000" spc="-15" b="1">
                <a:latin typeface="Carlito"/>
                <a:cs typeface="Carlito"/>
              </a:rPr>
              <a:t>Protection </a:t>
            </a:r>
            <a:r>
              <a:rPr dirty="0" sz="2000" spc="-10" b="1">
                <a:latin typeface="Carlito"/>
                <a:cs typeface="Carlito"/>
              </a:rPr>
              <a:t>(Ozone Protection) Policy2000 </a:t>
            </a:r>
            <a:r>
              <a:rPr dirty="0" sz="2000">
                <a:latin typeface="Carlito"/>
                <a:cs typeface="Carlito"/>
              </a:rPr>
              <a:t>- </a:t>
            </a:r>
            <a:r>
              <a:rPr dirty="0" sz="2000" spc="-5">
                <a:latin typeface="Carlito"/>
                <a:cs typeface="Carlito"/>
              </a:rPr>
              <a:t>This </a:t>
            </a:r>
            <a:r>
              <a:rPr dirty="0" sz="2000" spc="-55">
                <a:latin typeface="Carlito"/>
                <a:cs typeface="Carlito"/>
              </a:rPr>
              <a:t>WA </a:t>
            </a:r>
            <a:r>
              <a:rPr dirty="0" sz="2000" spc="-5">
                <a:latin typeface="Carlito"/>
                <a:cs typeface="Carlito"/>
              </a:rPr>
              <a:t>policy </a:t>
            </a:r>
            <a:r>
              <a:rPr dirty="0" sz="2000">
                <a:latin typeface="Carlito"/>
                <a:cs typeface="Carlito"/>
              </a:rPr>
              <a:t>aims </a:t>
            </a:r>
            <a:r>
              <a:rPr dirty="0" sz="2000" spc="-10">
                <a:latin typeface="Carlito"/>
                <a:cs typeface="Carlito"/>
              </a:rPr>
              <a:t>to </a:t>
            </a:r>
            <a:r>
              <a:rPr dirty="0" sz="2000" spc="-5">
                <a:latin typeface="Carlito"/>
                <a:cs typeface="Carlito"/>
              </a:rPr>
              <a:t>minimize </a:t>
            </a:r>
            <a:r>
              <a:rPr dirty="0" sz="2000" spc="5">
                <a:latin typeface="Carlito"/>
                <a:cs typeface="Carlito"/>
              </a:rPr>
              <a:t>the  </a:t>
            </a:r>
            <a:r>
              <a:rPr dirty="0" sz="2000" spc="-5">
                <a:latin typeface="Carlito"/>
                <a:cs typeface="Carlito"/>
              </a:rPr>
              <a:t>discharge </a:t>
            </a:r>
            <a:r>
              <a:rPr dirty="0" sz="2000">
                <a:latin typeface="Carlito"/>
                <a:cs typeface="Carlito"/>
              </a:rPr>
              <a:t>of </a:t>
            </a:r>
            <a:r>
              <a:rPr dirty="0" sz="2000" spc="-10">
                <a:latin typeface="Carlito"/>
                <a:cs typeface="Carlito"/>
              </a:rPr>
              <a:t>ozone-depleting </a:t>
            </a:r>
            <a:r>
              <a:rPr dirty="0" sz="2000" spc="-5">
                <a:latin typeface="Carlito"/>
                <a:cs typeface="Carlito"/>
              </a:rPr>
              <a:t>substances </a:t>
            </a:r>
            <a:r>
              <a:rPr dirty="0" sz="2000" spc="-10">
                <a:latin typeface="Carlito"/>
                <a:cs typeface="Carlito"/>
              </a:rPr>
              <a:t>into the environment, </a:t>
            </a:r>
            <a:r>
              <a:rPr dirty="0" sz="2000" spc="-5">
                <a:latin typeface="Carlito"/>
                <a:cs typeface="Carlito"/>
              </a:rPr>
              <a:t>and </a:t>
            </a:r>
            <a:r>
              <a:rPr dirty="0" sz="2000">
                <a:latin typeface="Carlito"/>
                <a:cs typeface="Carlito"/>
              </a:rPr>
              <a:t>has been </a:t>
            </a:r>
            <a:r>
              <a:rPr dirty="0" sz="2000" spc="-10">
                <a:latin typeface="Carlito"/>
                <a:cs typeface="Carlito"/>
              </a:rPr>
              <a:t>extended </a:t>
            </a:r>
            <a:r>
              <a:rPr dirty="0" sz="2000" spc="-5">
                <a:latin typeface="Carlito"/>
                <a:cs typeface="Carlito"/>
              </a:rPr>
              <a:t>to </a:t>
            </a:r>
            <a:r>
              <a:rPr dirty="0" sz="2000" spc="-15">
                <a:latin typeface="Carlito"/>
                <a:cs typeface="Carlito"/>
              </a:rPr>
              <a:t>cover  </a:t>
            </a:r>
            <a:r>
              <a:rPr dirty="0" sz="2000">
                <a:latin typeface="Carlito"/>
                <a:cs typeface="Carlito"/>
              </a:rPr>
              <a:t>use of </a:t>
            </a:r>
            <a:r>
              <a:rPr dirty="0" sz="2000" spc="-5">
                <a:latin typeface="Carlito"/>
                <a:cs typeface="Carlito"/>
              </a:rPr>
              <a:t>alternative </a:t>
            </a:r>
            <a:r>
              <a:rPr dirty="0" sz="2000" spc="-10">
                <a:latin typeface="Carlito"/>
                <a:cs typeface="Carlito"/>
              </a:rPr>
              <a:t>refrigerants (where</a:t>
            </a:r>
            <a:r>
              <a:rPr dirty="0" sz="2000" spc="-20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relevant).</a:t>
            </a:r>
            <a:endParaRPr sz="2000">
              <a:latin typeface="Carlito"/>
              <a:cs typeface="Carlito"/>
            </a:endParaRPr>
          </a:p>
          <a:p>
            <a:pPr algn="just" marL="241300" marR="5715" indent="-228600">
              <a:lnSpc>
                <a:spcPct val="701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000" spc="-10" b="1">
                <a:latin typeface="Carlito"/>
                <a:cs typeface="Carlito"/>
              </a:rPr>
              <a:t>United Nations Environment </a:t>
            </a:r>
            <a:r>
              <a:rPr dirty="0" sz="2000" spc="-15" b="1">
                <a:latin typeface="Carlito"/>
                <a:cs typeface="Carlito"/>
              </a:rPr>
              <a:t>Programme </a:t>
            </a:r>
            <a:r>
              <a:rPr dirty="0" sz="2000">
                <a:latin typeface="Carlito"/>
                <a:cs typeface="Carlito"/>
              </a:rPr>
              <a:t>- </a:t>
            </a:r>
            <a:r>
              <a:rPr dirty="0" sz="2000" spc="-5">
                <a:latin typeface="Carlito"/>
                <a:cs typeface="Carlito"/>
              </a:rPr>
              <a:t>Has </a:t>
            </a:r>
            <a:r>
              <a:rPr dirty="0" sz="2000">
                <a:latin typeface="Carlito"/>
                <a:cs typeface="Carlito"/>
              </a:rPr>
              <a:t>published </a:t>
            </a:r>
            <a:r>
              <a:rPr dirty="0" sz="2000" spc="-15">
                <a:latin typeface="Carlito"/>
                <a:cs typeface="Carlito"/>
              </a:rPr>
              <a:t>several </a:t>
            </a:r>
            <a:r>
              <a:rPr dirty="0" sz="2000" spc="-5">
                <a:latin typeface="Carlito"/>
                <a:cs typeface="Carlito"/>
              </a:rPr>
              <a:t>assessments </a:t>
            </a:r>
            <a:r>
              <a:rPr dirty="0" sz="2000">
                <a:latin typeface="Carlito"/>
                <a:cs typeface="Carlito"/>
              </a:rPr>
              <a:t>of </a:t>
            </a:r>
            <a:r>
              <a:rPr dirty="0" sz="2000" spc="-5">
                <a:latin typeface="Carlito"/>
                <a:cs typeface="Carlito"/>
              </a:rPr>
              <a:t>the  </a:t>
            </a:r>
            <a:r>
              <a:rPr dirty="0" sz="2000" spc="-10">
                <a:latin typeface="Carlito"/>
                <a:cs typeface="Carlito"/>
              </a:rPr>
              <a:t>environmental </a:t>
            </a:r>
            <a:r>
              <a:rPr dirty="0" sz="2000" spc="-15">
                <a:latin typeface="Carlito"/>
                <a:cs typeface="Carlito"/>
              </a:rPr>
              <a:t>effects </a:t>
            </a:r>
            <a:r>
              <a:rPr dirty="0" sz="2000">
                <a:latin typeface="Carlito"/>
                <a:cs typeface="Carlito"/>
              </a:rPr>
              <a:t>of </a:t>
            </a:r>
            <a:r>
              <a:rPr dirty="0" sz="2000" spc="-15">
                <a:latin typeface="Carlito"/>
                <a:cs typeface="Carlito"/>
              </a:rPr>
              <a:t>ozone </a:t>
            </a:r>
            <a:r>
              <a:rPr dirty="0" sz="2000" spc="-5">
                <a:latin typeface="Carlito"/>
                <a:cs typeface="Carlito"/>
              </a:rPr>
              <a:t>depletion (United Nations </a:t>
            </a:r>
            <a:r>
              <a:rPr dirty="0" sz="2000" spc="-10">
                <a:latin typeface="Carlito"/>
                <a:cs typeface="Carlito"/>
              </a:rPr>
              <a:t>Environment Programme, </a:t>
            </a:r>
            <a:r>
              <a:rPr dirty="0" sz="2000">
                <a:latin typeface="Carlito"/>
                <a:cs typeface="Carlito"/>
              </a:rPr>
              <a:t>1998; </a:t>
            </a:r>
            <a:r>
              <a:rPr dirty="0" sz="2000" spc="-20">
                <a:latin typeface="Carlito"/>
                <a:cs typeface="Carlito"/>
              </a:rPr>
              <a:t>World  </a:t>
            </a:r>
            <a:r>
              <a:rPr dirty="0" sz="2000" spc="-10">
                <a:latin typeface="Carlito"/>
                <a:cs typeface="Carlito"/>
              </a:rPr>
              <a:t>Meteorological Organization,</a:t>
            </a:r>
            <a:r>
              <a:rPr dirty="0" sz="2000" spc="-20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2002)</a:t>
            </a:r>
            <a:endParaRPr sz="2000">
              <a:latin typeface="Carlito"/>
              <a:cs typeface="Carlito"/>
            </a:endParaRPr>
          </a:p>
          <a:p>
            <a:pPr algn="just" marL="241300" marR="9525" indent="-228600">
              <a:lnSpc>
                <a:spcPct val="701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000" spc="-10" b="1">
                <a:latin typeface="Carlito"/>
                <a:cs typeface="Carlito"/>
              </a:rPr>
              <a:t>Ozone Protection </a:t>
            </a:r>
            <a:r>
              <a:rPr dirty="0" sz="2000" spc="-5" b="1">
                <a:latin typeface="Carlito"/>
                <a:cs typeface="Carlito"/>
              </a:rPr>
              <a:t>and </a:t>
            </a:r>
            <a:r>
              <a:rPr dirty="0" sz="2000" spc="-10" b="1">
                <a:latin typeface="Carlito"/>
                <a:cs typeface="Carlito"/>
              </a:rPr>
              <a:t>Synthetic </a:t>
            </a:r>
            <a:r>
              <a:rPr dirty="0" sz="2000" spc="-5" b="1">
                <a:latin typeface="Carlito"/>
                <a:cs typeface="Carlito"/>
              </a:rPr>
              <a:t>Greenhouse Gas </a:t>
            </a:r>
            <a:r>
              <a:rPr dirty="0" sz="2000" spc="-10" b="1">
                <a:latin typeface="Carlito"/>
                <a:cs typeface="Carlito"/>
              </a:rPr>
              <a:t>Management </a:t>
            </a:r>
            <a:r>
              <a:rPr dirty="0" sz="2000" spc="-5" b="1">
                <a:latin typeface="Carlito"/>
                <a:cs typeface="Carlito"/>
              </a:rPr>
              <a:t>Act 1989 </a:t>
            </a:r>
            <a:r>
              <a:rPr dirty="0" sz="2000" spc="-5">
                <a:latin typeface="Carlito"/>
                <a:cs typeface="Carlito"/>
              </a:rPr>
              <a:t>(and associated  regulations </a:t>
            </a:r>
            <a:r>
              <a:rPr dirty="0" sz="2000">
                <a:latin typeface="Carlito"/>
                <a:cs typeface="Carlito"/>
              </a:rPr>
              <a:t>and </a:t>
            </a:r>
            <a:r>
              <a:rPr dirty="0" sz="2000" spc="-5">
                <a:latin typeface="Carlito"/>
                <a:cs typeface="Carlito"/>
              </a:rPr>
              <a:t>amendments) </a:t>
            </a:r>
            <a:r>
              <a:rPr dirty="0" sz="2000">
                <a:latin typeface="Carlito"/>
                <a:cs typeface="Carlito"/>
              </a:rPr>
              <a:t>- </a:t>
            </a:r>
            <a:r>
              <a:rPr dirty="0" sz="2000" spc="-25">
                <a:latin typeface="Carlito"/>
                <a:cs typeface="Carlito"/>
              </a:rPr>
              <a:t>Was </a:t>
            </a:r>
            <a:r>
              <a:rPr dirty="0" sz="2000" spc="-5">
                <a:latin typeface="Carlito"/>
                <a:cs typeface="Carlito"/>
              </a:rPr>
              <a:t>implemented </a:t>
            </a:r>
            <a:r>
              <a:rPr dirty="0" sz="2000" spc="-10">
                <a:latin typeface="Carlito"/>
                <a:cs typeface="Carlito"/>
              </a:rPr>
              <a:t>by </a:t>
            </a:r>
            <a:r>
              <a:rPr dirty="0" sz="2000" spc="-5">
                <a:latin typeface="Carlito"/>
                <a:cs typeface="Carlito"/>
              </a:rPr>
              <a:t>the </a:t>
            </a:r>
            <a:r>
              <a:rPr dirty="0" sz="2000" spc="-10">
                <a:latin typeface="Carlito"/>
                <a:cs typeface="Carlito"/>
              </a:rPr>
              <a:t>Commonwealth Government </a:t>
            </a:r>
            <a:r>
              <a:rPr dirty="0" sz="2000" spc="-20">
                <a:latin typeface="Carlito"/>
                <a:cs typeface="Carlito"/>
              </a:rPr>
              <a:t>to </a:t>
            </a:r>
            <a:r>
              <a:rPr dirty="0" sz="2000">
                <a:latin typeface="Carlito"/>
                <a:cs typeface="Carlito"/>
              </a:rPr>
              <a:t>meet  its </a:t>
            </a:r>
            <a:r>
              <a:rPr dirty="0" sz="2000" spc="-5">
                <a:latin typeface="Carlito"/>
                <a:cs typeface="Carlito"/>
              </a:rPr>
              <a:t>commitments </a:t>
            </a:r>
            <a:r>
              <a:rPr dirty="0" sz="2000">
                <a:latin typeface="Carlito"/>
                <a:cs typeface="Carlito"/>
              </a:rPr>
              <a:t>under </a:t>
            </a:r>
            <a:r>
              <a:rPr dirty="0" sz="2000" spc="5">
                <a:latin typeface="Carlito"/>
                <a:cs typeface="Carlito"/>
              </a:rPr>
              <a:t>the </a:t>
            </a:r>
            <a:r>
              <a:rPr dirty="0" sz="2000" spc="-5">
                <a:latin typeface="Carlito"/>
                <a:cs typeface="Carlito"/>
              </a:rPr>
              <a:t>Montreal</a:t>
            </a:r>
            <a:r>
              <a:rPr dirty="0" sz="2000" spc="-60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Protocol.</a:t>
            </a:r>
            <a:endParaRPr sz="2000">
              <a:latin typeface="Carlito"/>
              <a:cs typeface="Carlito"/>
            </a:endParaRPr>
          </a:p>
          <a:p>
            <a:pPr algn="just" marL="241300" marR="5080" indent="-228600">
              <a:lnSpc>
                <a:spcPct val="701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000" spc="-15" b="1">
                <a:latin typeface="Carlito"/>
                <a:cs typeface="Carlito"/>
              </a:rPr>
              <a:t>Ultraviolet index forecast </a:t>
            </a:r>
            <a:r>
              <a:rPr dirty="0" sz="2000">
                <a:latin typeface="Carlito"/>
                <a:cs typeface="Carlito"/>
              </a:rPr>
              <a:t>- The </a:t>
            </a:r>
            <a:r>
              <a:rPr dirty="0" sz="2000" spc="-10">
                <a:latin typeface="Carlito"/>
                <a:cs typeface="Carlito"/>
              </a:rPr>
              <a:t>Bureau </a:t>
            </a:r>
            <a:r>
              <a:rPr dirty="0" sz="2000">
                <a:latin typeface="Carlito"/>
                <a:cs typeface="Carlito"/>
              </a:rPr>
              <a:t>of </a:t>
            </a:r>
            <a:r>
              <a:rPr dirty="0" sz="2000" spc="-10">
                <a:latin typeface="Carlito"/>
                <a:cs typeface="Carlito"/>
              </a:rPr>
              <a:t>Meteorology </a:t>
            </a:r>
            <a:r>
              <a:rPr dirty="0" sz="2000">
                <a:latin typeface="Carlito"/>
                <a:cs typeface="Carlito"/>
              </a:rPr>
              <a:t>has </a:t>
            </a:r>
            <a:r>
              <a:rPr dirty="0" sz="2000" spc="-10">
                <a:latin typeface="Carlito"/>
                <a:cs typeface="Carlito"/>
              </a:rPr>
              <a:t>developed </a:t>
            </a:r>
            <a:r>
              <a:rPr dirty="0" sz="2000">
                <a:latin typeface="Carlito"/>
                <a:cs typeface="Carlito"/>
              </a:rPr>
              <a:t>a model </a:t>
            </a:r>
            <a:r>
              <a:rPr dirty="0" sz="2000" spc="-15">
                <a:latin typeface="Carlito"/>
                <a:cs typeface="Carlito"/>
              </a:rPr>
              <a:t>to </a:t>
            </a:r>
            <a:r>
              <a:rPr dirty="0" sz="2000" spc="-5">
                <a:latin typeface="Carlito"/>
                <a:cs typeface="Carlito"/>
              </a:rPr>
              <a:t>predict </a:t>
            </a:r>
            <a:r>
              <a:rPr dirty="0" sz="2000" spc="10">
                <a:latin typeface="Carlito"/>
                <a:cs typeface="Carlito"/>
              </a:rPr>
              <a:t>the  </a:t>
            </a:r>
            <a:r>
              <a:rPr dirty="0" sz="2000" spc="-5">
                <a:latin typeface="Carlito"/>
                <a:cs typeface="Carlito"/>
              </a:rPr>
              <a:t>amount </a:t>
            </a:r>
            <a:r>
              <a:rPr dirty="0" sz="2000" spc="-10">
                <a:latin typeface="Carlito"/>
                <a:cs typeface="Carlito"/>
              </a:rPr>
              <a:t>of ultraviolet exposure </a:t>
            </a:r>
            <a:r>
              <a:rPr dirty="0" sz="2000" spc="-5">
                <a:latin typeface="Carlito"/>
                <a:cs typeface="Carlito"/>
              </a:rPr>
              <a:t>and the </a:t>
            </a:r>
            <a:r>
              <a:rPr dirty="0" sz="2000">
                <a:latin typeface="Carlito"/>
                <a:cs typeface="Carlito"/>
              </a:rPr>
              <a:t>times of </a:t>
            </a:r>
            <a:r>
              <a:rPr dirty="0" sz="2000" spc="-15">
                <a:latin typeface="Carlito"/>
                <a:cs typeface="Carlito"/>
              </a:rPr>
              <a:t>day </a:t>
            </a:r>
            <a:r>
              <a:rPr dirty="0" sz="2000" spc="-10">
                <a:latin typeface="Carlito"/>
                <a:cs typeface="Carlito"/>
              </a:rPr>
              <a:t>at </a:t>
            </a:r>
            <a:r>
              <a:rPr dirty="0" sz="2000">
                <a:latin typeface="Carlito"/>
                <a:cs typeface="Carlito"/>
              </a:rPr>
              <a:t>which it </a:t>
            </a:r>
            <a:r>
              <a:rPr dirty="0" sz="2000" spc="-5">
                <a:latin typeface="Carlito"/>
                <a:cs typeface="Carlito"/>
              </a:rPr>
              <a:t>will occur </a:t>
            </a:r>
            <a:r>
              <a:rPr dirty="0" sz="2000" spc="-15">
                <a:latin typeface="Carlito"/>
                <a:cs typeface="Carlito"/>
              </a:rPr>
              <a:t>for </a:t>
            </a:r>
            <a:r>
              <a:rPr dirty="0" sz="2000" spc="-10">
                <a:latin typeface="Carlito"/>
                <a:cs typeface="Carlito"/>
              </a:rPr>
              <a:t>45 </a:t>
            </a:r>
            <a:r>
              <a:rPr dirty="0" sz="2000" spc="-55">
                <a:latin typeface="Carlito"/>
                <a:cs typeface="Carlito"/>
              </a:rPr>
              <a:t>WA </a:t>
            </a:r>
            <a:r>
              <a:rPr dirty="0" sz="2000" spc="-5">
                <a:latin typeface="Carlito"/>
                <a:cs typeface="Carlito"/>
              </a:rPr>
              <a:t>locations. It </a:t>
            </a:r>
            <a:r>
              <a:rPr dirty="0" sz="2000">
                <a:latin typeface="Carlito"/>
                <a:cs typeface="Carlito"/>
              </a:rPr>
              <a:t>is  designed </a:t>
            </a:r>
            <a:r>
              <a:rPr dirty="0" sz="2000" spc="-5">
                <a:latin typeface="Carlito"/>
                <a:cs typeface="Carlito"/>
              </a:rPr>
              <a:t>to </a:t>
            </a:r>
            <a:r>
              <a:rPr dirty="0" sz="2000">
                <a:latin typeface="Carlito"/>
                <a:cs typeface="Carlito"/>
              </a:rPr>
              <a:t>help people </a:t>
            </a:r>
            <a:r>
              <a:rPr dirty="0" sz="2000" spc="-5">
                <a:latin typeface="Carlito"/>
                <a:cs typeface="Carlito"/>
              </a:rPr>
              <a:t>minimize </a:t>
            </a:r>
            <a:r>
              <a:rPr dirty="0" sz="2000">
                <a:latin typeface="Carlito"/>
                <a:cs typeface="Carlito"/>
              </a:rPr>
              <a:t>their </a:t>
            </a:r>
            <a:r>
              <a:rPr dirty="0" sz="2000" spc="-10">
                <a:latin typeface="Carlito"/>
                <a:cs typeface="Carlito"/>
              </a:rPr>
              <a:t>exposure </a:t>
            </a:r>
            <a:r>
              <a:rPr dirty="0" sz="2000" spc="-5">
                <a:latin typeface="Carlito"/>
                <a:cs typeface="Carlito"/>
              </a:rPr>
              <a:t>to dangerous </a:t>
            </a:r>
            <a:r>
              <a:rPr dirty="0" sz="2000" spc="-10">
                <a:latin typeface="Carlito"/>
                <a:cs typeface="Carlito"/>
              </a:rPr>
              <a:t>levels </a:t>
            </a:r>
            <a:r>
              <a:rPr dirty="0" sz="2000">
                <a:latin typeface="Carlito"/>
                <a:cs typeface="Carlito"/>
              </a:rPr>
              <a:t>of </a:t>
            </a:r>
            <a:r>
              <a:rPr dirty="0" sz="2000" spc="-10">
                <a:latin typeface="Carlito"/>
                <a:cs typeface="Carlito"/>
              </a:rPr>
              <a:t>ultraviolet</a:t>
            </a:r>
            <a:r>
              <a:rPr dirty="0" sz="2000" spc="-35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radiation.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117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6056376" y="2151380"/>
            <a:ext cx="1773555" cy="124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0" spc="-430">
                <a:latin typeface="Trebuchet MS"/>
                <a:cs typeface="Trebuchet MS"/>
              </a:rPr>
              <a:t>E</a:t>
            </a:r>
            <a:r>
              <a:rPr dirty="0" sz="8000" spc="-70">
                <a:latin typeface="Trebuchet MS"/>
                <a:cs typeface="Trebuchet MS"/>
              </a:rPr>
              <a:t>N</a:t>
            </a:r>
            <a:r>
              <a:rPr dirty="0" sz="8000" spc="-50">
                <a:latin typeface="Trebuchet MS"/>
                <a:cs typeface="Trebuchet MS"/>
              </a:rPr>
              <a:t>D</a:t>
            </a:r>
            <a:endParaRPr sz="8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73658" y="31315"/>
            <a:ext cx="2160141" cy="6743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10000" y="0"/>
            <a:ext cx="6858000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074018" y="6465252"/>
            <a:ext cx="2298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rlito"/>
                <a:cs typeface="Carlito"/>
              </a:rPr>
              <a:t>10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27634"/>
            <a:ext cx="260413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Isos</a:t>
            </a:r>
            <a:r>
              <a:rPr dirty="0" spc="5"/>
              <a:t>e</a:t>
            </a:r>
            <a:r>
              <a:rPr dirty="0" spc="-5"/>
              <a:t>ismals</a:t>
            </a:r>
          </a:p>
        </p:txBody>
      </p:sp>
      <p:sp>
        <p:nvSpPr>
          <p:cNvPr id="3" name="object 3"/>
          <p:cNvSpPr/>
          <p:nvPr/>
        </p:nvSpPr>
        <p:spPr>
          <a:xfrm>
            <a:off x="6525259" y="1371600"/>
            <a:ext cx="4142740" cy="320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79320" y="1318895"/>
            <a:ext cx="4641850" cy="2952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8920" indent="-2362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8285" algn="l"/>
                <a:tab pos="248920" algn="l"/>
              </a:tabLst>
            </a:pPr>
            <a:r>
              <a:rPr dirty="0" sz="2400" spc="-5" b="1">
                <a:latin typeface="Times New Roman"/>
                <a:cs typeface="Times New Roman"/>
              </a:rPr>
              <a:t>Hypothetical </a:t>
            </a:r>
            <a:r>
              <a:rPr dirty="0" sz="2400" spc="-5">
                <a:latin typeface="Times New Roman"/>
                <a:cs typeface="Times New Roman"/>
              </a:rPr>
              <a:t>lines </a:t>
            </a:r>
            <a:r>
              <a:rPr dirty="0" sz="2400">
                <a:latin typeface="Times New Roman"/>
                <a:cs typeface="Times New Roman"/>
              </a:rPr>
              <a:t>– </a:t>
            </a:r>
            <a:r>
              <a:rPr dirty="0" sz="2400" spc="-10">
                <a:latin typeface="Times New Roman"/>
                <a:cs typeface="Times New Roman"/>
              </a:rPr>
              <a:t>Same</a:t>
            </a:r>
            <a:endParaRPr sz="2400">
              <a:latin typeface="Times New Roman"/>
              <a:cs typeface="Times New Roman"/>
            </a:endParaRPr>
          </a:p>
          <a:p>
            <a:pPr marL="248920">
              <a:lnSpc>
                <a:spcPct val="100000"/>
              </a:lnSpc>
            </a:pPr>
            <a:r>
              <a:rPr dirty="0" sz="2400" spc="-5">
                <a:latin typeface="Times New Roman"/>
                <a:cs typeface="Times New Roman"/>
              </a:rPr>
              <a:t>Intensity</a:t>
            </a:r>
            <a:endParaRPr sz="2400">
              <a:latin typeface="Times New Roman"/>
              <a:cs typeface="Times New Roman"/>
            </a:endParaRPr>
          </a:p>
          <a:p>
            <a:pPr marL="248920" marR="831850" indent="-236220">
              <a:lnSpc>
                <a:spcPct val="100000"/>
              </a:lnSpc>
              <a:buFont typeface="Arial"/>
              <a:buChar char="•"/>
              <a:tabLst>
                <a:tab pos="248285" algn="l"/>
                <a:tab pos="248920" algn="l"/>
              </a:tabLst>
            </a:pPr>
            <a:r>
              <a:rPr dirty="0" sz="2400" spc="-5">
                <a:latin typeface="Times New Roman"/>
                <a:cs typeface="Times New Roman"/>
              </a:rPr>
              <a:t>A line joining all the </a:t>
            </a:r>
            <a:r>
              <a:rPr dirty="0" sz="2400" spc="-10">
                <a:latin typeface="Times New Roman"/>
                <a:cs typeface="Times New Roman"/>
              </a:rPr>
              <a:t>similar  </a:t>
            </a:r>
            <a:r>
              <a:rPr dirty="0" sz="2400" spc="-5">
                <a:latin typeface="Times New Roman"/>
                <a:cs typeface="Times New Roman"/>
              </a:rPr>
              <a:t>intensity points </a:t>
            </a:r>
            <a:r>
              <a:rPr dirty="0" sz="2400">
                <a:latin typeface="Times New Roman"/>
                <a:cs typeface="Times New Roman"/>
              </a:rPr>
              <a:t>are known</a:t>
            </a:r>
            <a:r>
              <a:rPr dirty="0" sz="2400" spc="-4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as  Isoseismals.</a:t>
            </a:r>
            <a:endParaRPr sz="2400">
              <a:latin typeface="Times New Roman"/>
              <a:cs typeface="Times New Roman"/>
            </a:endParaRPr>
          </a:p>
          <a:p>
            <a:pPr marL="248920" indent="-2362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8285" algn="l"/>
                <a:tab pos="248920" algn="l"/>
              </a:tabLst>
            </a:pPr>
            <a:r>
              <a:rPr dirty="0" sz="2400" spc="-5">
                <a:latin typeface="Times New Roman"/>
                <a:cs typeface="Times New Roman"/>
              </a:rPr>
              <a:t>Isothermal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Records.</a:t>
            </a:r>
            <a:endParaRPr sz="2400">
              <a:latin typeface="Times New Roman"/>
              <a:cs typeface="Times New Roman"/>
            </a:endParaRPr>
          </a:p>
          <a:p>
            <a:pPr marL="248920" indent="-236220">
              <a:lnSpc>
                <a:spcPct val="100000"/>
              </a:lnSpc>
              <a:buFont typeface="Arial"/>
              <a:buChar char="•"/>
              <a:tabLst>
                <a:tab pos="248285" algn="l"/>
                <a:tab pos="248920" algn="l"/>
              </a:tabLst>
            </a:pPr>
            <a:r>
              <a:rPr dirty="0" sz="2400" spc="-5">
                <a:latin typeface="Times New Roman"/>
                <a:cs typeface="Times New Roman"/>
              </a:rPr>
              <a:t>Factors controlling</a:t>
            </a:r>
            <a:r>
              <a:rPr dirty="0" sz="2400" spc="1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Isoseismals</a:t>
            </a:r>
            <a:endParaRPr sz="2400">
              <a:latin typeface="Times New Roman"/>
              <a:cs typeface="Times New Roman"/>
            </a:endParaRPr>
          </a:p>
          <a:p>
            <a:pPr lvl="1" marL="871219" indent="-346075">
              <a:lnSpc>
                <a:spcPct val="100000"/>
              </a:lnSpc>
              <a:buFont typeface="Wingdings"/>
              <a:buChar char=""/>
              <a:tabLst>
                <a:tab pos="871855" algn="l"/>
                <a:tab pos="1859280" algn="l"/>
                <a:tab pos="2273300" algn="l"/>
                <a:tab pos="3314700" algn="l"/>
                <a:tab pos="3629660" algn="l"/>
              </a:tabLst>
            </a:pPr>
            <a:r>
              <a:rPr dirty="0" sz="2400">
                <a:latin typeface="Times New Roman"/>
                <a:cs typeface="Times New Roman"/>
              </a:rPr>
              <a:t>Nature	of	</a:t>
            </a:r>
            <a:r>
              <a:rPr dirty="0" sz="2400" spc="-5">
                <a:latin typeface="Times New Roman"/>
                <a:cs typeface="Times New Roman"/>
              </a:rPr>
              <a:t>Shocks	</a:t>
            </a:r>
            <a:r>
              <a:rPr dirty="0" sz="2400">
                <a:latin typeface="Times New Roman"/>
                <a:cs typeface="Times New Roman"/>
              </a:rPr>
              <a:t>–	</a:t>
            </a:r>
            <a:r>
              <a:rPr dirty="0" sz="2400" spc="-5">
                <a:latin typeface="Times New Roman"/>
                <a:cs typeface="Times New Roman"/>
              </a:rPr>
              <a:t>Shallow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38095" y="4612004"/>
            <a:ext cx="15125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Times New Roman"/>
                <a:cs typeface="Times New Roman"/>
              </a:rPr>
              <a:t>Is</a:t>
            </a:r>
            <a:r>
              <a:rPr dirty="0" sz="2400" spc="-5">
                <a:latin typeface="Times New Roman"/>
                <a:cs typeface="Times New Roman"/>
              </a:rPr>
              <a:t>oseis</a:t>
            </a:r>
            <a:r>
              <a:rPr dirty="0" sz="2400" spc="-35">
                <a:latin typeface="Times New Roman"/>
                <a:cs typeface="Times New Roman"/>
              </a:rPr>
              <a:t>m</a:t>
            </a:r>
            <a:r>
              <a:rPr dirty="0" sz="2400">
                <a:latin typeface="Times New Roman"/>
                <a:cs typeface="Times New Roman"/>
              </a:rPr>
              <a:t>a</a:t>
            </a:r>
            <a:r>
              <a:rPr dirty="0" sz="2400" spc="-15">
                <a:latin typeface="Times New Roman"/>
                <a:cs typeface="Times New Roman"/>
              </a:rPr>
              <a:t>l</a:t>
            </a:r>
            <a:r>
              <a:rPr dirty="0" sz="2400" spc="5">
                <a:latin typeface="Times New Roman"/>
                <a:cs typeface="Times New Roman"/>
              </a:rPr>
              <a:t>s</a:t>
            </a:r>
            <a:r>
              <a:rPr dirty="0" sz="2400">
                <a:latin typeface="Times New Roman"/>
                <a:cs typeface="Times New Roman"/>
              </a:rPr>
              <a:t>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38095" y="4245546"/>
            <a:ext cx="2918460" cy="758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1085" algn="l"/>
                <a:tab pos="1907539" algn="l"/>
                <a:tab pos="2669540" algn="l"/>
              </a:tabLst>
            </a:pPr>
            <a:r>
              <a:rPr dirty="0" sz="2400">
                <a:latin typeface="Times New Roman"/>
                <a:cs typeface="Times New Roman"/>
              </a:rPr>
              <a:t>or</a:t>
            </a:r>
            <a:r>
              <a:rPr dirty="0" sz="2400" spc="-10">
                <a:latin typeface="Times New Roman"/>
                <a:cs typeface="Times New Roman"/>
              </a:rPr>
              <a:t>i</a:t>
            </a:r>
            <a:r>
              <a:rPr dirty="0" sz="2400">
                <a:latin typeface="Times New Roman"/>
                <a:cs typeface="Times New Roman"/>
              </a:rPr>
              <a:t>g</a:t>
            </a:r>
            <a:r>
              <a:rPr dirty="0" sz="2400" spc="-10">
                <a:latin typeface="Times New Roman"/>
                <a:cs typeface="Times New Roman"/>
              </a:rPr>
              <a:t>i</a:t>
            </a:r>
            <a:r>
              <a:rPr dirty="0" sz="2400">
                <a:latin typeface="Times New Roman"/>
                <a:cs typeface="Times New Roman"/>
              </a:rPr>
              <a:t>n</a:t>
            </a:r>
            <a:r>
              <a:rPr dirty="0" sz="2400">
                <a:latin typeface="Times New Roman"/>
                <a:cs typeface="Times New Roman"/>
              </a:rPr>
              <a:t>	</a:t>
            </a:r>
            <a:r>
              <a:rPr dirty="0" sz="2400">
                <a:latin typeface="Times New Roman"/>
                <a:cs typeface="Times New Roman"/>
              </a:rPr>
              <a:t>g</a:t>
            </a:r>
            <a:r>
              <a:rPr dirty="0" sz="2400" spc="-10">
                <a:latin typeface="Times New Roman"/>
                <a:cs typeface="Times New Roman"/>
              </a:rPr>
              <a:t>i</a:t>
            </a:r>
            <a:r>
              <a:rPr dirty="0" sz="2400">
                <a:latin typeface="Times New Roman"/>
                <a:cs typeface="Times New Roman"/>
              </a:rPr>
              <a:t>ve</a:t>
            </a:r>
            <a:r>
              <a:rPr dirty="0" sz="2400">
                <a:latin typeface="Times New Roman"/>
                <a:cs typeface="Times New Roman"/>
              </a:rPr>
              <a:t>	</a:t>
            </a:r>
            <a:r>
              <a:rPr dirty="0" sz="2400">
                <a:latin typeface="Times New Roman"/>
                <a:cs typeface="Times New Roman"/>
              </a:rPr>
              <a:t>r</a:t>
            </a:r>
            <a:r>
              <a:rPr dirty="0" sz="2400" spc="-10">
                <a:latin typeface="Times New Roman"/>
                <a:cs typeface="Times New Roman"/>
              </a:rPr>
              <a:t>i</a:t>
            </a:r>
            <a:r>
              <a:rPr dirty="0" sz="2400">
                <a:latin typeface="Times New Roman"/>
                <a:cs typeface="Times New Roman"/>
              </a:rPr>
              <a:t>se</a:t>
            </a:r>
            <a:r>
              <a:rPr dirty="0" sz="2400">
                <a:latin typeface="Times New Roman"/>
                <a:cs typeface="Times New Roman"/>
              </a:rPr>
              <a:t>	</a:t>
            </a:r>
            <a:r>
              <a:rPr dirty="0" sz="2400" spc="-10">
                <a:latin typeface="Times New Roman"/>
                <a:cs typeface="Times New Roman"/>
              </a:rPr>
              <a:t>to</a:t>
            </a:r>
            <a:endParaRPr sz="2400">
              <a:latin typeface="Times New Roman"/>
              <a:cs typeface="Times New Roman"/>
            </a:endParaRPr>
          </a:p>
          <a:p>
            <a:pPr marL="1948180">
              <a:lnSpc>
                <a:spcPct val="100000"/>
              </a:lnSpc>
              <a:spcBef>
                <a:spcPts val="5"/>
              </a:spcBef>
            </a:pPr>
            <a:r>
              <a:rPr dirty="0" sz="2400" spc="-5">
                <a:latin typeface="Times New Roman"/>
                <a:cs typeface="Times New Roman"/>
              </a:rPr>
              <a:t>Deep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68950" y="4245546"/>
            <a:ext cx="752475" cy="758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h</a:t>
            </a:r>
            <a:r>
              <a:rPr dirty="0" sz="2400" spc="-10">
                <a:latin typeface="Times New Roman"/>
                <a:cs typeface="Times New Roman"/>
              </a:rPr>
              <a:t>i</a:t>
            </a:r>
            <a:r>
              <a:rPr dirty="0" sz="2400">
                <a:latin typeface="Times New Roman"/>
                <a:cs typeface="Times New Roman"/>
              </a:rPr>
              <a:t>gh</a:t>
            </a:r>
            <a:endParaRPr sz="24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Times New Roman"/>
                <a:cs typeface="Times New Roman"/>
              </a:rPr>
              <a:t>orig</a:t>
            </a:r>
            <a:r>
              <a:rPr dirty="0" sz="2400" spc="-15">
                <a:latin typeface="Times New Roman"/>
                <a:cs typeface="Times New Roman"/>
              </a:rPr>
              <a:t>i</a:t>
            </a:r>
            <a:r>
              <a:rPr dirty="0" sz="2400"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16201" y="4809378"/>
            <a:ext cx="7361555" cy="1825625"/>
          </a:xfrm>
          <a:prstGeom prst="rect">
            <a:avLst/>
          </a:prstGeom>
        </p:spPr>
        <p:txBody>
          <a:bodyPr wrap="square" lIns="0" tIns="180975" rIns="0" bIns="0" rtlCol="0" vert="horz">
            <a:spAutoFit/>
          </a:bodyPr>
          <a:lstStyle/>
          <a:p>
            <a:pPr marL="434340">
              <a:lnSpc>
                <a:spcPct val="100000"/>
              </a:lnSpc>
              <a:spcBef>
                <a:spcPts val="1425"/>
              </a:spcBef>
            </a:pPr>
            <a:r>
              <a:rPr dirty="0" sz="2400" spc="-5">
                <a:latin typeface="Times New Roman"/>
                <a:cs typeface="Times New Roman"/>
              </a:rPr>
              <a:t>produce </a:t>
            </a:r>
            <a:r>
              <a:rPr dirty="0" sz="2400" spc="-10">
                <a:latin typeface="Times New Roman"/>
                <a:cs typeface="Times New Roman"/>
              </a:rPr>
              <a:t>moderate</a:t>
            </a:r>
            <a:r>
              <a:rPr dirty="0" sz="2400" spc="2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Isoseismals.</a:t>
            </a:r>
            <a:endParaRPr sz="2400">
              <a:latin typeface="Times New Roman"/>
              <a:cs typeface="Times New Roman"/>
            </a:endParaRPr>
          </a:p>
          <a:p>
            <a:pPr marL="358140" marR="5080" indent="-346075">
              <a:lnSpc>
                <a:spcPct val="100000"/>
              </a:lnSpc>
              <a:spcBef>
                <a:spcPts val="1320"/>
              </a:spcBef>
              <a:buFont typeface="Wingdings"/>
              <a:buChar char=""/>
              <a:tabLst>
                <a:tab pos="358775" algn="l"/>
              </a:tabLst>
            </a:pPr>
            <a:r>
              <a:rPr dirty="0" sz="2400">
                <a:latin typeface="Times New Roman"/>
                <a:cs typeface="Times New Roman"/>
              </a:rPr>
              <a:t>Nature of Rocks – Uniform </a:t>
            </a:r>
            <a:r>
              <a:rPr dirty="0" sz="2400" spc="-5">
                <a:latin typeface="Times New Roman"/>
                <a:cs typeface="Times New Roman"/>
              </a:rPr>
              <a:t>nature (Isoseismals is regular  and circular) </a:t>
            </a:r>
            <a:r>
              <a:rPr dirty="0" sz="2400">
                <a:latin typeface="Times New Roman"/>
                <a:cs typeface="Times New Roman"/>
              </a:rPr>
              <a:t>- </a:t>
            </a:r>
            <a:r>
              <a:rPr dirty="0" sz="2400" spc="-5">
                <a:latin typeface="Times New Roman"/>
                <a:cs typeface="Times New Roman"/>
              </a:rPr>
              <a:t>Structural and lithological variations  (Isoseismals is irregular </a:t>
            </a:r>
            <a:r>
              <a:rPr dirty="0" sz="2400">
                <a:latin typeface="Times New Roman"/>
                <a:cs typeface="Times New Roman"/>
              </a:rPr>
              <a:t>and </a:t>
            </a:r>
            <a:r>
              <a:rPr dirty="0" sz="2400" spc="-10">
                <a:latin typeface="Times New Roman"/>
                <a:cs typeface="Times New Roman"/>
              </a:rPr>
              <a:t>elliptical </a:t>
            </a:r>
            <a:r>
              <a:rPr dirty="0" sz="2400">
                <a:latin typeface="Times New Roman"/>
                <a:cs typeface="Times New Roman"/>
              </a:rPr>
              <a:t>in</a:t>
            </a:r>
            <a:r>
              <a:rPr dirty="0" sz="2400" spc="5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shape).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99418" y="6427152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888888"/>
                </a:solidFill>
                <a:latin typeface="Carlito"/>
                <a:cs typeface="Carlito"/>
              </a:rPr>
              <a:t>14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1074018" y="6465252"/>
            <a:ext cx="22860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rlito"/>
                <a:cs typeface="Carlito"/>
              </a:rPr>
              <a:t>15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831594" y="1192318"/>
            <a:ext cx="4620895" cy="2345055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528320" indent="-516255">
              <a:lnSpc>
                <a:spcPct val="100000"/>
              </a:lnSpc>
              <a:spcBef>
                <a:spcPts val="835"/>
              </a:spcBef>
              <a:buAutoNum type="arabicPeriod"/>
              <a:tabLst>
                <a:tab pos="528320" algn="l"/>
                <a:tab pos="528955" algn="l"/>
              </a:tabLst>
            </a:pPr>
            <a:r>
              <a:rPr dirty="0" sz="2200" spc="-5" b="1">
                <a:solidFill>
                  <a:srgbClr val="FF0000"/>
                </a:solidFill>
                <a:latin typeface="Times New Roman"/>
                <a:cs typeface="Times New Roman"/>
              </a:rPr>
              <a:t>Depth </a:t>
            </a:r>
            <a:r>
              <a:rPr dirty="0" sz="2200" b="1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dirty="0" sz="2200" spc="-1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200" spc="-5" b="1">
                <a:solidFill>
                  <a:srgbClr val="FF0000"/>
                </a:solidFill>
                <a:latin typeface="Times New Roman"/>
                <a:cs typeface="Times New Roman"/>
              </a:rPr>
              <a:t>focus</a:t>
            </a:r>
            <a:endParaRPr sz="2200">
              <a:latin typeface="Times New Roman"/>
              <a:cs typeface="Times New Roman"/>
            </a:endParaRPr>
          </a:p>
          <a:p>
            <a:pPr lvl="1" marL="528320" indent="-280035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528320" algn="l"/>
                <a:tab pos="528955" algn="l"/>
              </a:tabLst>
            </a:pPr>
            <a:r>
              <a:rPr dirty="0" sz="2200" b="1">
                <a:latin typeface="Times New Roman"/>
                <a:cs typeface="Times New Roman"/>
              </a:rPr>
              <a:t>Shallow </a:t>
            </a:r>
            <a:r>
              <a:rPr dirty="0" sz="2200">
                <a:latin typeface="Times New Roman"/>
                <a:cs typeface="Times New Roman"/>
              </a:rPr>
              <a:t>– upto</a:t>
            </a:r>
            <a:r>
              <a:rPr dirty="0" sz="2200" spc="-30">
                <a:latin typeface="Times New Roman"/>
                <a:cs typeface="Times New Roman"/>
              </a:rPr>
              <a:t> </a:t>
            </a:r>
            <a:r>
              <a:rPr dirty="0" sz="2200" spc="-5">
                <a:latin typeface="Times New Roman"/>
                <a:cs typeface="Times New Roman"/>
              </a:rPr>
              <a:t>60km</a:t>
            </a:r>
            <a:endParaRPr sz="2200">
              <a:latin typeface="Times New Roman"/>
              <a:cs typeface="Times New Roman"/>
            </a:endParaRPr>
          </a:p>
          <a:p>
            <a:pPr lvl="1" marL="528320" indent="-280035">
              <a:lnSpc>
                <a:spcPts val="2500"/>
              </a:lnSpc>
              <a:spcBef>
                <a:spcPts val="740"/>
              </a:spcBef>
              <a:buFont typeface="Arial"/>
              <a:buChar char="•"/>
              <a:tabLst>
                <a:tab pos="528320" algn="l"/>
                <a:tab pos="528955" algn="l"/>
              </a:tabLst>
            </a:pPr>
            <a:r>
              <a:rPr dirty="0" sz="2200" spc="-5" b="1">
                <a:latin typeface="Times New Roman"/>
                <a:cs typeface="Times New Roman"/>
              </a:rPr>
              <a:t>Intermediate </a:t>
            </a:r>
            <a:r>
              <a:rPr dirty="0" sz="2200">
                <a:latin typeface="Times New Roman"/>
                <a:cs typeface="Times New Roman"/>
              </a:rPr>
              <a:t>– </a:t>
            </a:r>
            <a:r>
              <a:rPr dirty="0" sz="2200" spc="-5">
                <a:latin typeface="Times New Roman"/>
                <a:cs typeface="Times New Roman"/>
              </a:rPr>
              <a:t>between </a:t>
            </a:r>
            <a:r>
              <a:rPr dirty="0" sz="2200">
                <a:latin typeface="Times New Roman"/>
                <a:cs typeface="Times New Roman"/>
              </a:rPr>
              <a:t>60 and</a:t>
            </a:r>
            <a:r>
              <a:rPr dirty="0" sz="2200" spc="-2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300</a:t>
            </a:r>
            <a:endParaRPr sz="2200">
              <a:latin typeface="Times New Roman"/>
              <a:cs typeface="Times New Roman"/>
            </a:endParaRPr>
          </a:p>
          <a:p>
            <a:pPr marL="528320">
              <a:lnSpc>
                <a:spcPts val="2500"/>
              </a:lnSpc>
            </a:pPr>
            <a:r>
              <a:rPr dirty="0" sz="2200" spc="-5">
                <a:latin typeface="Times New Roman"/>
                <a:cs typeface="Times New Roman"/>
              </a:rPr>
              <a:t>km</a:t>
            </a:r>
            <a:endParaRPr sz="2200">
              <a:latin typeface="Times New Roman"/>
              <a:cs typeface="Times New Roman"/>
            </a:endParaRPr>
          </a:p>
          <a:p>
            <a:pPr lvl="1" marL="528320" marR="5080" indent="-280035">
              <a:lnSpc>
                <a:spcPts val="2380"/>
              </a:lnSpc>
              <a:spcBef>
                <a:spcPts val="1040"/>
              </a:spcBef>
              <a:buFont typeface="Arial"/>
              <a:buChar char="•"/>
              <a:tabLst>
                <a:tab pos="528320" algn="l"/>
                <a:tab pos="528955" algn="l"/>
              </a:tabLst>
            </a:pPr>
            <a:r>
              <a:rPr dirty="0" sz="2200" spc="-5" b="1">
                <a:latin typeface="Times New Roman"/>
                <a:cs typeface="Times New Roman"/>
              </a:rPr>
              <a:t>Deep seated </a:t>
            </a:r>
            <a:r>
              <a:rPr dirty="0" sz="2200">
                <a:latin typeface="Times New Roman"/>
                <a:cs typeface="Times New Roman"/>
              </a:rPr>
              <a:t>– </a:t>
            </a:r>
            <a:r>
              <a:rPr dirty="0" sz="2200" spc="-5">
                <a:latin typeface="Times New Roman"/>
                <a:cs typeface="Times New Roman"/>
              </a:rPr>
              <a:t>between </a:t>
            </a:r>
            <a:r>
              <a:rPr dirty="0" sz="2200">
                <a:latin typeface="Times New Roman"/>
                <a:cs typeface="Times New Roman"/>
              </a:rPr>
              <a:t>300 and</a:t>
            </a:r>
            <a:r>
              <a:rPr dirty="0" sz="2200" spc="-4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700  km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87601" y="3943476"/>
            <a:ext cx="4685030" cy="2515870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819"/>
              </a:spcBef>
              <a:buAutoNum type="arabicPeriod" startAt="2"/>
              <a:tabLst>
                <a:tab pos="469900" algn="l"/>
                <a:tab pos="470534" algn="l"/>
              </a:tabLst>
            </a:pPr>
            <a:r>
              <a:rPr dirty="0" sz="2200" spc="-5" b="1">
                <a:solidFill>
                  <a:srgbClr val="FF0000"/>
                </a:solidFill>
                <a:latin typeface="Times New Roman"/>
                <a:cs typeface="Times New Roman"/>
              </a:rPr>
              <a:t>Causes </a:t>
            </a:r>
            <a:r>
              <a:rPr dirty="0" sz="2200" b="1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dirty="0" sz="2200" spc="-1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FF0000"/>
                </a:solidFill>
                <a:latin typeface="Times New Roman"/>
                <a:cs typeface="Times New Roman"/>
              </a:rPr>
              <a:t>origin</a:t>
            </a:r>
            <a:endParaRPr sz="2200">
              <a:latin typeface="Times New Roman"/>
              <a:cs typeface="Times New Roman"/>
            </a:endParaRPr>
          </a:p>
          <a:p>
            <a:pPr lvl="1" marL="472440" marR="256540" indent="-280035">
              <a:lnSpc>
                <a:spcPts val="2380"/>
              </a:lnSpc>
              <a:spcBef>
                <a:spcPts val="1019"/>
              </a:spcBef>
              <a:buFont typeface="Arial"/>
              <a:buChar char="•"/>
              <a:tabLst>
                <a:tab pos="472440" algn="l"/>
                <a:tab pos="473075" algn="l"/>
              </a:tabLst>
            </a:pPr>
            <a:r>
              <a:rPr dirty="0" sz="2200" spc="-25" b="1">
                <a:latin typeface="Times New Roman"/>
                <a:cs typeface="Times New Roman"/>
              </a:rPr>
              <a:t>Tectonic </a:t>
            </a:r>
            <a:r>
              <a:rPr dirty="0" sz="2200" spc="-5" b="1">
                <a:latin typeface="Times New Roman"/>
                <a:cs typeface="Times New Roman"/>
              </a:rPr>
              <a:t>Earthquake </a:t>
            </a:r>
            <a:r>
              <a:rPr dirty="0" sz="2200">
                <a:latin typeface="Times New Roman"/>
                <a:cs typeface="Times New Roman"/>
              </a:rPr>
              <a:t>– faulting</a:t>
            </a:r>
            <a:r>
              <a:rPr dirty="0" sz="2200" spc="-6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of  blocks of the crust along rupture  plane.</a:t>
            </a:r>
            <a:endParaRPr sz="2200">
              <a:latin typeface="Times New Roman"/>
              <a:cs typeface="Times New Roman"/>
            </a:endParaRPr>
          </a:p>
          <a:p>
            <a:pPr lvl="1" marL="472440" marR="5080" indent="-280035">
              <a:lnSpc>
                <a:spcPct val="89800"/>
              </a:lnSpc>
              <a:spcBef>
                <a:spcPts val="975"/>
              </a:spcBef>
              <a:buFont typeface="Arial"/>
              <a:buChar char="•"/>
              <a:tabLst>
                <a:tab pos="472440" algn="l"/>
                <a:tab pos="473075" algn="l"/>
              </a:tabLst>
            </a:pPr>
            <a:r>
              <a:rPr dirty="0" sz="2200" spc="-20" b="1">
                <a:latin typeface="Times New Roman"/>
                <a:cs typeface="Times New Roman"/>
              </a:rPr>
              <a:t>Non-Technotic </a:t>
            </a:r>
            <a:r>
              <a:rPr dirty="0" sz="2200" spc="-5" b="1">
                <a:latin typeface="Times New Roman"/>
                <a:cs typeface="Times New Roman"/>
              </a:rPr>
              <a:t>Earthquake </a:t>
            </a:r>
            <a:r>
              <a:rPr dirty="0" sz="2200">
                <a:latin typeface="Times New Roman"/>
                <a:cs typeface="Times New Roman"/>
              </a:rPr>
              <a:t>–  volconic eruption, </a:t>
            </a:r>
            <a:r>
              <a:rPr dirty="0" sz="2200" spc="-10">
                <a:latin typeface="Times New Roman"/>
                <a:cs typeface="Times New Roman"/>
              </a:rPr>
              <a:t>atomic</a:t>
            </a:r>
            <a:r>
              <a:rPr dirty="0" sz="2200" spc="-6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explosions,  landlsides and</a:t>
            </a:r>
            <a:r>
              <a:rPr dirty="0" sz="2200" spc="-6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subsidence.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60194" y="346011"/>
            <a:ext cx="639318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Classification of</a:t>
            </a:r>
            <a:r>
              <a:rPr dirty="0" spc="-75"/>
              <a:t> </a:t>
            </a:r>
            <a:r>
              <a:rPr dirty="0"/>
              <a:t>Earthquake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395591" y="1395095"/>
            <a:ext cx="19640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7685" algn="l"/>
              </a:tabLst>
            </a:pPr>
            <a:r>
              <a:rPr dirty="0" sz="2400">
                <a:solidFill>
                  <a:srgbClr val="FF0000"/>
                </a:solidFill>
                <a:latin typeface="Times New Roman"/>
                <a:cs typeface="Times New Roman"/>
              </a:rPr>
              <a:t>3.	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Magnitude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385050" y="1974850"/>
          <a:ext cx="2838450" cy="3578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0600"/>
                <a:gridCol w="1828800"/>
              </a:tblGrid>
              <a:tr h="594360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Class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Magnitude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594360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7.8 and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above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5943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7.0 –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7.7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5943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6.0 –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7.0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594360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5.3 –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6.0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594360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Less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than</a:t>
                      </a:r>
                      <a:r>
                        <a:rPr dirty="0" sz="18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5.3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Causes of</a:t>
            </a:r>
            <a:r>
              <a:rPr dirty="0" spc="-100"/>
              <a:t> </a:t>
            </a:r>
            <a:r>
              <a:rPr dirty="0"/>
              <a:t>Earthquake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0194" y="821440"/>
            <a:ext cx="8078470" cy="3439795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528320" algn="l"/>
              </a:tabLst>
            </a:pPr>
            <a:r>
              <a:rPr dirty="0" sz="2600" b="1">
                <a:latin typeface="Times New Roman"/>
                <a:cs typeface="Times New Roman"/>
              </a:rPr>
              <a:t>1.	</a:t>
            </a:r>
            <a:r>
              <a:rPr dirty="0" sz="2600" spc="-5" b="1">
                <a:latin typeface="Times New Roman"/>
                <a:cs typeface="Times New Roman"/>
              </a:rPr>
              <a:t>Non-tectonic</a:t>
            </a:r>
            <a:r>
              <a:rPr dirty="0" sz="2600" spc="-15" b="1">
                <a:latin typeface="Times New Roman"/>
                <a:cs typeface="Times New Roman"/>
              </a:rPr>
              <a:t> </a:t>
            </a:r>
            <a:r>
              <a:rPr dirty="0" sz="2600" b="1">
                <a:latin typeface="Times New Roman"/>
                <a:cs typeface="Times New Roman"/>
              </a:rPr>
              <a:t>Causes</a:t>
            </a:r>
            <a:endParaRPr sz="2600">
              <a:latin typeface="Times New Roman"/>
              <a:cs typeface="Times New Roman"/>
            </a:endParaRPr>
          </a:p>
          <a:p>
            <a:pPr marL="528320" indent="-348615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528320" algn="l"/>
                <a:tab pos="528955" algn="l"/>
              </a:tabLst>
            </a:pPr>
            <a:r>
              <a:rPr dirty="0" sz="2900" spc="-50">
                <a:latin typeface="Times New Roman"/>
                <a:cs typeface="Times New Roman"/>
              </a:rPr>
              <a:t>Volcanic </a:t>
            </a:r>
            <a:r>
              <a:rPr dirty="0" sz="2900" spc="-5">
                <a:latin typeface="Times New Roman"/>
                <a:cs typeface="Times New Roman"/>
              </a:rPr>
              <a:t>eruptions </a:t>
            </a:r>
            <a:r>
              <a:rPr dirty="0" sz="2900">
                <a:latin typeface="Times New Roman"/>
                <a:cs typeface="Times New Roman"/>
              </a:rPr>
              <a:t>– </a:t>
            </a:r>
            <a:r>
              <a:rPr dirty="0" sz="2900" spc="-5">
                <a:latin typeface="Times New Roman"/>
                <a:cs typeface="Times New Roman"/>
              </a:rPr>
              <a:t>forceful eruption </a:t>
            </a:r>
            <a:r>
              <a:rPr dirty="0" sz="2900" spc="5">
                <a:latin typeface="Times New Roman"/>
                <a:cs typeface="Times New Roman"/>
              </a:rPr>
              <a:t>of</a:t>
            </a:r>
            <a:r>
              <a:rPr dirty="0" sz="2900" spc="20">
                <a:latin typeface="Times New Roman"/>
                <a:cs typeface="Times New Roman"/>
              </a:rPr>
              <a:t> </a:t>
            </a:r>
            <a:r>
              <a:rPr dirty="0" sz="2900" spc="-5">
                <a:latin typeface="Times New Roman"/>
                <a:cs typeface="Times New Roman"/>
              </a:rPr>
              <a:t>lava</a:t>
            </a:r>
            <a:endParaRPr sz="2900">
              <a:latin typeface="Times New Roman"/>
              <a:cs typeface="Times New Roman"/>
            </a:endParaRPr>
          </a:p>
          <a:p>
            <a:pPr marL="528320" indent="-34861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528320" algn="l"/>
                <a:tab pos="528955" algn="l"/>
              </a:tabLst>
            </a:pPr>
            <a:r>
              <a:rPr dirty="0" sz="2900" spc="-5">
                <a:latin typeface="Times New Roman"/>
                <a:cs typeface="Times New Roman"/>
              </a:rPr>
              <a:t>Atomic</a:t>
            </a:r>
            <a:r>
              <a:rPr dirty="0" sz="2900">
                <a:latin typeface="Times New Roman"/>
                <a:cs typeface="Times New Roman"/>
              </a:rPr>
              <a:t> Explosions</a:t>
            </a:r>
            <a:endParaRPr sz="2900">
              <a:latin typeface="Times New Roman"/>
              <a:cs typeface="Times New Roman"/>
            </a:endParaRPr>
          </a:p>
          <a:p>
            <a:pPr algn="just" marL="528320" marR="6985" indent="-348615">
              <a:lnSpc>
                <a:spcPct val="80200"/>
              </a:lnSpc>
              <a:spcBef>
                <a:spcPts val="990"/>
              </a:spcBef>
              <a:buFont typeface="Arial"/>
              <a:buChar char="•"/>
              <a:tabLst>
                <a:tab pos="528955" algn="l"/>
              </a:tabLst>
            </a:pPr>
            <a:r>
              <a:rPr dirty="0" sz="2900" spc="-5">
                <a:latin typeface="Times New Roman"/>
                <a:cs typeface="Times New Roman"/>
              </a:rPr>
              <a:t>Collapse (</a:t>
            </a:r>
            <a:r>
              <a:rPr dirty="0" sz="2900" spc="-5" b="1">
                <a:latin typeface="Times New Roman"/>
                <a:cs typeface="Times New Roman"/>
              </a:rPr>
              <a:t>Collapse Earthquakes) </a:t>
            </a:r>
            <a:r>
              <a:rPr dirty="0" sz="2900">
                <a:latin typeface="Times New Roman"/>
                <a:cs typeface="Times New Roman"/>
              </a:rPr>
              <a:t>of ground </a:t>
            </a:r>
            <a:r>
              <a:rPr dirty="0" sz="2900" spc="5">
                <a:latin typeface="Times New Roman"/>
                <a:cs typeface="Times New Roman"/>
              </a:rPr>
              <a:t>by  </a:t>
            </a:r>
            <a:r>
              <a:rPr dirty="0" sz="2900" spc="-5">
                <a:latin typeface="Times New Roman"/>
                <a:cs typeface="Times New Roman"/>
              </a:rPr>
              <a:t>natural </a:t>
            </a:r>
            <a:r>
              <a:rPr dirty="0" sz="2900" spc="5">
                <a:latin typeface="Times New Roman"/>
                <a:cs typeface="Times New Roman"/>
              </a:rPr>
              <a:t>or </a:t>
            </a:r>
            <a:r>
              <a:rPr dirty="0" sz="2900" spc="-5">
                <a:latin typeface="Times New Roman"/>
                <a:cs typeface="Times New Roman"/>
              </a:rPr>
              <a:t>artificial cause </a:t>
            </a:r>
            <a:r>
              <a:rPr dirty="0" sz="2900">
                <a:latin typeface="Times New Roman"/>
                <a:cs typeface="Times New Roman"/>
              </a:rPr>
              <a:t>– </a:t>
            </a:r>
            <a:r>
              <a:rPr dirty="0" sz="2900" spc="-5">
                <a:latin typeface="Times New Roman"/>
                <a:cs typeface="Times New Roman"/>
              </a:rPr>
              <a:t>Local nature </a:t>
            </a:r>
            <a:r>
              <a:rPr dirty="0" sz="2900">
                <a:latin typeface="Times New Roman"/>
                <a:cs typeface="Times New Roman"/>
              </a:rPr>
              <a:t>and </a:t>
            </a:r>
            <a:r>
              <a:rPr dirty="0" sz="2900" spc="-5">
                <a:latin typeface="Times New Roman"/>
                <a:cs typeface="Times New Roman"/>
              </a:rPr>
              <a:t>rare  occurrence.</a:t>
            </a:r>
            <a:endParaRPr sz="2900">
              <a:latin typeface="Times New Roman"/>
              <a:cs typeface="Times New Roman"/>
            </a:endParaRPr>
          </a:p>
          <a:p>
            <a:pPr algn="just" marL="528320" marR="5080" indent="-348615">
              <a:lnSpc>
                <a:spcPct val="80000"/>
              </a:lnSpc>
              <a:spcBef>
                <a:spcPts val="1000"/>
              </a:spcBef>
              <a:buFont typeface="Arial"/>
              <a:buChar char="•"/>
              <a:tabLst>
                <a:tab pos="528955" algn="l"/>
              </a:tabLst>
            </a:pPr>
            <a:r>
              <a:rPr dirty="0" sz="2900" spc="-5">
                <a:latin typeface="Times New Roman"/>
                <a:cs typeface="Times New Roman"/>
              </a:rPr>
              <a:t>Severe local tremors are </a:t>
            </a:r>
            <a:r>
              <a:rPr dirty="0" sz="2900">
                <a:latin typeface="Times New Roman"/>
                <a:cs typeface="Times New Roman"/>
              </a:rPr>
              <a:t>caused by </a:t>
            </a:r>
            <a:r>
              <a:rPr dirty="0" sz="2900" spc="5">
                <a:latin typeface="Times New Roman"/>
                <a:cs typeface="Times New Roman"/>
              </a:rPr>
              <a:t>huge  </a:t>
            </a:r>
            <a:r>
              <a:rPr dirty="0" sz="2900" spc="-5">
                <a:latin typeface="Times New Roman"/>
                <a:cs typeface="Times New Roman"/>
              </a:rPr>
              <a:t>landslides, </a:t>
            </a:r>
            <a:r>
              <a:rPr dirty="0" sz="2900">
                <a:latin typeface="Times New Roman"/>
                <a:cs typeface="Times New Roman"/>
              </a:rPr>
              <a:t>rock </a:t>
            </a:r>
            <a:r>
              <a:rPr dirty="0" sz="2900" spc="-5">
                <a:latin typeface="Times New Roman"/>
                <a:cs typeface="Times New Roman"/>
              </a:rPr>
              <a:t>bursts.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05800" y="4419600"/>
            <a:ext cx="2176779" cy="2153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67200" y="4419598"/>
            <a:ext cx="3591559" cy="236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074018" y="6465252"/>
            <a:ext cx="22860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rlito"/>
                <a:cs typeface="Carlito"/>
              </a:rPr>
              <a:t>15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Causes of</a:t>
            </a:r>
            <a:r>
              <a:rPr dirty="0" spc="-100"/>
              <a:t> </a:t>
            </a:r>
            <a:r>
              <a:rPr dirty="0"/>
              <a:t>Earthquake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72894" y="782531"/>
            <a:ext cx="7669530" cy="3504565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60"/>
              </a:spcBef>
              <a:tabLst>
                <a:tab pos="515620" algn="l"/>
              </a:tabLst>
            </a:pPr>
            <a:r>
              <a:rPr dirty="0" sz="2800" b="1">
                <a:latin typeface="Times New Roman"/>
                <a:cs typeface="Times New Roman"/>
              </a:rPr>
              <a:t>2.	</a:t>
            </a:r>
            <a:r>
              <a:rPr dirty="0" sz="2800" spc="-35" b="1">
                <a:latin typeface="Times New Roman"/>
                <a:cs typeface="Times New Roman"/>
              </a:rPr>
              <a:t>Tectonic</a:t>
            </a:r>
            <a:r>
              <a:rPr dirty="0" sz="2800" spc="-5" b="1">
                <a:latin typeface="Times New Roman"/>
                <a:cs typeface="Times New Roman"/>
              </a:rPr>
              <a:t> Earthquakes</a:t>
            </a:r>
            <a:endParaRPr sz="2800">
              <a:latin typeface="Times New Roman"/>
              <a:cs typeface="Times New Roman"/>
            </a:endParaRPr>
          </a:p>
          <a:p>
            <a:pPr marL="515620" indent="-348615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515620" algn="l"/>
                <a:tab pos="516255" algn="l"/>
              </a:tabLst>
            </a:pPr>
            <a:r>
              <a:rPr dirty="0" sz="2400" spc="-5">
                <a:latin typeface="Times New Roman"/>
                <a:cs typeface="Times New Roman"/>
              </a:rPr>
              <a:t>Displacement </a:t>
            </a:r>
            <a:r>
              <a:rPr dirty="0" sz="2400">
                <a:latin typeface="Times New Roman"/>
                <a:cs typeface="Times New Roman"/>
              </a:rPr>
              <a:t>of </a:t>
            </a:r>
            <a:r>
              <a:rPr dirty="0" sz="2400" spc="-5">
                <a:latin typeface="Times New Roman"/>
                <a:cs typeface="Times New Roman"/>
              </a:rPr>
              <a:t>blocks </a:t>
            </a:r>
            <a:r>
              <a:rPr dirty="0" sz="2400">
                <a:latin typeface="Times New Roman"/>
                <a:cs typeface="Times New Roman"/>
              </a:rPr>
              <a:t>along </a:t>
            </a:r>
            <a:r>
              <a:rPr dirty="0" sz="2400" spc="-5">
                <a:latin typeface="Times New Roman"/>
                <a:cs typeface="Times New Roman"/>
              </a:rPr>
              <a:t>fractures called</a:t>
            </a:r>
            <a:r>
              <a:rPr dirty="0" sz="2400" spc="3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faults.</a:t>
            </a:r>
            <a:endParaRPr sz="2400">
              <a:latin typeface="Times New Roman"/>
              <a:cs typeface="Times New Roman"/>
            </a:endParaRPr>
          </a:p>
          <a:p>
            <a:pPr marL="515620" indent="-348615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515620" algn="l"/>
                <a:tab pos="516255" algn="l"/>
              </a:tabLst>
            </a:pPr>
            <a:r>
              <a:rPr dirty="0" sz="2400" spc="-5" b="1">
                <a:latin typeface="Times New Roman"/>
                <a:cs typeface="Times New Roman"/>
              </a:rPr>
              <a:t>Elastic </a:t>
            </a:r>
            <a:r>
              <a:rPr dirty="0" sz="2400" b="1">
                <a:latin typeface="Times New Roman"/>
                <a:cs typeface="Times New Roman"/>
              </a:rPr>
              <a:t>Rebound Theory </a:t>
            </a:r>
            <a:r>
              <a:rPr dirty="0" sz="2400" spc="-25">
                <a:latin typeface="Times New Roman"/>
                <a:cs typeface="Times New Roman"/>
              </a:rPr>
              <a:t>(H.F.Reid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1906).</a:t>
            </a:r>
            <a:endParaRPr sz="2400">
              <a:latin typeface="Times New Roman"/>
              <a:cs typeface="Times New Roman"/>
            </a:endParaRPr>
          </a:p>
          <a:p>
            <a:pPr marL="515620" indent="-348615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515620" algn="l"/>
                <a:tab pos="516255" algn="l"/>
              </a:tabLst>
            </a:pPr>
            <a:r>
              <a:rPr dirty="0" sz="2400">
                <a:latin typeface="Times New Roman"/>
                <a:cs typeface="Times New Roman"/>
              </a:rPr>
              <a:t>Rocks </a:t>
            </a:r>
            <a:r>
              <a:rPr dirty="0" sz="2400" spc="-5">
                <a:latin typeface="Times New Roman"/>
                <a:cs typeface="Times New Roman"/>
              </a:rPr>
              <a:t>behave </a:t>
            </a:r>
            <a:r>
              <a:rPr dirty="0" sz="2400" spc="-10">
                <a:latin typeface="Times New Roman"/>
                <a:cs typeface="Times New Roman"/>
              </a:rPr>
              <a:t>as </a:t>
            </a:r>
            <a:r>
              <a:rPr dirty="0" sz="2400" spc="-5">
                <a:latin typeface="Times New Roman"/>
                <a:cs typeface="Times New Roman"/>
              </a:rPr>
              <a:t>elastic</a:t>
            </a:r>
            <a:r>
              <a:rPr dirty="0" sz="2400" spc="1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masses.</a:t>
            </a:r>
            <a:endParaRPr sz="2400">
              <a:latin typeface="Times New Roman"/>
              <a:cs typeface="Times New Roman"/>
            </a:endParaRPr>
          </a:p>
          <a:p>
            <a:pPr marL="515620" marR="471805" indent="-348615">
              <a:lnSpc>
                <a:spcPts val="2600"/>
              </a:lnSpc>
              <a:spcBef>
                <a:spcPts val="1019"/>
              </a:spcBef>
              <a:buFont typeface="Arial"/>
              <a:buChar char="•"/>
              <a:tabLst>
                <a:tab pos="515620" algn="l"/>
                <a:tab pos="516255" algn="l"/>
              </a:tabLst>
            </a:pPr>
            <a:r>
              <a:rPr dirty="0" sz="2400" spc="-5">
                <a:latin typeface="Times New Roman"/>
                <a:cs typeface="Times New Roman"/>
              </a:rPr>
              <a:t>As the first reaction, </a:t>
            </a:r>
            <a:r>
              <a:rPr dirty="0" sz="2400">
                <a:latin typeface="Times New Roman"/>
                <a:cs typeface="Times New Roman"/>
              </a:rPr>
              <a:t>when </a:t>
            </a:r>
            <a:r>
              <a:rPr dirty="0" sz="2400" spc="-5">
                <a:latin typeface="Times New Roman"/>
                <a:cs typeface="Times New Roman"/>
              </a:rPr>
              <a:t>these </a:t>
            </a:r>
            <a:r>
              <a:rPr dirty="0" sz="2400">
                <a:latin typeface="Times New Roman"/>
                <a:cs typeface="Times New Roman"/>
              </a:rPr>
              <a:t>are </a:t>
            </a:r>
            <a:r>
              <a:rPr dirty="0" sz="2400" spc="-5">
                <a:latin typeface="Times New Roman"/>
                <a:cs typeface="Times New Roman"/>
              </a:rPr>
              <a:t>stressed, the </a:t>
            </a:r>
            <a:r>
              <a:rPr dirty="0" sz="2400">
                <a:latin typeface="Times New Roman"/>
                <a:cs typeface="Times New Roman"/>
              </a:rPr>
              <a:t>rocks  respond to</a:t>
            </a:r>
            <a:r>
              <a:rPr dirty="0" sz="2400" spc="-5">
                <a:latin typeface="Times New Roman"/>
                <a:cs typeface="Times New Roman"/>
              </a:rPr>
              <a:t> bend.</a:t>
            </a:r>
            <a:endParaRPr sz="2400">
              <a:latin typeface="Times New Roman"/>
              <a:cs typeface="Times New Roman"/>
            </a:endParaRPr>
          </a:p>
          <a:p>
            <a:pPr marL="515620" marR="5080" indent="-348615">
              <a:lnSpc>
                <a:spcPts val="2580"/>
              </a:lnSpc>
              <a:spcBef>
                <a:spcPts val="1019"/>
              </a:spcBef>
              <a:buFont typeface="Arial"/>
              <a:buChar char="•"/>
              <a:tabLst>
                <a:tab pos="586740" algn="l"/>
                <a:tab pos="587375" algn="l"/>
              </a:tabLst>
            </a:pPr>
            <a:r>
              <a:rPr dirty="0"/>
              <a:t>	</a:t>
            </a:r>
            <a:r>
              <a:rPr dirty="0" sz="2400">
                <a:latin typeface="Times New Roman"/>
                <a:cs typeface="Times New Roman"/>
              </a:rPr>
              <a:t>The </a:t>
            </a:r>
            <a:r>
              <a:rPr dirty="0" sz="2400" spc="-5">
                <a:latin typeface="Times New Roman"/>
                <a:cs typeface="Times New Roman"/>
              </a:rPr>
              <a:t>elastic </a:t>
            </a:r>
            <a:r>
              <a:rPr dirty="0" sz="2400" spc="-10">
                <a:latin typeface="Times New Roman"/>
                <a:cs typeface="Times New Roman"/>
              </a:rPr>
              <a:t>limit may </a:t>
            </a:r>
            <a:r>
              <a:rPr dirty="0" sz="2400">
                <a:latin typeface="Times New Roman"/>
                <a:cs typeface="Times New Roman"/>
              </a:rPr>
              <a:t>be </a:t>
            </a:r>
            <a:r>
              <a:rPr dirty="0" sz="2400" spc="-5">
                <a:latin typeface="Times New Roman"/>
                <a:cs typeface="Times New Roman"/>
              </a:rPr>
              <a:t>reached and </a:t>
            </a:r>
            <a:r>
              <a:rPr dirty="0" sz="2400">
                <a:latin typeface="Times New Roman"/>
                <a:cs typeface="Times New Roman"/>
              </a:rPr>
              <a:t>rupture </a:t>
            </a:r>
            <a:r>
              <a:rPr dirty="0" sz="2400" spc="-10">
                <a:latin typeface="Times New Roman"/>
                <a:cs typeface="Times New Roman"/>
              </a:rPr>
              <a:t>may </a:t>
            </a:r>
            <a:r>
              <a:rPr dirty="0" sz="2400" spc="-5">
                <a:latin typeface="Times New Roman"/>
                <a:cs typeface="Times New Roman"/>
              </a:rPr>
              <a:t>develop  along </a:t>
            </a:r>
            <a:r>
              <a:rPr dirty="0" sz="2400">
                <a:latin typeface="Times New Roman"/>
                <a:cs typeface="Times New Roman"/>
              </a:rPr>
              <a:t>with </a:t>
            </a:r>
            <a:r>
              <a:rPr dirty="0" sz="2400" spc="-10">
                <a:latin typeface="Times New Roman"/>
                <a:cs typeface="Times New Roman"/>
              </a:rPr>
              <a:t>displacement </a:t>
            </a:r>
            <a:r>
              <a:rPr dirty="0" sz="2400">
                <a:latin typeface="Times New Roman"/>
                <a:cs typeface="Times New Roman"/>
              </a:rPr>
              <a:t>of</a:t>
            </a:r>
            <a:r>
              <a:rPr dirty="0" sz="2400" spc="3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blocks.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0" y="4114799"/>
            <a:ext cx="9144000" cy="274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074018" y="6465252"/>
            <a:ext cx="22860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rlito"/>
                <a:cs typeface="Carlito"/>
              </a:rPr>
              <a:t>15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1074018" y="6465252"/>
            <a:ext cx="22860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rlito"/>
                <a:cs typeface="Carlito"/>
              </a:rPr>
              <a:t>15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Causes of</a:t>
            </a:r>
            <a:r>
              <a:rPr dirty="0" spc="-100"/>
              <a:t> </a:t>
            </a:r>
            <a:r>
              <a:rPr dirty="0"/>
              <a:t>Earthquake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72894" y="782531"/>
            <a:ext cx="7875270" cy="2134870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60"/>
              </a:spcBef>
              <a:tabLst>
                <a:tab pos="515620" algn="l"/>
              </a:tabLst>
            </a:pPr>
            <a:r>
              <a:rPr dirty="0" sz="2800" b="1">
                <a:latin typeface="Times New Roman"/>
                <a:cs typeface="Times New Roman"/>
              </a:rPr>
              <a:t>2.	</a:t>
            </a:r>
            <a:r>
              <a:rPr dirty="0" sz="2800" spc="-35" b="1">
                <a:latin typeface="Times New Roman"/>
                <a:cs typeface="Times New Roman"/>
              </a:rPr>
              <a:t>Tectonic</a:t>
            </a:r>
            <a:r>
              <a:rPr dirty="0" sz="2800" spc="-5" b="1">
                <a:latin typeface="Times New Roman"/>
                <a:cs typeface="Times New Roman"/>
              </a:rPr>
              <a:t> Earthquakes</a:t>
            </a:r>
            <a:endParaRPr sz="2800">
              <a:latin typeface="Times New Roman"/>
              <a:cs typeface="Times New Roman"/>
            </a:endParaRPr>
          </a:p>
          <a:p>
            <a:pPr marL="515620" indent="-348615">
              <a:lnSpc>
                <a:spcPts val="2730"/>
              </a:lnSpc>
              <a:spcBef>
                <a:spcPts val="740"/>
              </a:spcBef>
              <a:buFont typeface="Arial"/>
              <a:buChar char="•"/>
              <a:tabLst>
                <a:tab pos="515620" algn="l"/>
                <a:tab pos="516255" algn="l"/>
              </a:tabLst>
            </a:pPr>
            <a:r>
              <a:rPr dirty="0" sz="2400" spc="-5">
                <a:latin typeface="Times New Roman"/>
                <a:cs typeface="Times New Roman"/>
              </a:rPr>
              <a:t>Displacement is associated with </a:t>
            </a:r>
            <a:r>
              <a:rPr dirty="0" sz="2400">
                <a:latin typeface="Times New Roman"/>
                <a:cs typeface="Times New Roman"/>
              </a:rPr>
              <a:t>a rebound of</a:t>
            </a:r>
            <a:r>
              <a:rPr dirty="0" sz="2400" spc="4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curvature</a:t>
            </a:r>
            <a:endParaRPr sz="2400">
              <a:latin typeface="Times New Roman"/>
              <a:cs typeface="Times New Roman"/>
            </a:endParaRPr>
          </a:p>
          <a:p>
            <a:pPr marL="515620">
              <a:lnSpc>
                <a:spcPts val="2730"/>
              </a:lnSpc>
            </a:pPr>
            <a:r>
              <a:rPr dirty="0" sz="2400" spc="-5">
                <a:latin typeface="Times New Roman"/>
                <a:cs typeface="Times New Roman"/>
              </a:rPr>
              <a:t>developed </a:t>
            </a:r>
            <a:r>
              <a:rPr dirty="0" sz="2400">
                <a:latin typeface="Times New Roman"/>
                <a:cs typeface="Times New Roman"/>
              </a:rPr>
              <a:t>due </a:t>
            </a:r>
            <a:r>
              <a:rPr dirty="0" sz="2400" spc="-5">
                <a:latin typeface="Times New Roman"/>
                <a:cs typeface="Times New Roman"/>
              </a:rPr>
              <a:t>to bending during</a:t>
            </a:r>
            <a:r>
              <a:rPr dirty="0" sz="2400" spc="2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stressing.</a:t>
            </a:r>
            <a:endParaRPr sz="2400">
              <a:latin typeface="Times New Roman"/>
              <a:cs typeface="Times New Roman"/>
            </a:endParaRPr>
          </a:p>
          <a:p>
            <a:pPr marL="515620" indent="-348615">
              <a:lnSpc>
                <a:spcPts val="2730"/>
              </a:lnSpc>
              <a:spcBef>
                <a:spcPts val="725"/>
              </a:spcBef>
              <a:buFont typeface="Arial"/>
              <a:buChar char="•"/>
              <a:tabLst>
                <a:tab pos="515620" algn="l"/>
                <a:tab pos="516255" algn="l"/>
              </a:tabLst>
            </a:pPr>
            <a:r>
              <a:rPr dirty="0" sz="2400">
                <a:latin typeface="Times New Roman"/>
                <a:cs typeface="Times New Roman"/>
              </a:rPr>
              <a:t>Most of the </a:t>
            </a:r>
            <a:r>
              <a:rPr dirty="0" sz="2400" spc="-5">
                <a:latin typeface="Times New Roman"/>
                <a:cs typeface="Times New Roman"/>
              </a:rPr>
              <a:t>elastic </a:t>
            </a:r>
            <a:r>
              <a:rPr dirty="0" sz="2400" spc="-10">
                <a:latin typeface="Times New Roman"/>
                <a:cs typeface="Times New Roman"/>
              </a:rPr>
              <a:t>energy </a:t>
            </a:r>
            <a:r>
              <a:rPr dirty="0" sz="2400" spc="-5">
                <a:latin typeface="Times New Roman"/>
                <a:cs typeface="Times New Roman"/>
              </a:rPr>
              <a:t>is released </a:t>
            </a:r>
            <a:r>
              <a:rPr dirty="0" sz="2400">
                <a:latin typeface="Times New Roman"/>
                <a:cs typeface="Times New Roman"/>
              </a:rPr>
              <a:t>at </a:t>
            </a:r>
            <a:r>
              <a:rPr dirty="0" sz="2400" spc="-5">
                <a:latin typeface="Times New Roman"/>
                <a:cs typeface="Times New Roman"/>
              </a:rPr>
              <a:t>the </a:t>
            </a:r>
            <a:r>
              <a:rPr dirty="0" sz="2400" spc="-10">
                <a:latin typeface="Times New Roman"/>
                <a:cs typeface="Times New Roman"/>
              </a:rPr>
              <a:t>place </a:t>
            </a:r>
            <a:r>
              <a:rPr dirty="0" sz="2400">
                <a:latin typeface="Times New Roman"/>
                <a:cs typeface="Times New Roman"/>
              </a:rPr>
              <a:t>of </a:t>
            </a:r>
            <a:r>
              <a:rPr dirty="0" sz="2400" spc="-5">
                <a:latin typeface="Times New Roman"/>
                <a:cs typeface="Times New Roman"/>
              </a:rPr>
              <a:t>focus </a:t>
            </a:r>
            <a:r>
              <a:rPr dirty="0" sz="2400">
                <a:latin typeface="Times New Roman"/>
                <a:cs typeface="Times New Roman"/>
              </a:rPr>
              <a:t>in</a:t>
            </a:r>
            <a:endParaRPr sz="2400">
              <a:latin typeface="Times New Roman"/>
              <a:cs typeface="Times New Roman"/>
            </a:endParaRPr>
          </a:p>
          <a:p>
            <a:pPr marL="515620">
              <a:lnSpc>
                <a:spcPts val="2730"/>
              </a:lnSpc>
            </a:pPr>
            <a:r>
              <a:rPr dirty="0" sz="2400" spc="-5">
                <a:latin typeface="Times New Roman"/>
                <a:cs typeface="Times New Roman"/>
              </a:rPr>
              <a:t>the </a:t>
            </a:r>
            <a:r>
              <a:rPr dirty="0" sz="2400">
                <a:latin typeface="Times New Roman"/>
                <a:cs typeface="Times New Roman"/>
              </a:rPr>
              <a:t>form of </a:t>
            </a:r>
            <a:r>
              <a:rPr dirty="0" sz="2400" spc="-10">
                <a:latin typeface="Times New Roman"/>
                <a:cs typeface="Times New Roman"/>
              </a:rPr>
              <a:t>energy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waves.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31594" y="3262312"/>
            <a:ext cx="439737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8320" marR="5080" indent="-516255">
              <a:lnSpc>
                <a:spcPct val="100000"/>
              </a:lnSpc>
              <a:spcBef>
                <a:spcPts val="100"/>
              </a:spcBef>
              <a:tabLst>
                <a:tab pos="528320" algn="l"/>
              </a:tabLst>
            </a:pP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1.	First 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– </a:t>
            </a:r>
            <a:r>
              <a:rPr dirty="0" sz="2400" spc="-5">
                <a:latin typeface="Times New Roman"/>
                <a:cs typeface="Times New Roman"/>
              </a:rPr>
              <a:t>the preparatory process;  </a:t>
            </a:r>
            <a:r>
              <a:rPr dirty="0" sz="2400" spc="-10">
                <a:latin typeface="Times New Roman"/>
                <a:cs typeface="Times New Roman"/>
              </a:rPr>
              <a:t>Non-Hydrostatic </a:t>
            </a:r>
            <a:r>
              <a:rPr dirty="0" sz="2400" spc="-5">
                <a:latin typeface="Times New Roman"/>
                <a:cs typeface="Times New Roman"/>
              </a:rPr>
              <a:t>stress;  ‘</a:t>
            </a:r>
            <a:r>
              <a:rPr dirty="0" sz="2400" spc="-5" b="1">
                <a:latin typeface="Times New Roman"/>
                <a:cs typeface="Times New Roman"/>
              </a:rPr>
              <a:t>Foreshocks</a:t>
            </a:r>
            <a:r>
              <a:rPr dirty="0" sz="2400" spc="-5">
                <a:latin typeface="Times New Roman"/>
                <a:cs typeface="Times New Roman"/>
              </a:rPr>
              <a:t>’ </a:t>
            </a:r>
            <a:r>
              <a:rPr dirty="0" sz="2400">
                <a:latin typeface="Times New Roman"/>
                <a:cs typeface="Times New Roman"/>
              </a:rPr>
              <a:t>are</a:t>
            </a:r>
            <a:r>
              <a:rPr dirty="0" sz="2400" spc="-204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observed.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31594" y="4799965"/>
            <a:ext cx="4625340" cy="137985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528320" marR="5080" indent="-516255">
              <a:lnSpc>
                <a:spcPct val="90100"/>
              </a:lnSpc>
              <a:spcBef>
                <a:spcPts val="385"/>
              </a:spcBef>
              <a:tabLst>
                <a:tab pos="528320" algn="l"/>
              </a:tabLst>
            </a:pP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2.	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Second 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– </a:t>
            </a:r>
            <a:r>
              <a:rPr dirty="0" sz="2400">
                <a:latin typeface="Times New Roman"/>
                <a:cs typeface="Times New Roman"/>
              </a:rPr>
              <a:t>The rupture phase. The  </a:t>
            </a:r>
            <a:r>
              <a:rPr dirty="0" sz="2400" spc="-5">
                <a:latin typeface="Times New Roman"/>
                <a:cs typeface="Times New Roman"/>
              </a:rPr>
              <a:t>stored elastic </a:t>
            </a:r>
            <a:r>
              <a:rPr dirty="0" sz="2400" spc="-10">
                <a:latin typeface="Times New Roman"/>
                <a:cs typeface="Times New Roman"/>
              </a:rPr>
              <a:t>energy </a:t>
            </a:r>
            <a:r>
              <a:rPr dirty="0" sz="2400" spc="-5">
                <a:latin typeface="Times New Roman"/>
                <a:cs typeface="Times New Roman"/>
              </a:rPr>
              <a:t>released and  transformed into potential  </a:t>
            </a:r>
            <a:r>
              <a:rPr dirty="0" sz="2400" spc="-40">
                <a:latin typeface="Times New Roman"/>
                <a:cs typeface="Times New Roman"/>
              </a:rPr>
              <a:t>energy. </a:t>
            </a:r>
            <a:r>
              <a:rPr dirty="0" sz="2400" spc="-5">
                <a:latin typeface="Times New Roman"/>
                <a:cs typeface="Times New Roman"/>
              </a:rPr>
              <a:t>‘</a:t>
            </a:r>
            <a:r>
              <a:rPr dirty="0" sz="2400" spc="-5" b="1">
                <a:latin typeface="Times New Roman"/>
                <a:cs typeface="Times New Roman"/>
              </a:rPr>
              <a:t>Main</a:t>
            </a:r>
            <a:r>
              <a:rPr dirty="0" sz="2400" spc="8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shock</a:t>
            </a:r>
            <a:r>
              <a:rPr dirty="0" sz="2400">
                <a:latin typeface="Times New Roman"/>
                <a:cs typeface="Times New Roman"/>
              </a:rPr>
              <a:t>’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09409" y="3300412"/>
            <a:ext cx="3543300" cy="19291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8320" algn="l"/>
              </a:tabLst>
            </a:pP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3.	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Third– </a:t>
            </a:r>
            <a:r>
              <a:rPr dirty="0" sz="2400" spc="-5">
                <a:latin typeface="Times New Roman"/>
                <a:cs typeface="Times New Roman"/>
              </a:rPr>
              <a:t>the </a:t>
            </a:r>
            <a:r>
              <a:rPr dirty="0" sz="2400">
                <a:latin typeface="Times New Roman"/>
                <a:cs typeface="Times New Roman"/>
              </a:rPr>
              <a:t>post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failure</a:t>
            </a:r>
            <a:endParaRPr sz="2400">
              <a:latin typeface="Times New Roman"/>
              <a:cs typeface="Times New Roman"/>
            </a:endParaRPr>
          </a:p>
          <a:p>
            <a:pPr marL="528320">
              <a:lnSpc>
                <a:spcPct val="100000"/>
              </a:lnSpc>
              <a:spcBef>
                <a:spcPts val="5"/>
              </a:spcBef>
            </a:pPr>
            <a:r>
              <a:rPr dirty="0" sz="2400" spc="-5">
                <a:latin typeface="Times New Roman"/>
                <a:cs typeface="Times New Roman"/>
              </a:rPr>
              <a:t>adjustment.</a:t>
            </a:r>
            <a:endParaRPr sz="2400">
              <a:latin typeface="Times New Roman"/>
              <a:cs typeface="Times New Roman"/>
            </a:endParaRPr>
          </a:p>
          <a:p>
            <a:pPr marL="528320" marR="5080">
              <a:lnSpc>
                <a:spcPct val="100000"/>
              </a:lnSpc>
              <a:spcBef>
                <a:spcPts val="580"/>
              </a:spcBef>
            </a:pPr>
            <a:r>
              <a:rPr dirty="0" sz="2400" spc="-5">
                <a:latin typeface="Times New Roman"/>
                <a:cs typeface="Times New Roman"/>
              </a:rPr>
              <a:t>‘after shocks’ as </a:t>
            </a:r>
            <a:r>
              <a:rPr dirty="0" sz="2400">
                <a:latin typeface="Times New Roman"/>
                <a:cs typeface="Times New Roman"/>
              </a:rPr>
              <a:t>a  </a:t>
            </a:r>
            <a:r>
              <a:rPr dirty="0" sz="2400" spc="-5">
                <a:latin typeface="Times New Roman"/>
                <a:cs typeface="Times New Roman"/>
              </a:rPr>
              <a:t>residual strain from rock  bodies.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074018" y="6465252"/>
            <a:ext cx="22860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rlito"/>
                <a:cs typeface="Carlito"/>
              </a:rPr>
              <a:t>15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132397"/>
            <a:ext cx="489966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Causes of</a:t>
            </a:r>
            <a:r>
              <a:rPr dirty="0" spc="-100"/>
              <a:t> </a:t>
            </a:r>
            <a:r>
              <a:rPr dirty="0"/>
              <a:t>Earthquake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72894" y="835723"/>
            <a:ext cx="7714615" cy="47364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515620" algn="l"/>
              </a:tabLst>
            </a:pPr>
            <a:r>
              <a:rPr dirty="0" sz="2400" b="1">
                <a:latin typeface="Times New Roman"/>
                <a:cs typeface="Times New Roman"/>
              </a:rPr>
              <a:t>3.	</a:t>
            </a:r>
            <a:r>
              <a:rPr dirty="0" sz="2400" spc="-5" b="1">
                <a:latin typeface="Times New Roman"/>
                <a:cs typeface="Times New Roman"/>
              </a:rPr>
              <a:t>Reservoir Associated</a:t>
            </a:r>
            <a:r>
              <a:rPr dirty="0" sz="2400" spc="-18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Earthquake</a:t>
            </a:r>
            <a:endParaRPr sz="2400">
              <a:latin typeface="Times New Roman"/>
              <a:cs typeface="Times New Roman"/>
            </a:endParaRPr>
          </a:p>
          <a:p>
            <a:pPr marL="515620" indent="-348615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515620" algn="l"/>
                <a:tab pos="516255" algn="l"/>
              </a:tabLst>
            </a:pPr>
            <a:r>
              <a:rPr dirty="0" sz="2400" spc="-5">
                <a:latin typeface="Times New Roman"/>
                <a:cs typeface="Times New Roman"/>
              </a:rPr>
              <a:t>Impounding water </a:t>
            </a:r>
            <a:r>
              <a:rPr dirty="0" sz="2400">
                <a:latin typeface="Times New Roman"/>
                <a:cs typeface="Times New Roman"/>
              </a:rPr>
              <a:t>in</a:t>
            </a:r>
            <a:r>
              <a:rPr dirty="0" sz="2400" spc="15">
                <a:latin typeface="Times New Roman"/>
                <a:cs typeface="Times New Roman"/>
              </a:rPr>
              <a:t> </a:t>
            </a:r>
            <a:r>
              <a:rPr dirty="0" sz="2400" spc="-20">
                <a:latin typeface="Times New Roman"/>
                <a:cs typeface="Times New Roman"/>
              </a:rPr>
              <a:t>Reservoir.</a:t>
            </a:r>
            <a:endParaRPr sz="2400">
              <a:latin typeface="Times New Roman"/>
              <a:cs typeface="Times New Roman"/>
            </a:endParaRPr>
          </a:p>
          <a:p>
            <a:pPr marL="515620" indent="-348615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515620" algn="l"/>
                <a:tab pos="516255" algn="l"/>
              </a:tabLst>
            </a:pPr>
            <a:r>
              <a:rPr dirty="0" sz="2400" spc="-5">
                <a:latin typeface="Times New Roman"/>
                <a:cs typeface="Times New Roman"/>
              </a:rPr>
              <a:t>Aseismic </a:t>
            </a:r>
            <a:r>
              <a:rPr dirty="0" sz="2400">
                <a:latin typeface="Times New Roman"/>
                <a:cs typeface="Times New Roman"/>
              </a:rPr>
              <a:t>region </a:t>
            </a:r>
            <a:r>
              <a:rPr dirty="0" sz="2400" spc="-5">
                <a:latin typeface="Times New Roman"/>
                <a:cs typeface="Times New Roman"/>
              </a:rPr>
              <a:t>experiences</a:t>
            </a:r>
            <a:r>
              <a:rPr dirty="0" sz="2400" spc="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Earthquake.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50">
              <a:latin typeface="Times New Roman"/>
              <a:cs typeface="Times New Roman"/>
            </a:endParaRPr>
          </a:p>
          <a:p>
            <a:pPr marL="16764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Cause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00">
              <a:latin typeface="Times New Roman"/>
              <a:cs typeface="Times New Roman"/>
            </a:endParaRPr>
          </a:p>
          <a:p>
            <a:pPr algn="r" marR="57785">
              <a:lnSpc>
                <a:spcPts val="2450"/>
              </a:lnSpc>
            </a:pPr>
            <a:r>
              <a:rPr dirty="0" sz="2400" spc="-5" b="1">
                <a:latin typeface="Times New Roman"/>
                <a:cs typeface="Times New Roman"/>
              </a:rPr>
              <a:t>Sagging </a:t>
            </a:r>
            <a:r>
              <a:rPr dirty="0" sz="2400" spc="5" b="1">
                <a:latin typeface="Times New Roman"/>
                <a:cs typeface="Times New Roman"/>
              </a:rPr>
              <a:t>Effect </a:t>
            </a:r>
            <a:r>
              <a:rPr dirty="0" sz="2400" b="1">
                <a:latin typeface="Times New Roman"/>
                <a:cs typeface="Times New Roman"/>
              </a:rPr>
              <a:t>of the </a:t>
            </a:r>
            <a:r>
              <a:rPr dirty="0" sz="2400" spc="-5" b="1">
                <a:latin typeface="Times New Roman"/>
                <a:cs typeface="Times New Roman"/>
              </a:rPr>
              <a:t>land </a:t>
            </a:r>
            <a:r>
              <a:rPr dirty="0" sz="2400">
                <a:latin typeface="Times New Roman"/>
                <a:cs typeface="Times New Roman"/>
              </a:rPr>
              <a:t>– when the rock of </a:t>
            </a:r>
            <a:r>
              <a:rPr dirty="0" sz="2400" spc="-5">
                <a:latin typeface="Times New Roman"/>
                <a:cs typeface="Times New Roman"/>
              </a:rPr>
              <a:t>the </a:t>
            </a:r>
            <a:r>
              <a:rPr dirty="0" sz="2400">
                <a:latin typeface="Times New Roman"/>
                <a:cs typeface="Times New Roman"/>
              </a:rPr>
              <a:t>basin</a:t>
            </a:r>
            <a:r>
              <a:rPr dirty="0" sz="2400" spc="-9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bear</a:t>
            </a:r>
            <a:endParaRPr sz="2400">
              <a:latin typeface="Times New Roman"/>
              <a:cs typeface="Times New Roman"/>
            </a:endParaRPr>
          </a:p>
          <a:p>
            <a:pPr algn="r" marR="15240">
              <a:lnSpc>
                <a:spcPts val="2020"/>
              </a:lnSpc>
            </a:pPr>
            <a:r>
              <a:rPr dirty="0" sz="2400" spc="-5">
                <a:latin typeface="Times New Roman"/>
                <a:cs typeface="Times New Roman"/>
              </a:rPr>
              <a:t>additional load </a:t>
            </a:r>
            <a:r>
              <a:rPr dirty="0" sz="2400">
                <a:latin typeface="Times New Roman"/>
                <a:cs typeface="Times New Roman"/>
              </a:rPr>
              <a:t>by </a:t>
            </a:r>
            <a:r>
              <a:rPr dirty="0" sz="2400" spc="-5">
                <a:latin typeface="Times New Roman"/>
                <a:cs typeface="Times New Roman"/>
              </a:rPr>
              <a:t>impound </a:t>
            </a:r>
            <a:r>
              <a:rPr dirty="0" sz="2400" spc="-20">
                <a:latin typeface="Times New Roman"/>
                <a:cs typeface="Times New Roman"/>
              </a:rPr>
              <a:t>water, </a:t>
            </a:r>
            <a:r>
              <a:rPr dirty="0" sz="2400" spc="-5">
                <a:latin typeface="Times New Roman"/>
                <a:cs typeface="Times New Roman"/>
              </a:rPr>
              <a:t>it starts bending </a:t>
            </a:r>
            <a:r>
              <a:rPr dirty="0" sz="2400">
                <a:latin typeface="Times New Roman"/>
                <a:cs typeface="Times New Roman"/>
              </a:rPr>
              <a:t>–</a:t>
            </a:r>
            <a:r>
              <a:rPr dirty="0" sz="2400" spc="7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stress</a:t>
            </a:r>
            <a:endParaRPr sz="2400">
              <a:latin typeface="Times New Roman"/>
              <a:cs typeface="Times New Roman"/>
            </a:endParaRPr>
          </a:p>
          <a:p>
            <a:pPr marL="515620" marR="590550">
              <a:lnSpc>
                <a:spcPct val="70100"/>
              </a:lnSpc>
              <a:spcBef>
                <a:spcPts val="434"/>
              </a:spcBef>
            </a:pPr>
            <a:r>
              <a:rPr dirty="0" sz="2400">
                <a:latin typeface="Times New Roman"/>
                <a:cs typeface="Times New Roman"/>
              </a:rPr>
              <a:t>and </a:t>
            </a:r>
            <a:r>
              <a:rPr dirty="0" sz="2400" spc="-5">
                <a:latin typeface="Times New Roman"/>
                <a:cs typeface="Times New Roman"/>
              </a:rPr>
              <a:t>redistribution </a:t>
            </a:r>
            <a:r>
              <a:rPr dirty="0" sz="2400">
                <a:latin typeface="Times New Roman"/>
                <a:cs typeface="Times New Roman"/>
              </a:rPr>
              <a:t>in </a:t>
            </a:r>
            <a:r>
              <a:rPr dirty="0" sz="2400" spc="-5">
                <a:latin typeface="Times New Roman"/>
                <a:cs typeface="Times New Roman"/>
              </a:rPr>
              <a:t>the region. Readjustment triggers  seismic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shocks.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00">
              <a:latin typeface="Times New Roman"/>
              <a:cs typeface="Times New Roman"/>
            </a:endParaRPr>
          </a:p>
          <a:p>
            <a:pPr marL="167640">
              <a:lnSpc>
                <a:spcPts val="2450"/>
              </a:lnSpc>
              <a:tabLst>
                <a:tab pos="3582035" algn="l"/>
              </a:tabLst>
            </a:pPr>
            <a:r>
              <a:rPr dirty="0" sz="2400" spc="-5" b="1">
                <a:latin typeface="Times New Roman"/>
                <a:cs typeface="Times New Roman"/>
              </a:rPr>
              <a:t>Increased</a:t>
            </a:r>
            <a:r>
              <a:rPr dirty="0" sz="2400" spc="15" b="1">
                <a:latin typeface="Times New Roman"/>
                <a:cs typeface="Times New Roman"/>
              </a:rPr>
              <a:t> </a:t>
            </a:r>
            <a:r>
              <a:rPr dirty="0" sz="2400" spc="-15" b="1">
                <a:latin typeface="Times New Roman"/>
                <a:cs typeface="Times New Roman"/>
              </a:rPr>
              <a:t>pore</a:t>
            </a:r>
            <a:r>
              <a:rPr dirty="0" sz="2400" spc="10" b="1">
                <a:latin typeface="Times New Roman"/>
                <a:cs typeface="Times New Roman"/>
              </a:rPr>
              <a:t> </a:t>
            </a:r>
            <a:r>
              <a:rPr dirty="0" sz="2400" spc="-15" b="1">
                <a:latin typeface="Times New Roman"/>
                <a:cs typeface="Times New Roman"/>
              </a:rPr>
              <a:t>pressure</a:t>
            </a:r>
            <a:r>
              <a:rPr dirty="0" sz="2400" spc="-15">
                <a:latin typeface="Times New Roman"/>
                <a:cs typeface="Times New Roman"/>
              </a:rPr>
              <a:t>–	</a:t>
            </a:r>
            <a:r>
              <a:rPr dirty="0" sz="2400" spc="-5">
                <a:latin typeface="Times New Roman"/>
                <a:cs typeface="Times New Roman"/>
              </a:rPr>
              <a:t>Increment </a:t>
            </a:r>
            <a:r>
              <a:rPr dirty="0" sz="2400">
                <a:latin typeface="Times New Roman"/>
                <a:cs typeface="Times New Roman"/>
              </a:rPr>
              <a:t>of pore </a:t>
            </a:r>
            <a:r>
              <a:rPr dirty="0" sz="2400" spc="-5">
                <a:latin typeface="Times New Roman"/>
                <a:cs typeface="Times New Roman"/>
              </a:rPr>
              <a:t>pressure has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an</a:t>
            </a:r>
            <a:endParaRPr sz="2400">
              <a:latin typeface="Times New Roman"/>
              <a:cs typeface="Times New Roman"/>
            </a:endParaRPr>
          </a:p>
          <a:p>
            <a:pPr marL="515620" marR="270510">
              <a:lnSpc>
                <a:spcPct val="70100"/>
              </a:lnSpc>
              <a:spcBef>
                <a:spcPts val="434"/>
              </a:spcBef>
            </a:pPr>
            <a:r>
              <a:rPr dirty="0" sz="2400" spc="-5">
                <a:latin typeface="Times New Roman"/>
                <a:cs typeface="Times New Roman"/>
              </a:rPr>
              <a:t>adverse </a:t>
            </a:r>
            <a:r>
              <a:rPr dirty="0" sz="2400" spc="-15">
                <a:latin typeface="Times New Roman"/>
                <a:cs typeface="Times New Roman"/>
              </a:rPr>
              <a:t>effect </a:t>
            </a:r>
            <a:r>
              <a:rPr dirty="0" sz="2400">
                <a:latin typeface="Times New Roman"/>
                <a:cs typeface="Times New Roman"/>
              </a:rPr>
              <a:t>on </a:t>
            </a:r>
            <a:r>
              <a:rPr dirty="0" sz="2400" spc="-5">
                <a:latin typeface="Times New Roman"/>
                <a:cs typeface="Times New Roman"/>
              </a:rPr>
              <a:t>the shearing strength </a:t>
            </a:r>
            <a:r>
              <a:rPr dirty="0" sz="2400">
                <a:latin typeface="Times New Roman"/>
                <a:cs typeface="Times New Roman"/>
              </a:rPr>
              <a:t>of </a:t>
            </a:r>
            <a:r>
              <a:rPr dirty="0" sz="2400" spc="-5">
                <a:latin typeface="Times New Roman"/>
                <a:cs typeface="Times New Roman"/>
              </a:rPr>
              <a:t>the basin rocks  which </a:t>
            </a:r>
            <a:r>
              <a:rPr dirty="0" sz="2400" spc="-15">
                <a:latin typeface="Times New Roman"/>
                <a:cs typeface="Times New Roman"/>
              </a:rPr>
              <a:t>may </a:t>
            </a:r>
            <a:r>
              <a:rPr dirty="0" sz="2400" spc="-10">
                <a:latin typeface="Times New Roman"/>
                <a:cs typeface="Times New Roman"/>
              </a:rPr>
              <a:t>lead </a:t>
            </a:r>
            <a:r>
              <a:rPr dirty="0" sz="2400" spc="-5">
                <a:latin typeface="Times New Roman"/>
                <a:cs typeface="Times New Roman"/>
              </a:rPr>
              <a:t>to failure and</a:t>
            </a:r>
            <a:r>
              <a:rPr dirty="0" sz="2400" spc="6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slippage.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96060" y="259079"/>
            <a:ext cx="9171940" cy="6428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074018" y="6465252"/>
            <a:ext cx="2298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rlito"/>
                <a:cs typeface="Carlito"/>
              </a:rPr>
              <a:t>10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132397"/>
            <a:ext cx="7258684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Plate </a:t>
            </a:r>
            <a:r>
              <a:rPr dirty="0" spc="-35"/>
              <a:t>Tectonics </a:t>
            </a:r>
            <a:r>
              <a:rPr dirty="0"/>
              <a:t>and</a:t>
            </a:r>
            <a:r>
              <a:rPr dirty="0" spc="-65"/>
              <a:t> </a:t>
            </a:r>
            <a:r>
              <a:rPr dirty="0" spc="-5"/>
              <a:t>Earthquakes</a:t>
            </a:r>
          </a:p>
        </p:txBody>
      </p:sp>
      <p:sp>
        <p:nvSpPr>
          <p:cNvPr id="3" name="object 3"/>
          <p:cNvSpPr/>
          <p:nvPr/>
        </p:nvSpPr>
        <p:spPr>
          <a:xfrm>
            <a:off x="1905000" y="4267200"/>
            <a:ext cx="4648200" cy="2341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31594" y="958215"/>
            <a:ext cx="8748395" cy="301371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355600" marR="78105" indent="-342900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35">
                <a:latin typeface="Carlito"/>
                <a:cs typeface="Carlito"/>
              </a:rPr>
              <a:t>Earth’s </a:t>
            </a:r>
            <a:r>
              <a:rPr dirty="0" sz="2800" spc="-5">
                <a:latin typeface="Carlito"/>
                <a:cs typeface="Carlito"/>
              </a:rPr>
              <a:t>crust </a:t>
            </a:r>
            <a:r>
              <a:rPr dirty="0" sz="2800">
                <a:latin typeface="Carlito"/>
                <a:cs typeface="Carlito"/>
              </a:rPr>
              <a:t>is divided </a:t>
            </a:r>
            <a:r>
              <a:rPr dirty="0" sz="2800" spc="-10">
                <a:latin typeface="Carlito"/>
                <a:cs typeface="Carlito"/>
              </a:rPr>
              <a:t>into </a:t>
            </a:r>
            <a:r>
              <a:rPr dirty="0" sz="2800">
                <a:latin typeface="Carlito"/>
                <a:cs typeface="Carlito"/>
              </a:rPr>
              <a:t>12 major </a:t>
            </a:r>
            <a:r>
              <a:rPr dirty="0" sz="2800" spc="-10">
                <a:latin typeface="Carlito"/>
                <a:cs typeface="Carlito"/>
              </a:rPr>
              <a:t>plates </a:t>
            </a:r>
            <a:r>
              <a:rPr dirty="0" sz="2800">
                <a:latin typeface="Carlito"/>
                <a:cs typeface="Carlito"/>
              </a:rPr>
              <a:t>which </a:t>
            </a:r>
            <a:r>
              <a:rPr dirty="0" sz="2800" spc="-15">
                <a:latin typeface="Carlito"/>
                <a:cs typeface="Carlito"/>
              </a:rPr>
              <a:t>are  </a:t>
            </a:r>
            <a:r>
              <a:rPr dirty="0" sz="2800" spc="-10">
                <a:latin typeface="Carlito"/>
                <a:cs typeface="Carlito"/>
              </a:rPr>
              <a:t>moved </a:t>
            </a:r>
            <a:r>
              <a:rPr dirty="0" sz="2800">
                <a:latin typeface="Carlito"/>
                <a:cs typeface="Carlito"/>
              </a:rPr>
              <a:t>in </a:t>
            </a:r>
            <a:r>
              <a:rPr dirty="0" sz="2800" spc="-5">
                <a:latin typeface="Carlito"/>
                <a:cs typeface="Carlito"/>
              </a:rPr>
              <a:t>various</a:t>
            </a:r>
            <a:r>
              <a:rPr dirty="0" sz="2800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directions.</a:t>
            </a:r>
            <a:endParaRPr sz="2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10">
                <a:latin typeface="Carlito"/>
                <a:cs typeface="Carlito"/>
              </a:rPr>
              <a:t>plates </a:t>
            </a:r>
            <a:r>
              <a:rPr dirty="0" sz="2800" spc="-5">
                <a:latin typeface="Carlito"/>
                <a:cs typeface="Carlito"/>
              </a:rPr>
              <a:t>collide, </a:t>
            </a:r>
            <a:r>
              <a:rPr dirty="0" sz="2800">
                <a:latin typeface="Carlito"/>
                <a:cs typeface="Carlito"/>
              </a:rPr>
              <a:t>pull apart, </a:t>
            </a:r>
            <a:r>
              <a:rPr dirty="0" sz="2800" spc="-5">
                <a:latin typeface="Carlito"/>
                <a:cs typeface="Carlito"/>
              </a:rPr>
              <a:t>or </a:t>
            </a:r>
            <a:r>
              <a:rPr dirty="0" sz="2800" spc="-10">
                <a:latin typeface="Carlito"/>
                <a:cs typeface="Carlito"/>
              </a:rPr>
              <a:t>scrape </a:t>
            </a:r>
            <a:r>
              <a:rPr dirty="0" sz="2800" spc="-15">
                <a:latin typeface="Carlito"/>
                <a:cs typeface="Carlito"/>
              </a:rPr>
              <a:t>against </a:t>
            </a:r>
            <a:r>
              <a:rPr dirty="0" sz="2800">
                <a:latin typeface="Carlito"/>
                <a:cs typeface="Carlito"/>
              </a:rPr>
              <a:t>each</a:t>
            </a:r>
            <a:r>
              <a:rPr dirty="0" sz="2800" spc="-5">
                <a:latin typeface="Carlito"/>
                <a:cs typeface="Carlito"/>
              </a:rPr>
              <a:t> </a:t>
            </a:r>
            <a:r>
              <a:rPr dirty="0" sz="2800" spc="-45">
                <a:latin typeface="Carlito"/>
                <a:cs typeface="Carlito"/>
              </a:rPr>
              <a:t>other.</a:t>
            </a:r>
            <a:endParaRPr sz="2800">
              <a:latin typeface="Carlito"/>
              <a:cs typeface="Carlito"/>
            </a:endParaRPr>
          </a:p>
          <a:p>
            <a:pPr marL="355600" marR="676275" indent="-342900">
              <a:lnSpc>
                <a:spcPts val="3020"/>
              </a:lnSpc>
              <a:spcBef>
                <a:spcPts val="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15">
                <a:latin typeface="Carlito"/>
                <a:cs typeface="Carlito"/>
              </a:rPr>
              <a:t>Each </a:t>
            </a:r>
            <a:r>
              <a:rPr dirty="0" sz="2800">
                <a:latin typeface="Carlito"/>
                <a:cs typeface="Carlito"/>
              </a:rPr>
              <a:t>motion </a:t>
            </a:r>
            <a:r>
              <a:rPr dirty="0" sz="2800" spc="-5">
                <a:latin typeface="Carlito"/>
                <a:cs typeface="Carlito"/>
              </a:rPr>
              <a:t>causes </a:t>
            </a:r>
            <a:r>
              <a:rPr dirty="0" sz="2800" spc="-15">
                <a:latin typeface="Carlito"/>
                <a:cs typeface="Carlito"/>
              </a:rPr>
              <a:t>different </a:t>
            </a:r>
            <a:r>
              <a:rPr dirty="0" sz="2800">
                <a:latin typeface="Carlito"/>
                <a:cs typeface="Carlito"/>
              </a:rPr>
              <a:t>types </a:t>
            </a:r>
            <a:r>
              <a:rPr dirty="0" sz="2800" spc="-5">
                <a:latin typeface="Carlito"/>
                <a:cs typeface="Carlito"/>
              </a:rPr>
              <a:t>of </a:t>
            </a:r>
            <a:r>
              <a:rPr dirty="0" sz="2800" spc="-15">
                <a:latin typeface="Carlito"/>
                <a:cs typeface="Carlito"/>
              </a:rPr>
              <a:t>features </a:t>
            </a:r>
            <a:r>
              <a:rPr dirty="0" sz="2800" spc="-5">
                <a:latin typeface="Carlito"/>
                <a:cs typeface="Carlito"/>
              </a:rPr>
              <a:t>on </a:t>
            </a:r>
            <a:r>
              <a:rPr dirty="0" sz="2800">
                <a:latin typeface="Carlito"/>
                <a:cs typeface="Carlito"/>
              </a:rPr>
              <a:t>the  </a:t>
            </a:r>
            <a:r>
              <a:rPr dirty="0" sz="2800" spc="-35">
                <a:latin typeface="Carlito"/>
                <a:cs typeface="Carlito"/>
              </a:rPr>
              <a:t>Earth’s</a:t>
            </a:r>
            <a:r>
              <a:rPr dirty="0" sz="2800" spc="-10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crust.</a:t>
            </a:r>
            <a:endParaRPr sz="2800">
              <a:latin typeface="Carlito"/>
              <a:cs typeface="Carlito"/>
            </a:endParaRPr>
          </a:p>
          <a:p>
            <a:pPr marL="355600" marR="59055" indent="-342900">
              <a:lnSpc>
                <a:spcPts val="3020"/>
              </a:lnSpc>
              <a:spcBef>
                <a:spcPts val="6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latin typeface="Carlito"/>
                <a:cs typeface="Carlito"/>
              </a:rPr>
              <a:t>The </a:t>
            </a:r>
            <a:r>
              <a:rPr dirty="0" sz="2800" spc="-15">
                <a:latin typeface="Carlito"/>
                <a:cs typeface="Carlito"/>
              </a:rPr>
              <a:t>word, </a:t>
            </a:r>
            <a:r>
              <a:rPr dirty="0" sz="2800" spc="-5">
                <a:latin typeface="Carlito"/>
                <a:cs typeface="Carlito"/>
              </a:rPr>
              <a:t>tectonic, </a:t>
            </a:r>
            <a:r>
              <a:rPr dirty="0" sz="2800" spc="-25">
                <a:latin typeface="Carlito"/>
                <a:cs typeface="Carlito"/>
              </a:rPr>
              <a:t>refers </a:t>
            </a:r>
            <a:r>
              <a:rPr dirty="0" sz="2800" spc="-10">
                <a:latin typeface="Carlito"/>
                <a:cs typeface="Carlito"/>
              </a:rPr>
              <a:t>to </a:t>
            </a:r>
            <a:r>
              <a:rPr dirty="0" sz="2800" spc="-5">
                <a:latin typeface="Carlito"/>
                <a:cs typeface="Carlito"/>
              </a:rPr>
              <a:t>changes </a:t>
            </a:r>
            <a:r>
              <a:rPr dirty="0" sz="2800">
                <a:latin typeface="Carlito"/>
                <a:cs typeface="Carlito"/>
              </a:rPr>
              <a:t>in the </a:t>
            </a:r>
            <a:r>
              <a:rPr dirty="0" sz="2800" spc="-5">
                <a:latin typeface="Carlito"/>
                <a:cs typeface="Carlito"/>
              </a:rPr>
              <a:t>crust because  of </a:t>
            </a:r>
            <a:r>
              <a:rPr dirty="0" sz="2800" spc="-15">
                <a:latin typeface="Carlito"/>
                <a:cs typeface="Carlito"/>
              </a:rPr>
              <a:t>plate</a:t>
            </a:r>
            <a:r>
              <a:rPr dirty="0" sz="2800" spc="-5">
                <a:latin typeface="Carlito"/>
                <a:cs typeface="Carlito"/>
              </a:rPr>
              <a:t> </a:t>
            </a:r>
            <a:r>
              <a:rPr dirty="0" sz="2800" spc="-10">
                <a:latin typeface="Carlito"/>
                <a:cs typeface="Carlito"/>
              </a:rPr>
              <a:t>interaction.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29400" y="4191000"/>
            <a:ext cx="3683000" cy="2514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074018" y="6465252"/>
            <a:ext cx="22860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rlito"/>
                <a:cs typeface="Carlito"/>
              </a:rPr>
              <a:t>15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5895" y="569023"/>
            <a:ext cx="776478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0">
                <a:latin typeface="Trebuchet MS"/>
                <a:cs typeface="Trebuchet MS"/>
              </a:rPr>
              <a:t>What </a:t>
            </a:r>
            <a:r>
              <a:rPr dirty="0" spc="-235">
                <a:latin typeface="Trebuchet MS"/>
                <a:cs typeface="Trebuchet MS"/>
              </a:rPr>
              <a:t>are </a:t>
            </a:r>
            <a:r>
              <a:rPr dirty="0" spc="-254">
                <a:latin typeface="Trebuchet MS"/>
                <a:cs typeface="Trebuchet MS"/>
              </a:rPr>
              <a:t>tectonic </a:t>
            </a:r>
            <a:r>
              <a:rPr dirty="0" spc="-235">
                <a:latin typeface="Trebuchet MS"/>
                <a:cs typeface="Trebuchet MS"/>
              </a:rPr>
              <a:t>plates </a:t>
            </a:r>
            <a:r>
              <a:rPr dirty="0" spc="-204">
                <a:latin typeface="Trebuchet MS"/>
                <a:cs typeface="Trebuchet MS"/>
              </a:rPr>
              <a:t>made</a:t>
            </a:r>
            <a:r>
              <a:rPr dirty="0" spc="-810">
                <a:latin typeface="Trebuchet MS"/>
                <a:cs typeface="Trebuchet MS"/>
              </a:rPr>
              <a:t> </a:t>
            </a:r>
            <a:r>
              <a:rPr dirty="0" spc="15">
                <a:latin typeface="Trebuchet MS"/>
                <a:cs typeface="Trebuchet MS"/>
              </a:rPr>
              <a:t>of?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7920" y="2141791"/>
            <a:ext cx="3012440" cy="1489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5">
                <a:latin typeface="Carlito"/>
                <a:cs typeface="Carlito"/>
              </a:rPr>
              <a:t>Plates </a:t>
            </a:r>
            <a:r>
              <a:rPr dirty="0" sz="3200" spc="-10">
                <a:latin typeface="Carlito"/>
                <a:cs typeface="Carlito"/>
              </a:rPr>
              <a:t>are</a:t>
            </a:r>
            <a:r>
              <a:rPr dirty="0" sz="3200" spc="-12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made  </a:t>
            </a:r>
            <a:r>
              <a:rPr dirty="0" sz="3200" spc="-5">
                <a:latin typeface="Carlito"/>
                <a:cs typeface="Carlito"/>
              </a:rPr>
              <a:t>of </a:t>
            </a:r>
            <a:r>
              <a:rPr dirty="0" sz="3200">
                <a:latin typeface="Carlito"/>
                <a:cs typeface="Carlito"/>
              </a:rPr>
              <a:t>rigid  </a:t>
            </a:r>
            <a:r>
              <a:rPr dirty="0" sz="3200" spc="-5" b="1">
                <a:latin typeface="Carlito"/>
                <a:cs typeface="Carlito"/>
              </a:rPr>
              <a:t>lithosphere</a:t>
            </a:r>
            <a:r>
              <a:rPr dirty="0" sz="3200" spc="-5">
                <a:latin typeface="Carlito"/>
                <a:cs typeface="Carlito"/>
              </a:rPr>
              <a:t>.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00600" y="2514600"/>
            <a:ext cx="5715000" cy="3926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074018" y="6465252"/>
            <a:ext cx="22860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rlito"/>
                <a:cs typeface="Carlito"/>
              </a:rPr>
              <a:t>15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36520" y="399796"/>
            <a:ext cx="3707129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69365" algn="l"/>
              </a:tabLst>
            </a:pPr>
            <a:r>
              <a:rPr dirty="0" sz="4400" spc="-5">
                <a:latin typeface="Times New Roman"/>
                <a:cs typeface="Times New Roman"/>
              </a:rPr>
              <a:t>Plate	</a:t>
            </a:r>
            <a:r>
              <a:rPr dirty="0" sz="4400" spc="10">
                <a:latin typeface="Times New Roman"/>
                <a:cs typeface="Times New Roman"/>
              </a:rPr>
              <a:t>M</a:t>
            </a:r>
            <a:r>
              <a:rPr dirty="0" sz="4400">
                <a:latin typeface="Times New Roman"/>
                <a:cs typeface="Times New Roman"/>
              </a:rPr>
              <a:t>ov</a:t>
            </a:r>
            <a:r>
              <a:rPr dirty="0" sz="4400" spc="5">
                <a:latin typeface="Times New Roman"/>
                <a:cs typeface="Times New Roman"/>
              </a:rPr>
              <a:t>e</a:t>
            </a:r>
            <a:r>
              <a:rPr dirty="0" sz="4400">
                <a:latin typeface="Times New Roman"/>
                <a:cs typeface="Times New Roman"/>
              </a:rPr>
              <a:t>ment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93314" y="1303654"/>
            <a:ext cx="7502525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9060" marR="5080" indent="-86360">
              <a:lnSpc>
                <a:spcPct val="100000"/>
              </a:lnSpc>
              <a:spcBef>
                <a:spcPts val="100"/>
              </a:spcBef>
            </a:pPr>
            <a:r>
              <a:rPr dirty="0" sz="3000" spc="-15">
                <a:latin typeface="Carlito"/>
                <a:cs typeface="Carlito"/>
              </a:rPr>
              <a:t>“Plates” </a:t>
            </a:r>
            <a:r>
              <a:rPr dirty="0" sz="3000" spc="-5">
                <a:latin typeface="Carlito"/>
                <a:cs typeface="Carlito"/>
              </a:rPr>
              <a:t>of </a:t>
            </a:r>
            <a:r>
              <a:rPr dirty="0" sz="3000" spc="-10">
                <a:latin typeface="Carlito"/>
                <a:cs typeface="Carlito"/>
              </a:rPr>
              <a:t>lithosphere </a:t>
            </a:r>
            <a:r>
              <a:rPr dirty="0" sz="3000" spc="-15">
                <a:latin typeface="Carlito"/>
                <a:cs typeface="Carlito"/>
              </a:rPr>
              <a:t>are </a:t>
            </a:r>
            <a:r>
              <a:rPr dirty="0" sz="3000" spc="-10">
                <a:latin typeface="Carlito"/>
                <a:cs typeface="Carlito"/>
              </a:rPr>
              <a:t>moved around by </a:t>
            </a:r>
            <a:r>
              <a:rPr dirty="0" sz="3000">
                <a:latin typeface="Carlito"/>
                <a:cs typeface="Carlito"/>
              </a:rPr>
              <a:t>the  </a:t>
            </a:r>
            <a:r>
              <a:rPr dirty="0" sz="3000" spc="-5">
                <a:latin typeface="Carlito"/>
                <a:cs typeface="Carlito"/>
              </a:rPr>
              <a:t>underlying hot mantle </a:t>
            </a:r>
            <a:r>
              <a:rPr dirty="0" sz="3000" spc="-15">
                <a:latin typeface="Carlito"/>
                <a:cs typeface="Carlito"/>
              </a:rPr>
              <a:t>convection</a:t>
            </a:r>
            <a:r>
              <a:rPr dirty="0" sz="3000" spc="-50">
                <a:latin typeface="Carlito"/>
                <a:cs typeface="Carlito"/>
              </a:rPr>
              <a:t> </a:t>
            </a:r>
            <a:r>
              <a:rPr dirty="0" sz="3000" spc="-5">
                <a:latin typeface="Carlito"/>
                <a:cs typeface="Carlito"/>
              </a:rPr>
              <a:t>cells</a:t>
            </a:r>
            <a:endParaRPr sz="30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62400" y="2895600"/>
            <a:ext cx="4876800" cy="3749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074018" y="6465252"/>
            <a:ext cx="22860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rlito"/>
                <a:cs typeface="Carlito"/>
              </a:rPr>
              <a:t>15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1594" y="17233"/>
            <a:ext cx="7953375" cy="362902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600">
                <a:latin typeface="Times New Roman"/>
                <a:cs typeface="Times New Roman"/>
              </a:rPr>
              <a:t>Earthquakes occurs along the boundaries of the</a:t>
            </a:r>
            <a:r>
              <a:rPr dirty="0" sz="2600" spc="-2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plates.</a:t>
            </a:r>
            <a:endParaRPr sz="2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600">
                <a:latin typeface="Times New Roman"/>
                <a:cs typeface="Times New Roman"/>
              </a:rPr>
              <a:t>Thrust faulting and block</a:t>
            </a:r>
            <a:r>
              <a:rPr dirty="0" sz="2600" spc="20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faulting.</a:t>
            </a:r>
            <a:endParaRPr sz="2600">
              <a:latin typeface="Times New Roman"/>
              <a:cs typeface="Times New Roman"/>
            </a:endParaRPr>
          </a:p>
          <a:p>
            <a:pPr marL="355600" marR="311785" indent="-342900">
              <a:lnSpc>
                <a:spcPts val="2820"/>
              </a:lnSpc>
              <a:spcBef>
                <a:spcPts val="6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600" spc="-5">
                <a:latin typeface="Times New Roman"/>
                <a:cs typeface="Times New Roman"/>
              </a:rPr>
              <a:t>Divergent </a:t>
            </a:r>
            <a:r>
              <a:rPr dirty="0" sz="2600">
                <a:latin typeface="Times New Roman"/>
                <a:cs typeface="Times New Roman"/>
              </a:rPr>
              <a:t>– </a:t>
            </a:r>
            <a:r>
              <a:rPr dirty="0" sz="2600" spc="-5">
                <a:latin typeface="Times New Roman"/>
                <a:cs typeface="Times New Roman"/>
              </a:rPr>
              <a:t>rise </a:t>
            </a:r>
            <a:r>
              <a:rPr dirty="0" sz="2600">
                <a:latin typeface="Times New Roman"/>
                <a:cs typeface="Times New Roman"/>
              </a:rPr>
              <a:t>in molten material (sub-oceanic</a:t>
            </a:r>
            <a:r>
              <a:rPr dirty="0" sz="2600" spc="-114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ridges  </a:t>
            </a:r>
            <a:r>
              <a:rPr dirty="0" sz="2600">
                <a:latin typeface="Times New Roman"/>
                <a:cs typeface="Times New Roman"/>
              </a:rPr>
              <a:t>ex.volcanism).</a:t>
            </a:r>
            <a:endParaRPr sz="26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82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600" spc="-5">
                <a:latin typeface="Times New Roman"/>
                <a:cs typeface="Times New Roman"/>
              </a:rPr>
              <a:t>Convergent </a:t>
            </a:r>
            <a:r>
              <a:rPr dirty="0" sz="2600">
                <a:latin typeface="Times New Roman"/>
                <a:cs typeface="Times New Roman"/>
              </a:rPr>
              <a:t>– subduction of one plate under another</a:t>
            </a:r>
            <a:r>
              <a:rPr dirty="0" sz="2600" spc="-120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plate  (Faulting </a:t>
            </a:r>
            <a:r>
              <a:rPr dirty="0" sz="2600" spc="-5">
                <a:latin typeface="Times New Roman"/>
                <a:cs typeface="Times New Roman"/>
              </a:rPr>
              <a:t>+</a:t>
            </a:r>
            <a:r>
              <a:rPr dirty="0" sz="2600" spc="1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displacement)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lvl="1" marL="584200" indent="-343535">
              <a:lnSpc>
                <a:spcPct val="100000"/>
              </a:lnSpc>
              <a:spcBef>
                <a:spcPts val="2030"/>
              </a:spcBef>
              <a:buFont typeface="Arial"/>
              <a:buChar char="•"/>
              <a:tabLst>
                <a:tab pos="584200" algn="l"/>
                <a:tab pos="584835" algn="l"/>
              </a:tabLst>
            </a:pPr>
            <a:r>
              <a:rPr dirty="0" sz="3000" spc="-15">
                <a:latin typeface="Carlito"/>
                <a:cs typeface="Carlito"/>
              </a:rPr>
              <a:t>Divergent</a:t>
            </a:r>
            <a:endParaRPr sz="30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194" y="4672965"/>
            <a:ext cx="214820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3000" spc="-5">
                <a:latin typeface="Carlito"/>
                <a:cs typeface="Carlito"/>
              </a:rPr>
              <a:t>Co</a:t>
            </a:r>
            <a:r>
              <a:rPr dirty="0" sz="3000" spc="-55">
                <a:latin typeface="Carlito"/>
                <a:cs typeface="Carlito"/>
              </a:rPr>
              <a:t>n</a:t>
            </a:r>
            <a:r>
              <a:rPr dirty="0" sz="3000" spc="-15">
                <a:latin typeface="Carlito"/>
                <a:cs typeface="Carlito"/>
              </a:rPr>
              <a:t>v</a:t>
            </a:r>
            <a:r>
              <a:rPr dirty="0" sz="3000">
                <a:latin typeface="Carlito"/>
                <a:cs typeface="Carlito"/>
              </a:rPr>
              <a:t>e</a:t>
            </a:r>
            <a:r>
              <a:rPr dirty="0" sz="3000" spc="-45">
                <a:latin typeface="Carlito"/>
                <a:cs typeface="Carlito"/>
              </a:rPr>
              <a:t>r</a:t>
            </a:r>
            <a:r>
              <a:rPr dirty="0" sz="3000" spc="-15">
                <a:latin typeface="Carlito"/>
                <a:cs typeface="Carlito"/>
              </a:rPr>
              <a:t>g</a:t>
            </a:r>
            <a:r>
              <a:rPr dirty="0" sz="3000">
                <a:latin typeface="Carlito"/>
                <a:cs typeface="Carlito"/>
              </a:rPr>
              <a:t>e</a:t>
            </a:r>
            <a:r>
              <a:rPr dirty="0" sz="3000" spc="-10">
                <a:latin typeface="Carlito"/>
                <a:cs typeface="Carlito"/>
              </a:rPr>
              <a:t>n</a:t>
            </a:r>
            <a:r>
              <a:rPr dirty="0" sz="3000">
                <a:latin typeface="Carlito"/>
                <a:cs typeface="Carlito"/>
              </a:rPr>
              <a:t>t</a:t>
            </a:r>
            <a:endParaRPr sz="30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60194" y="6182359"/>
            <a:ext cx="193421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3000" spc="-40">
                <a:latin typeface="Carlito"/>
                <a:cs typeface="Carlito"/>
              </a:rPr>
              <a:t>Transform</a:t>
            </a:r>
            <a:endParaRPr sz="30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528820" y="2763520"/>
            <a:ext cx="6139180" cy="4094479"/>
            <a:chOff x="4528820" y="2763520"/>
            <a:chExt cx="6139180" cy="4094479"/>
          </a:xfrm>
        </p:grpSpPr>
        <p:sp>
          <p:nvSpPr>
            <p:cNvPr id="6" name="object 6"/>
            <p:cNvSpPr/>
            <p:nvPr/>
          </p:nvSpPr>
          <p:spPr>
            <a:xfrm>
              <a:off x="4528820" y="2763520"/>
              <a:ext cx="3162666" cy="15697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98080" y="3962400"/>
              <a:ext cx="3169920" cy="1574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528820" y="5280659"/>
              <a:ext cx="3169920" cy="15773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1099418" y="6427152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888888"/>
                </a:solidFill>
                <a:latin typeface="Carlito"/>
                <a:cs typeface="Carlito"/>
              </a:rPr>
              <a:t>23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16060" cy="6779895"/>
            <a:chOff x="1524000" y="0"/>
            <a:chExt cx="9116060" cy="6779895"/>
          </a:xfrm>
        </p:grpSpPr>
        <p:sp>
          <p:nvSpPr>
            <p:cNvPr id="3" name="object 3"/>
            <p:cNvSpPr/>
            <p:nvPr/>
          </p:nvSpPr>
          <p:spPr>
            <a:xfrm>
              <a:off x="1524000" y="0"/>
              <a:ext cx="5694680" cy="3200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953000" y="3200398"/>
              <a:ext cx="5687059" cy="35794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1074018" y="6465252"/>
            <a:ext cx="22860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rlito"/>
                <a:cs typeface="Carlito"/>
              </a:rPr>
              <a:t>24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074018" y="6465252"/>
            <a:ext cx="22860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rlito"/>
                <a:cs typeface="Carlito"/>
              </a:rPr>
              <a:t>24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475361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95">
                <a:latin typeface="Trebuchet MS"/>
                <a:cs typeface="Trebuchet MS"/>
              </a:rPr>
              <a:t>Effects </a:t>
            </a:r>
            <a:r>
              <a:rPr dirty="0" spc="-195">
                <a:latin typeface="Trebuchet MS"/>
                <a:cs typeface="Trebuchet MS"/>
              </a:rPr>
              <a:t>of</a:t>
            </a:r>
            <a:r>
              <a:rPr dirty="0" spc="-475">
                <a:latin typeface="Trebuchet MS"/>
                <a:cs typeface="Trebuchet MS"/>
              </a:rPr>
              <a:t> </a:t>
            </a:r>
            <a:r>
              <a:rPr dirty="0" spc="-235">
                <a:latin typeface="Trebuchet MS"/>
                <a:cs typeface="Trebuchet MS"/>
              </a:rPr>
              <a:t>Earthquake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93621"/>
            <a:ext cx="10322560" cy="2499995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241300" marR="863600" indent="-228600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>
                <a:latin typeface="Carlito"/>
                <a:cs typeface="Carlito"/>
              </a:rPr>
              <a:t>Primary </a:t>
            </a:r>
            <a:r>
              <a:rPr dirty="0" sz="2800" spc="-30">
                <a:latin typeface="Carlito"/>
                <a:cs typeface="Carlito"/>
              </a:rPr>
              <a:t>Effect </a:t>
            </a:r>
            <a:r>
              <a:rPr dirty="0" sz="2800">
                <a:latin typeface="Carlito"/>
                <a:cs typeface="Carlito"/>
              </a:rPr>
              <a:t>– </a:t>
            </a:r>
            <a:r>
              <a:rPr dirty="0" sz="2800" spc="-15">
                <a:latin typeface="Carlito"/>
                <a:cs typeface="Carlito"/>
              </a:rPr>
              <a:t>Related </a:t>
            </a:r>
            <a:r>
              <a:rPr dirty="0" sz="2800" spc="-10">
                <a:latin typeface="Carlito"/>
                <a:cs typeface="Carlito"/>
              </a:rPr>
              <a:t>to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10">
                <a:latin typeface="Carlito"/>
                <a:cs typeface="Carlito"/>
              </a:rPr>
              <a:t>cause </a:t>
            </a:r>
            <a:r>
              <a:rPr dirty="0" sz="2800" spc="-5">
                <a:latin typeface="Carlito"/>
                <a:cs typeface="Carlito"/>
              </a:rPr>
              <a:t>of origin of </a:t>
            </a:r>
            <a:r>
              <a:rPr dirty="0" sz="2800">
                <a:latin typeface="Carlito"/>
                <a:cs typeface="Carlito"/>
              </a:rPr>
              <a:t>an </a:t>
            </a:r>
            <a:r>
              <a:rPr dirty="0" sz="2800" spc="-15">
                <a:latin typeface="Carlito"/>
                <a:cs typeface="Carlito"/>
              </a:rPr>
              <a:t>Earthquake.  </a:t>
            </a:r>
            <a:r>
              <a:rPr dirty="0" sz="2800" spc="-35">
                <a:latin typeface="Carlito"/>
                <a:cs typeface="Carlito"/>
              </a:rPr>
              <a:t>Tectonic </a:t>
            </a:r>
            <a:r>
              <a:rPr dirty="0" sz="2800" spc="-15">
                <a:latin typeface="Carlito"/>
                <a:cs typeface="Carlito"/>
              </a:rPr>
              <a:t>Earthquakes </a:t>
            </a:r>
            <a:r>
              <a:rPr dirty="0" sz="2800">
                <a:latin typeface="Carlito"/>
                <a:cs typeface="Carlito"/>
              </a:rPr>
              <a:t>– </a:t>
            </a:r>
            <a:r>
              <a:rPr dirty="0" sz="2800" spc="-5">
                <a:latin typeface="Carlito"/>
                <a:cs typeface="Carlito"/>
              </a:rPr>
              <a:t>geological</a:t>
            </a:r>
            <a:r>
              <a:rPr dirty="0" sz="2800" spc="-40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structures.</a:t>
            </a:r>
            <a:endParaRPr sz="2800">
              <a:latin typeface="Carlito"/>
              <a:cs typeface="Carlito"/>
            </a:endParaRPr>
          </a:p>
          <a:p>
            <a:pPr marL="241300" marR="5080" indent="-228600">
              <a:lnSpc>
                <a:spcPct val="89900"/>
              </a:lnSpc>
              <a:spcBef>
                <a:spcPts val="980"/>
              </a:spcBef>
              <a:buFont typeface="Arial"/>
              <a:buChar char="•"/>
              <a:tabLst>
                <a:tab pos="241300" algn="l"/>
                <a:tab pos="4890135" algn="l"/>
              </a:tabLst>
            </a:pPr>
            <a:r>
              <a:rPr dirty="0" sz="2800" spc="-5">
                <a:latin typeface="Carlito"/>
                <a:cs typeface="Carlito"/>
              </a:rPr>
              <a:t>Secondary </a:t>
            </a:r>
            <a:r>
              <a:rPr dirty="0" sz="2800" spc="-30">
                <a:latin typeface="Carlito"/>
                <a:cs typeface="Carlito"/>
              </a:rPr>
              <a:t>Effect </a:t>
            </a:r>
            <a:r>
              <a:rPr dirty="0" sz="2800">
                <a:latin typeface="Carlito"/>
                <a:cs typeface="Carlito"/>
              </a:rPr>
              <a:t>– </a:t>
            </a:r>
            <a:r>
              <a:rPr dirty="0" sz="2800" spc="-15">
                <a:latin typeface="Carlito"/>
                <a:cs typeface="Carlito"/>
              </a:rPr>
              <a:t>related </a:t>
            </a:r>
            <a:r>
              <a:rPr dirty="0" sz="2800" spc="-10">
                <a:latin typeface="Carlito"/>
                <a:cs typeface="Carlito"/>
              </a:rPr>
              <a:t>to </a:t>
            </a:r>
            <a:r>
              <a:rPr dirty="0" sz="2800" spc="-5">
                <a:latin typeface="Carlito"/>
                <a:cs typeface="Carlito"/>
              </a:rPr>
              <a:t>passage of </a:t>
            </a:r>
            <a:r>
              <a:rPr dirty="0" sz="2800">
                <a:latin typeface="Carlito"/>
                <a:cs typeface="Carlito"/>
              </a:rPr>
              <a:t>seismic </a:t>
            </a:r>
            <a:r>
              <a:rPr dirty="0" sz="2800" spc="-25">
                <a:latin typeface="Carlito"/>
                <a:cs typeface="Carlito"/>
              </a:rPr>
              <a:t>waves </a:t>
            </a:r>
            <a:r>
              <a:rPr dirty="0" sz="2800">
                <a:latin typeface="Carlito"/>
                <a:cs typeface="Carlito"/>
              </a:rPr>
              <a:t>and </a:t>
            </a:r>
            <a:r>
              <a:rPr dirty="0" sz="2800" spc="-10">
                <a:latin typeface="Carlito"/>
                <a:cs typeface="Carlito"/>
              </a:rPr>
              <a:t>associated  </a:t>
            </a:r>
            <a:r>
              <a:rPr dirty="0" sz="2800">
                <a:latin typeface="Carlito"/>
                <a:cs typeface="Carlito"/>
              </a:rPr>
              <a:t>shaking motion </a:t>
            </a:r>
            <a:r>
              <a:rPr dirty="0" sz="2800" spc="-5">
                <a:latin typeface="Carlito"/>
                <a:cs typeface="Carlito"/>
              </a:rPr>
              <a:t>of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5">
                <a:latin typeface="Carlito"/>
                <a:cs typeface="Carlito"/>
              </a:rPr>
              <a:t>ground. </a:t>
            </a:r>
            <a:r>
              <a:rPr dirty="0" sz="2800">
                <a:latin typeface="Carlito"/>
                <a:cs typeface="Carlito"/>
              </a:rPr>
              <a:t>It is </a:t>
            </a:r>
            <a:r>
              <a:rPr dirty="0" sz="2800" spc="-5">
                <a:latin typeface="Carlito"/>
                <a:cs typeface="Carlito"/>
              </a:rPr>
              <a:t>observed on constructions of </a:t>
            </a:r>
            <a:r>
              <a:rPr dirty="0" sz="2800">
                <a:latin typeface="Carlito"/>
                <a:cs typeface="Carlito"/>
              </a:rPr>
              <a:t>all  types. </a:t>
            </a:r>
            <a:r>
              <a:rPr dirty="0" sz="2800" spc="-5">
                <a:latin typeface="Carlito"/>
                <a:cs typeface="Carlito"/>
              </a:rPr>
              <a:t>Landslides</a:t>
            </a:r>
            <a:r>
              <a:rPr dirty="0" sz="2800" spc="-10">
                <a:latin typeface="Carlito"/>
                <a:cs typeface="Carlito"/>
              </a:rPr>
              <a:t> </a:t>
            </a:r>
            <a:r>
              <a:rPr dirty="0" sz="2800" spc="-15">
                <a:latin typeface="Carlito"/>
                <a:cs typeface="Carlito"/>
              </a:rPr>
              <a:t>are</a:t>
            </a:r>
            <a:r>
              <a:rPr dirty="0" sz="2800" spc="5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triggered;	</a:t>
            </a:r>
            <a:r>
              <a:rPr dirty="0" sz="2800" spc="-10">
                <a:latin typeface="Carlito"/>
                <a:cs typeface="Carlito"/>
              </a:rPr>
              <a:t>standing structures </a:t>
            </a:r>
            <a:r>
              <a:rPr dirty="0" sz="2800" spc="-15">
                <a:latin typeface="Carlito"/>
                <a:cs typeface="Carlito"/>
              </a:rPr>
              <a:t>are </a:t>
            </a:r>
            <a:r>
              <a:rPr dirty="0" sz="2800" spc="-10">
                <a:latin typeface="Carlito"/>
                <a:cs typeface="Carlito"/>
              </a:rPr>
              <a:t>collapsed;  </a:t>
            </a:r>
            <a:r>
              <a:rPr dirty="0" sz="2800" spc="-25">
                <a:latin typeface="Carlito"/>
                <a:cs typeface="Carlito"/>
              </a:rPr>
              <a:t>Tsunamis; </a:t>
            </a:r>
            <a:r>
              <a:rPr dirty="0" sz="2800" spc="-10">
                <a:latin typeface="Carlito"/>
                <a:cs typeface="Carlito"/>
              </a:rPr>
              <a:t>trees </a:t>
            </a:r>
            <a:r>
              <a:rPr dirty="0" sz="2800" spc="-20">
                <a:latin typeface="Carlito"/>
                <a:cs typeface="Carlito"/>
              </a:rPr>
              <a:t>are </a:t>
            </a:r>
            <a:r>
              <a:rPr dirty="0" sz="2800" spc="-10">
                <a:latin typeface="Carlito"/>
                <a:cs typeface="Carlito"/>
              </a:rPr>
              <a:t>uprooted; </a:t>
            </a:r>
            <a:r>
              <a:rPr dirty="0" sz="2800">
                <a:latin typeface="Carlito"/>
                <a:cs typeface="Carlito"/>
              </a:rPr>
              <a:t>loose objects </a:t>
            </a:r>
            <a:r>
              <a:rPr dirty="0" sz="2800" spc="-15">
                <a:latin typeface="Carlito"/>
                <a:cs typeface="Carlito"/>
              </a:rPr>
              <a:t>are </a:t>
            </a:r>
            <a:r>
              <a:rPr dirty="0" sz="2800" spc="-10">
                <a:latin typeface="Carlito"/>
                <a:cs typeface="Carlito"/>
              </a:rPr>
              <a:t>thrown</a:t>
            </a:r>
            <a:r>
              <a:rPr dirty="0" sz="2800" spc="-15">
                <a:latin typeface="Carlito"/>
                <a:cs typeface="Carlito"/>
              </a:rPr>
              <a:t> </a:t>
            </a:r>
            <a:r>
              <a:rPr dirty="0" sz="2800" spc="-70">
                <a:latin typeface="Carlito"/>
                <a:cs typeface="Carlito"/>
              </a:rPr>
              <a:t>away.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074018" y="6465252"/>
            <a:ext cx="22860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rlito"/>
                <a:cs typeface="Carlito"/>
              </a:rPr>
              <a:t>24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27634"/>
            <a:ext cx="570357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Recording an</a:t>
            </a:r>
            <a:r>
              <a:rPr dirty="0" spc="-120"/>
              <a:t> </a:t>
            </a:r>
            <a:r>
              <a:rPr dirty="0"/>
              <a:t>Earthquake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10320"/>
            <a:ext cx="8755380" cy="2070100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dirty="0" sz="2800" spc="-15">
                <a:latin typeface="Carlito"/>
                <a:cs typeface="Carlito"/>
              </a:rPr>
              <a:t>Earthquake </a:t>
            </a:r>
            <a:r>
              <a:rPr dirty="0" sz="2800" spc="-20">
                <a:latin typeface="Carlito"/>
                <a:cs typeface="Carlito"/>
              </a:rPr>
              <a:t>may </a:t>
            </a:r>
            <a:r>
              <a:rPr dirty="0" sz="2800" spc="5">
                <a:latin typeface="Carlito"/>
                <a:cs typeface="Carlito"/>
              </a:rPr>
              <a:t>be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5">
                <a:latin typeface="Carlito"/>
                <a:cs typeface="Carlito"/>
              </a:rPr>
              <a:t>result of combined </a:t>
            </a:r>
            <a:r>
              <a:rPr dirty="0" sz="2800">
                <a:latin typeface="Carlito"/>
                <a:cs typeface="Carlito"/>
              </a:rPr>
              <a:t>action</a:t>
            </a:r>
            <a:r>
              <a:rPr dirty="0" sz="2800" spc="-85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of</a:t>
            </a:r>
            <a:endParaRPr sz="2800">
              <a:latin typeface="Carlito"/>
              <a:cs typeface="Carlito"/>
            </a:endParaRPr>
          </a:p>
          <a:p>
            <a:pPr marL="1040765" indent="-516255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1040765" algn="l"/>
                <a:tab pos="1041400" algn="l"/>
              </a:tabLst>
            </a:pPr>
            <a:r>
              <a:rPr dirty="0" sz="2800" spc="-10">
                <a:latin typeface="Carlito"/>
                <a:cs typeface="Carlito"/>
              </a:rPr>
              <a:t>Release </a:t>
            </a:r>
            <a:r>
              <a:rPr dirty="0" sz="2800" spc="-5">
                <a:latin typeface="Carlito"/>
                <a:cs typeface="Carlito"/>
              </a:rPr>
              <a:t>of </a:t>
            </a:r>
            <a:r>
              <a:rPr dirty="0" sz="2800" spc="-10">
                <a:latin typeface="Carlito"/>
                <a:cs typeface="Carlito"/>
              </a:rPr>
              <a:t>elastic</a:t>
            </a:r>
            <a:r>
              <a:rPr dirty="0" sz="2800" spc="-45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energy</a:t>
            </a:r>
            <a:endParaRPr sz="2800">
              <a:latin typeface="Carlito"/>
              <a:cs typeface="Carlito"/>
            </a:endParaRPr>
          </a:p>
          <a:p>
            <a:pPr marL="1040765" indent="-516255">
              <a:lnSpc>
                <a:spcPct val="100000"/>
              </a:lnSpc>
              <a:spcBef>
                <a:spcPts val="680"/>
              </a:spcBef>
              <a:buAutoNum type="arabicPeriod"/>
              <a:tabLst>
                <a:tab pos="1040765" algn="l"/>
                <a:tab pos="1041400" algn="l"/>
              </a:tabLst>
            </a:pPr>
            <a:r>
              <a:rPr dirty="0" sz="2800" spc="-15">
                <a:latin typeface="Carlito"/>
                <a:cs typeface="Carlito"/>
              </a:rPr>
              <a:t>Propagation </a:t>
            </a:r>
            <a:r>
              <a:rPr dirty="0" sz="2800" spc="-5">
                <a:latin typeface="Carlito"/>
                <a:cs typeface="Carlito"/>
              </a:rPr>
              <a:t>of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5">
                <a:latin typeface="Carlito"/>
                <a:cs typeface="Carlito"/>
              </a:rPr>
              <a:t>seismic </a:t>
            </a:r>
            <a:r>
              <a:rPr dirty="0" sz="2800" spc="-25">
                <a:latin typeface="Carlito"/>
                <a:cs typeface="Carlito"/>
              </a:rPr>
              <a:t>waves </a:t>
            </a:r>
            <a:r>
              <a:rPr dirty="0" sz="2800" spc="-5">
                <a:latin typeface="Carlito"/>
                <a:cs typeface="Carlito"/>
              </a:rPr>
              <a:t>through </a:t>
            </a:r>
            <a:r>
              <a:rPr dirty="0" sz="2800">
                <a:latin typeface="Carlito"/>
                <a:cs typeface="Carlito"/>
              </a:rPr>
              <a:t>the</a:t>
            </a:r>
            <a:r>
              <a:rPr dirty="0" sz="2800" spc="-30">
                <a:latin typeface="Carlito"/>
                <a:cs typeface="Carlito"/>
              </a:rPr>
              <a:t> </a:t>
            </a:r>
            <a:r>
              <a:rPr dirty="0" sz="2800" spc="-10">
                <a:latin typeface="Carlito"/>
                <a:cs typeface="Carlito"/>
              </a:rPr>
              <a:t>ground</a:t>
            </a:r>
            <a:endParaRPr sz="2800">
              <a:latin typeface="Carlito"/>
              <a:cs typeface="Carlito"/>
            </a:endParaRPr>
          </a:p>
          <a:p>
            <a:pPr marL="1040765" indent="-516255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1040765" algn="l"/>
                <a:tab pos="1041400" algn="l"/>
              </a:tabLst>
            </a:pPr>
            <a:r>
              <a:rPr dirty="0" sz="2800" spc="-10">
                <a:latin typeface="Carlito"/>
                <a:cs typeface="Carlito"/>
              </a:rPr>
              <a:t>Acceleration </a:t>
            </a:r>
            <a:r>
              <a:rPr dirty="0" sz="2800" spc="-5">
                <a:latin typeface="Carlito"/>
                <a:cs typeface="Carlito"/>
              </a:rPr>
              <a:t>of </a:t>
            </a:r>
            <a:r>
              <a:rPr dirty="0" sz="2800">
                <a:latin typeface="Carlito"/>
                <a:cs typeface="Carlito"/>
              </a:rPr>
              <a:t>the</a:t>
            </a:r>
            <a:r>
              <a:rPr dirty="0" sz="2800" spc="-30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ground.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2175" y="144462"/>
            <a:ext cx="3048635" cy="635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b="1">
                <a:latin typeface="Times New Roman"/>
                <a:cs typeface="Times New Roman"/>
              </a:rPr>
              <a:t>Seis</a:t>
            </a:r>
            <a:r>
              <a:rPr dirty="0" sz="4000" spc="10" b="1">
                <a:latin typeface="Times New Roman"/>
                <a:cs typeface="Times New Roman"/>
              </a:rPr>
              <a:t>m</a:t>
            </a:r>
            <a:r>
              <a:rPr dirty="0" sz="4000" b="1">
                <a:latin typeface="Times New Roman"/>
                <a:cs typeface="Times New Roman"/>
              </a:rPr>
              <a:t>ographs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81800" y="1600200"/>
            <a:ext cx="3886200" cy="335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524000" y="1447800"/>
            <a:ext cx="5113020" cy="3815079"/>
            <a:chOff x="1524000" y="1447800"/>
            <a:chExt cx="5113020" cy="3815079"/>
          </a:xfrm>
        </p:grpSpPr>
        <p:sp>
          <p:nvSpPr>
            <p:cNvPr id="5" name="object 5"/>
            <p:cNvSpPr/>
            <p:nvPr/>
          </p:nvSpPr>
          <p:spPr>
            <a:xfrm>
              <a:off x="1524000" y="1447800"/>
              <a:ext cx="5105400" cy="38150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810250" y="1957069"/>
              <a:ext cx="820419" cy="673100"/>
            </a:xfrm>
            <a:custGeom>
              <a:avLst/>
              <a:gdLst/>
              <a:ahLst/>
              <a:cxnLst/>
              <a:rect l="l" t="t" r="r" b="b"/>
              <a:pathLst>
                <a:path w="820420" h="673100">
                  <a:moveTo>
                    <a:pt x="820420" y="0"/>
                  </a:moveTo>
                  <a:lnTo>
                    <a:pt x="0" y="0"/>
                  </a:lnTo>
                  <a:lnTo>
                    <a:pt x="0" y="673100"/>
                  </a:lnTo>
                  <a:lnTo>
                    <a:pt x="820420" y="673100"/>
                  </a:lnTo>
                  <a:lnTo>
                    <a:pt x="8204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810250" y="1957069"/>
              <a:ext cx="820419" cy="673100"/>
            </a:xfrm>
            <a:custGeom>
              <a:avLst/>
              <a:gdLst/>
              <a:ahLst/>
              <a:cxnLst/>
              <a:rect l="l" t="t" r="r" b="b"/>
              <a:pathLst>
                <a:path w="820420" h="673100">
                  <a:moveTo>
                    <a:pt x="0" y="673100"/>
                  </a:moveTo>
                  <a:lnTo>
                    <a:pt x="820420" y="673100"/>
                  </a:lnTo>
                  <a:lnTo>
                    <a:pt x="820420" y="0"/>
                  </a:lnTo>
                  <a:lnTo>
                    <a:pt x="0" y="0"/>
                  </a:lnTo>
                  <a:lnTo>
                    <a:pt x="0" y="6731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810250" y="3247389"/>
              <a:ext cx="820419" cy="1960880"/>
            </a:xfrm>
            <a:custGeom>
              <a:avLst/>
              <a:gdLst/>
              <a:ahLst/>
              <a:cxnLst/>
              <a:rect l="l" t="t" r="r" b="b"/>
              <a:pathLst>
                <a:path w="820420" h="1960879">
                  <a:moveTo>
                    <a:pt x="820420" y="0"/>
                  </a:moveTo>
                  <a:lnTo>
                    <a:pt x="0" y="0"/>
                  </a:lnTo>
                  <a:lnTo>
                    <a:pt x="0" y="1960880"/>
                  </a:lnTo>
                  <a:lnTo>
                    <a:pt x="820420" y="1960880"/>
                  </a:lnTo>
                  <a:lnTo>
                    <a:pt x="8204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810250" y="3247389"/>
              <a:ext cx="820419" cy="1960880"/>
            </a:xfrm>
            <a:custGeom>
              <a:avLst/>
              <a:gdLst/>
              <a:ahLst/>
              <a:cxnLst/>
              <a:rect l="l" t="t" r="r" b="b"/>
              <a:pathLst>
                <a:path w="820420" h="1960879">
                  <a:moveTo>
                    <a:pt x="0" y="1960880"/>
                  </a:moveTo>
                  <a:lnTo>
                    <a:pt x="820420" y="1960880"/>
                  </a:lnTo>
                  <a:lnTo>
                    <a:pt x="820420" y="0"/>
                  </a:lnTo>
                  <a:lnTo>
                    <a:pt x="0" y="0"/>
                  </a:lnTo>
                  <a:lnTo>
                    <a:pt x="0" y="196088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162550" y="4199889"/>
              <a:ext cx="822960" cy="673100"/>
            </a:xfrm>
            <a:custGeom>
              <a:avLst/>
              <a:gdLst/>
              <a:ahLst/>
              <a:cxnLst/>
              <a:rect l="l" t="t" r="r" b="b"/>
              <a:pathLst>
                <a:path w="822960" h="673100">
                  <a:moveTo>
                    <a:pt x="822960" y="0"/>
                  </a:moveTo>
                  <a:lnTo>
                    <a:pt x="0" y="0"/>
                  </a:lnTo>
                  <a:lnTo>
                    <a:pt x="0" y="673100"/>
                  </a:lnTo>
                  <a:lnTo>
                    <a:pt x="822960" y="673100"/>
                  </a:lnTo>
                  <a:lnTo>
                    <a:pt x="8229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162550" y="4199889"/>
              <a:ext cx="822960" cy="673100"/>
            </a:xfrm>
            <a:custGeom>
              <a:avLst/>
              <a:gdLst/>
              <a:ahLst/>
              <a:cxnLst/>
              <a:rect l="l" t="t" r="r" b="b"/>
              <a:pathLst>
                <a:path w="822960" h="673100">
                  <a:moveTo>
                    <a:pt x="0" y="673100"/>
                  </a:moveTo>
                  <a:lnTo>
                    <a:pt x="822960" y="673100"/>
                  </a:lnTo>
                  <a:lnTo>
                    <a:pt x="822960" y="0"/>
                  </a:lnTo>
                  <a:lnTo>
                    <a:pt x="0" y="0"/>
                  </a:lnTo>
                  <a:lnTo>
                    <a:pt x="0" y="6731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907920" y="5587682"/>
            <a:ext cx="8224520" cy="1225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Times New Roman"/>
                <a:cs typeface="Times New Roman"/>
              </a:rPr>
              <a:t>Instrument designed </a:t>
            </a:r>
            <a:r>
              <a:rPr dirty="0" sz="2400">
                <a:latin typeface="Times New Roman"/>
                <a:cs typeface="Times New Roman"/>
              </a:rPr>
              <a:t>to </a:t>
            </a:r>
            <a:r>
              <a:rPr dirty="0" sz="2400" spc="-5">
                <a:latin typeface="Times New Roman"/>
                <a:cs typeface="Times New Roman"/>
              </a:rPr>
              <a:t>record </a:t>
            </a:r>
            <a:r>
              <a:rPr dirty="0" sz="2400">
                <a:latin typeface="Times New Roman"/>
                <a:cs typeface="Times New Roman"/>
              </a:rPr>
              <a:t>the </a:t>
            </a:r>
            <a:r>
              <a:rPr dirty="0" sz="2400" spc="-5">
                <a:latin typeface="Times New Roman"/>
                <a:cs typeface="Times New Roman"/>
              </a:rPr>
              <a:t>earth </a:t>
            </a:r>
            <a:r>
              <a:rPr dirty="0" sz="2400" spc="-10">
                <a:latin typeface="Times New Roman"/>
                <a:cs typeface="Times New Roman"/>
              </a:rPr>
              <a:t>motion </a:t>
            </a:r>
            <a:r>
              <a:rPr dirty="0" sz="2400">
                <a:latin typeface="Times New Roman"/>
                <a:cs typeface="Times New Roman"/>
              </a:rPr>
              <a:t>by </a:t>
            </a:r>
            <a:r>
              <a:rPr dirty="0" sz="2400" spc="-5">
                <a:latin typeface="Times New Roman"/>
                <a:cs typeface="Times New Roman"/>
              </a:rPr>
              <a:t>seismic waves</a:t>
            </a:r>
            <a:r>
              <a:rPr dirty="0" sz="2400" spc="7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is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spc="-5">
                <a:latin typeface="Times New Roman"/>
                <a:cs typeface="Times New Roman"/>
              </a:rPr>
              <a:t>called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Seismographs</a:t>
            </a:r>
            <a:r>
              <a:rPr dirty="0" sz="240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  <a:tabLst>
                <a:tab pos="4128135" algn="l"/>
              </a:tabLst>
            </a:pPr>
            <a:r>
              <a:rPr dirty="0" sz="2400" b="1">
                <a:latin typeface="Times New Roman"/>
                <a:cs typeface="Times New Roman"/>
              </a:rPr>
              <a:t>Seismogram?	</a:t>
            </a:r>
            <a:r>
              <a:rPr dirty="0" sz="2400" spc="-10" b="1">
                <a:latin typeface="Times New Roman"/>
                <a:cs typeface="Times New Roman"/>
              </a:rPr>
              <a:t>Horizontal </a:t>
            </a:r>
            <a:r>
              <a:rPr dirty="0" sz="2400" spc="-5" b="1">
                <a:latin typeface="Times New Roman"/>
                <a:cs typeface="Times New Roman"/>
              </a:rPr>
              <a:t>and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spc="-35" b="1">
                <a:latin typeface="Times New Roman"/>
                <a:cs typeface="Times New Roman"/>
              </a:rPr>
              <a:t>Vertical?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29000" y="2286000"/>
            <a:ext cx="1524000" cy="3683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111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45"/>
              </a:spcBef>
            </a:pPr>
            <a:r>
              <a:rPr dirty="0" sz="1800" spc="-10" b="1">
                <a:latin typeface="Carlito"/>
                <a:cs typeface="Carlito"/>
              </a:rPr>
              <a:t>PENDULUM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99418" y="6427152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888888"/>
                </a:solidFill>
                <a:latin typeface="Carlito"/>
                <a:cs typeface="Carlito"/>
              </a:rPr>
              <a:t>27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27813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80">
                <a:latin typeface="Trebuchet MS"/>
                <a:cs typeface="Trebuchet MS"/>
              </a:rPr>
              <a:t>Seismogram</a:t>
            </a:r>
          </a:p>
        </p:txBody>
      </p:sp>
      <p:sp>
        <p:nvSpPr>
          <p:cNvPr id="3" name="object 3"/>
          <p:cNvSpPr/>
          <p:nvPr/>
        </p:nvSpPr>
        <p:spPr>
          <a:xfrm>
            <a:off x="1828800" y="1676400"/>
            <a:ext cx="8458200" cy="3477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670175" y="5582602"/>
            <a:ext cx="682498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 b="1">
                <a:latin typeface="Carlito"/>
                <a:cs typeface="Carlito"/>
              </a:rPr>
              <a:t>Seismograph </a:t>
            </a:r>
            <a:r>
              <a:rPr dirty="0" sz="2000" b="1">
                <a:latin typeface="Carlito"/>
                <a:cs typeface="Carlito"/>
              </a:rPr>
              <a:t>- </a:t>
            </a:r>
            <a:r>
              <a:rPr dirty="0" sz="2000" spc="-5" b="1">
                <a:latin typeface="Carlito"/>
                <a:cs typeface="Carlito"/>
              </a:rPr>
              <a:t>Ground Acceleration, Ground </a:t>
            </a:r>
            <a:r>
              <a:rPr dirty="0" sz="2000" spc="-15" b="1">
                <a:latin typeface="Carlito"/>
                <a:cs typeface="Carlito"/>
              </a:rPr>
              <a:t>Velocity </a:t>
            </a:r>
            <a:r>
              <a:rPr dirty="0" sz="2000" spc="-5" b="1">
                <a:latin typeface="Carlito"/>
                <a:cs typeface="Carlito"/>
              </a:rPr>
              <a:t>and</a:t>
            </a:r>
            <a:r>
              <a:rPr dirty="0" sz="2000" spc="-100" b="1">
                <a:latin typeface="Carlito"/>
                <a:cs typeface="Carlito"/>
              </a:rPr>
              <a:t> </a:t>
            </a:r>
            <a:r>
              <a:rPr dirty="0" sz="2000" spc="-5" b="1">
                <a:latin typeface="Carlito"/>
                <a:cs typeface="Carlito"/>
              </a:rPr>
              <a:t>ground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Carlito"/>
                <a:cs typeface="Carlito"/>
              </a:rPr>
              <a:t>displacement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4120" y="546100"/>
            <a:ext cx="374332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0"/>
              <a:t>Travel </a:t>
            </a:r>
            <a:r>
              <a:rPr dirty="0" sz="3600" spc="-5"/>
              <a:t>time</a:t>
            </a:r>
            <a:r>
              <a:rPr dirty="0" sz="3600" spc="-60"/>
              <a:t> </a:t>
            </a:r>
            <a:r>
              <a:rPr dirty="0" sz="3600"/>
              <a:t>Records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21347" y="1133157"/>
            <a:ext cx="5624830" cy="2244090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15">
                <a:latin typeface="Carlito"/>
                <a:cs typeface="Carlito"/>
              </a:rPr>
              <a:t>Marked difference </a:t>
            </a:r>
            <a:r>
              <a:rPr dirty="0" sz="2800">
                <a:latin typeface="Carlito"/>
                <a:cs typeface="Carlito"/>
              </a:rPr>
              <a:t>in the </a:t>
            </a:r>
            <a:r>
              <a:rPr dirty="0" sz="2800" spc="-5">
                <a:latin typeface="Carlito"/>
                <a:cs typeface="Carlito"/>
              </a:rPr>
              <a:t>velocities</a:t>
            </a:r>
            <a:r>
              <a:rPr dirty="0" sz="2800" spc="-120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of  </a:t>
            </a:r>
            <a:r>
              <a:rPr dirty="0" sz="2800" spc="-175">
                <a:latin typeface="Carlito"/>
                <a:cs typeface="Carlito"/>
              </a:rPr>
              <a:t>P, </a:t>
            </a:r>
            <a:r>
              <a:rPr dirty="0" sz="2800">
                <a:latin typeface="Carlito"/>
                <a:cs typeface="Carlito"/>
              </a:rPr>
              <a:t>S and L</a:t>
            </a:r>
            <a:r>
              <a:rPr dirty="0" sz="2800" spc="-300">
                <a:latin typeface="Carlito"/>
                <a:cs typeface="Carlito"/>
              </a:rPr>
              <a:t> </a:t>
            </a:r>
            <a:r>
              <a:rPr dirty="0" sz="2800" spc="-20">
                <a:latin typeface="Carlito"/>
                <a:cs typeface="Carlito"/>
              </a:rPr>
              <a:t>waves.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5">
                <a:latin typeface="Carlito"/>
                <a:cs typeface="Carlito"/>
              </a:rPr>
              <a:t>Travel </a:t>
            </a:r>
            <a:r>
              <a:rPr dirty="0" sz="2800">
                <a:latin typeface="Carlito"/>
                <a:cs typeface="Carlito"/>
              </a:rPr>
              <a:t>time</a:t>
            </a:r>
            <a:r>
              <a:rPr dirty="0" sz="2800" spc="20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curve</a:t>
            </a:r>
            <a:endParaRPr sz="2800">
              <a:latin typeface="Carlito"/>
              <a:cs typeface="Carlito"/>
            </a:endParaRPr>
          </a:p>
          <a:p>
            <a:pPr marL="241300" marR="121920" indent="-228600">
              <a:lnSpc>
                <a:spcPts val="3020"/>
              </a:lnSpc>
              <a:spcBef>
                <a:spcPts val="1045"/>
              </a:spcBef>
              <a:buFont typeface="Arial"/>
              <a:buChar char="•"/>
              <a:tabLst>
                <a:tab pos="241300" algn="l"/>
                <a:tab pos="1438910" algn="l"/>
              </a:tabLst>
            </a:pPr>
            <a:r>
              <a:rPr dirty="0" sz="2800" spc="-5">
                <a:latin typeface="Carlito"/>
                <a:cs typeface="Carlito"/>
              </a:rPr>
              <a:t>The </a:t>
            </a:r>
            <a:r>
              <a:rPr dirty="0" sz="2800" spc="-10">
                <a:latin typeface="Carlito"/>
                <a:cs typeface="Carlito"/>
              </a:rPr>
              <a:t>distance </a:t>
            </a:r>
            <a:r>
              <a:rPr dirty="0" sz="2800" spc="-5">
                <a:latin typeface="Carlito"/>
                <a:cs typeface="Carlito"/>
              </a:rPr>
              <a:t>of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10">
                <a:latin typeface="Carlito"/>
                <a:cs typeface="Carlito"/>
              </a:rPr>
              <a:t>epicenter </a:t>
            </a:r>
            <a:r>
              <a:rPr dirty="0" sz="2800">
                <a:latin typeface="Carlito"/>
                <a:cs typeface="Carlito"/>
              </a:rPr>
              <a:t>and  time</a:t>
            </a:r>
            <a:r>
              <a:rPr dirty="0" sz="2800" spc="-15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of	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5">
                <a:latin typeface="Carlito"/>
                <a:cs typeface="Carlito"/>
              </a:rPr>
              <a:t>origin </a:t>
            </a:r>
            <a:r>
              <a:rPr dirty="0" sz="2800" spc="-10">
                <a:latin typeface="Carlito"/>
                <a:cs typeface="Carlito"/>
              </a:rPr>
              <a:t>can </a:t>
            </a:r>
            <a:r>
              <a:rPr dirty="0" sz="2800">
                <a:latin typeface="Carlito"/>
                <a:cs typeface="Carlito"/>
              </a:rPr>
              <a:t>be</a:t>
            </a:r>
            <a:r>
              <a:rPr dirty="0" sz="2800" spc="-70">
                <a:latin typeface="Carlito"/>
                <a:cs typeface="Carlito"/>
              </a:rPr>
              <a:t> </a:t>
            </a:r>
            <a:r>
              <a:rPr dirty="0" sz="2800" spc="-10">
                <a:latin typeface="Carlito"/>
                <a:cs typeface="Carlito"/>
              </a:rPr>
              <a:t>calculated.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99100" y="385181"/>
            <a:ext cx="4364550" cy="6114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2159" y="3766820"/>
            <a:ext cx="4732020" cy="2590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8039" y="386079"/>
            <a:ext cx="8298179" cy="6230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074018" y="6465252"/>
            <a:ext cx="2298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rlito"/>
                <a:cs typeface="Carlito"/>
              </a:rPr>
              <a:t>10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6520" y="71437"/>
            <a:ext cx="490220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Location of</a:t>
            </a:r>
            <a:r>
              <a:rPr dirty="0" spc="-75"/>
              <a:t> </a:t>
            </a:r>
            <a:r>
              <a:rPr dirty="0"/>
              <a:t>Epicenter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93621"/>
            <a:ext cx="322643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Carlito"/>
                <a:cs typeface="Carlito"/>
              </a:rPr>
              <a:t>S-P </a:t>
            </a:r>
            <a:r>
              <a:rPr dirty="0" sz="2800" spc="-25">
                <a:latin typeface="Carlito"/>
                <a:cs typeface="Carlito"/>
              </a:rPr>
              <a:t>travel </a:t>
            </a:r>
            <a:r>
              <a:rPr dirty="0" sz="2800">
                <a:latin typeface="Carlito"/>
                <a:cs typeface="Carlito"/>
              </a:rPr>
              <a:t>time</a:t>
            </a:r>
            <a:r>
              <a:rPr dirty="0" sz="2800" spc="-50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curve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7257" y="3327717"/>
            <a:ext cx="271907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15">
                <a:latin typeface="Carlito"/>
                <a:cs typeface="Carlito"/>
              </a:rPr>
              <a:t>From</a:t>
            </a:r>
            <a:r>
              <a:rPr dirty="0" sz="2800" spc="-7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Isoseismals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24200" y="4343400"/>
            <a:ext cx="2971800" cy="2296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53200" y="914400"/>
            <a:ext cx="3810000" cy="2931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269811"/>
            <a:ext cx="602234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Distribution of</a:t>
            </a:r>
            <a:r>
              <a:rPr dirty="0" spc="-55"/>
              <a:t> </a:t>
            </a:r>
            <a:r>
              <a:rPr dirty="0"/>
              <a:t>Earthquake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31594" y="958215"/>
            <a:ext cx="4939030" cy="1859914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Carlito"/>
                <a:cs typeface="Carlito"/>
              </a:rPr>
              <a:t>Shocks </a:t>
            </a:r>
            <a:r>
              <a:rPr dirty="0" sz="2800" spc="5">
                <a:latin typeface="Carlito"/>
                <a:cs typeface="Carlito"/>
              </a:rPr>
              <a:t>of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10">
                <a:latin typeface="Carlito"/>
                <a:cs typeface="Carlito"/>
              </a:rPr>
              <a:t>past </a:t>
            </a:r>
            <a:r>
              <a:rPr dirty="0" sz="2800" spc="-5">
                <a:latin typeface="Carlito"/>
                <a:cs typeface="Carlito"/>
              </a:rPr>
              <a:t>confined</a:t>
            </a:r>
            <a:r>
              <a:rPr dirty="0" sz="2800" spc="-11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with  </a:t>
            </a:r>
            <a:r>
              <a:rPr dirty="0" sz="2800" spc="-10">
                <a:latin typeface="Carlito"/>
                <a:cs typeface="Carlito"/>
              </a:rPr>
              <a:t>two </a:t>
            </a:r>
            <a:r>
              <a:rPr dirty="0" sz="2800" spc="-15">
                <a:latin typeface="Carlito"/>
                <a:cs typeface="Carlito"/>
              </a:rPr>
              <a:t>large </a:t>
            </a:r>
            <a:r>
              <a:rPr dirty="0" sz="2800" spc="-10">
                <a:latin typeface="Carlito"/>
                <a:cs typeface="Carlito"/>
              </a:rPr>
              <a:t>geographical</a:t>
            </a:r>
            <a:r>
              <a:rPr dirty="0" sz="2800" spc="-5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belts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10">
                <a:latin typeface="Carlito"/>
                <a:cs typeface="Carlito"/>
              </a:rPr>
              <a:t>Circum-Pacific</a:t>
            </a:r>
            <a:r>
              <a:rPr dirty="0" sz="2800" spc="-3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belt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Carlito"/>
                <a:cs typeface="Carlito"/>
              </a:rPr>
              <a:t>The </a:t>
            </a:r>
            <a:r>
              <a:rPr dirty="0" sz="2800" spc="-10">
                <a:latin typeface="Carlito"/>
                <a:cs typeface="Carlito"/>
              </a:rPr>
              <a:t>Mediterranean</a:t>
            </a:r>
            <a:r>
              <a:rPr dirty="0" sz="2800" spc="-4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Belt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58000" y="1676400"/>
            <a:ext cx="3810000" cy="290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52600" y="3886200"/>
            <a:ext cx="4734560" cy="2590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261937"/>
            <a:ext cx="361378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Seismic</a:t>
            </a:r>
            <a:r>
              <a:rPr dirty="0" spc="-75"/>
              <a:t> </a:t>
            </a:r>
            <a:r>
              <a:rPr dirty="0"/>
              <a:t>History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31594" y="1697608"/>
            <a:ext cx="7736840" cy="3987165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720"/>
              </a:spcBef>
              <a:buFont typeface="Wingdings"/>
              <a:buChar char=""/>
              <a:tabLst>
                <a:tab pos="358140" algn="l"/>
              </a:tabLst>
            </a:pPr>
            <a:r>
              <a:rPr dirty="0" sz="2600">
                <a:latin typeface="Times New Roman"/>
                <a:cs typeface="Times New Roman"/>
              </a:rPr>
              <a:t>Seismic events </a:t>
            </a:r>
            <a:r>
              <a:rPr dirty="0" sz="2600" spc="-65">
                <a:latin typeface="Times New Roman"/>
                <a:cs typeface="Times New Roman"/>
              </a:rPr>
              <a:t>w.r.t </a:t>
            </a:r>
            <a:r>
              <a:rPr dirty="0" sz="2600" spc="-5" b="1">
                <a:latin typeface="Times New Roman"/>
                <a:cs typeface="Times New Roman"/>
              </a:rPr>
              <a:t>Intensity and</a:t>
            </a:r>
            <a:r>
              <a:rPr dirty="0" sz="2600" spc="25" b="1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Times New Roman"/>
                <a:cs typeface="Times New Roman"/>
              </a:rPr>
              <a:t>Magnitude</a:t>
            </a:r>
            <a:r>
              <a:rPr dirty="0" sz="2600" spc="-5">
                <a:latin typeface="Times New Roman"/>
                <a:cs typeface="Times New Roman"/>
              </a:rPr>
              <a:t>.</a:t>
            </a:r>
            <a:endParaRPr sz="2600">
              <a:latin typeface="Times New Roman"/>
              <a:cs typeface="Times New Roman"/>
            </a:endParaRPr>
          </a:p>
          <a:p>
            <a:pPr marL="357505" marR="755015" indent="-345440">
              <a:lnSpc>
                <a:spcPct val="100000"/>
              </a:lnSpc>
              <a:spcBef>
                <a:spcPts val="620"/>
              </a:spcBef>
              <a:buFont typeface="Wingdings"/>
              <a:buChar char=""/>
              <a:tabLst>
                <a:tab pos="358140" algn="l"/>
              </a:tabLst>
            </a:pPr>
            <a:r>
              <a:rPr dirty="0" sz="2600">
                <a:latin typeface="Times New Roman"/>
                <a:cs typeface="Times New Roman"/>
              </a:rPr>
              <a:t>The </a:t>
            </a:r>
            <a:r>
              <a:rPr dirty="0" sz="2600" b="1">
                <a:latin typeface="Times New Roman"/>
                <a:cs typeface="Times New Roman"/>
              </a:rPr>
              <a:t>heavily </a:t>
            </a:r>
            <a:r>
              <a:rPr dirty="0" sz="2600" spc="-5" b="1">
                <a:latin typeface="Times New Roman"/>
                <a:cs typeface="Times New Roman"/>
              </a:rPr>
              <a:t>populated </a:t>
            </a:r>
            <a:r>
              <a:rPr dirty="0" sz="2600" spc="-10" b="1">
                <a:latin typeface="Times New Roman"/>
                <a:cs typeface="Times New Roman"/>
              </a:rPr>
              <a:t>regions </a:t>
            </a:r>
            <a:r>
              <a:rPr dirty="0" sz="2600" spc="-5">
                <a:latin typeface="Times New Roman"/>
                <a:cs typeface="Times New Roman"/>
              </a:rPr>
              <a:t>are </a:t>
            </a:r>
            <a:r>
              <a:rPr dirty="0" sz="2600">
                <a:latin typeface="Times New Roman"/>
                <a:cs typeface="Times New Roman"/>
              </a:rPr>
              <a:t>classified into  seismically zones and</a:t>
            </a:r>
            <a:r>
              <a:rPr dirty="0" sz="2600" spc="-45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sub-zones.</a:t>
            </a:r>
            <a:endParaRPr sz="2600">
              <a:latin typeface="Times New Roman"/>
              <a:cs typeface="Times New Roman"/>
            </a:endParaRPr>
          </a:p>
          <a:p>
            <a:pPr marL="357505" marR="5080" indent="-345440">
              <a:lnSpc>
                <a:spcPct val="100000"/>
              </a:lnSpc>
              <a:spcBef>
                <a:spcPts val="620"/>
              </a:spcBef>
              <a:buFont typeface="Wingdings"/>
              <a:buChar char=""/>
              <a:tabLst>
                <a:tab pos="358140" algn="l"/>
              </a:tabLst>
            </a:pPr>
            <a:r>
              <a:rPr dirty="0" sz="2600" spc="-5" b="1">
                <a:latin typeface="Times New Roman"/>
                <a:cs typeface="Times New Roman"/>
              </a:rPr>
              <a:t>Seismic </a:t>
            </a:r>
            <a:r>
              <a:rPr dirty="0" sz="2600" b="1">
                <a:latin typeface="Times New Roman"/>
                <a:cs typeface="Times New Roman"/>
              </a:rPr>
              <a:t>zonation </a:t>
            </a:r>
            <a:r>
              <a:rPr dirty="0" sz="2600">
                <a:latin typeface="Times New Roman"/>
                <a:cs typeface="Times New Roman"/>
              </a:rPr>
              <a:t>– </a:t>
            </a:r>
            <a:r>
              <a:rPr dirty="0" sz="2600" spc="-5">
                <a:latin typeface="Times New Roman"/>
                <a:cs typeface="Times New Roman"/>
              </a:rPr>
              <a:t>Qualitative records </a:t>
            </a:r>
            <a:r>
              <a:rPr dirty="0" sz="2600">
                <a:latin typeface="Times New Roman"/>
                <a:cs typeface="Times New Roman"/>
              </a:rPr>
              <a:t>and geological  setting of the area. Extrapolations and computations are  required.</a:t>
            </a:r>
            <a:endParaRPr sz="2600">
              <a:latin typeface="Times New Roman"/>
              <a:cs typeface="Times New Roman"/>
            </a:endParaRPr>
          </a:p>
          <a:p>
            <a:pPr marL="358140" indent="-345440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358140" algn="l"/>
              </a:tabLst>
            </a:pPr>
            <a:r>
              <a:rPr dirty="0" sz="2600" spc="-5" b="1">
                <a:latin typeface="Times New Roman"/>
                <a:cs typeface="Times New Roman"/>
              </a:rPr>
              <a:t>Microzonation </a:t>
            </a:r>
            <a:r>
              <a:rPr dirty="0" sz="2600">
                <a:latin typeface="Times New Roman"/>
                <a:cs typeface="Times New Roman"/>
              </a:rPr>
              <a:t>– Actual seismic data</a:t>
            </a:r>
            <a:r>
              <a:rPr dirty="0" sz="2600" spc="-240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used.</a:t>
            </a:r>
            <a:endParaRPr sz="2600">
              <a:latin typeface="Times New Roman"/>
              <a:cs typeface="Times New Roman"/>
            </a:endParaRPr>
          </a:p>
          <a:p>
            <a:pPr marL="357505" marR="166370" indent="-345440">
              <a:lnSpc>
                <a:spcPct val="100000"/>
              </a:lnSpc>
              <a:spcBef>
                <a:spcPts val="620"/>
              </a:spcBef>
              <a:buFont typeface="Wingdings"/>
              <a:buChar char=""/>
              <a:tabLst>
                <a:tab pos="358140" algn="l"/>
              </a:tabLst>
            </a:pPr>
            <a:r>
              <a:rPr dirty="0" sz="2600">
                <a:latin typeface="Times New Roman"/>
                <a:cs typeface="Times New Roman"/>
              </a:rPr>
              <a:t>Facilitates </a:t>
            </a:r>
            <a:r>
              <a:rPr dirty="0" sz="2600" spc="-5">
                <a:latin typeface="Times New Roman"/>
                <a:cs typeface="Times New Roman"/>
              </a:rPr>
              <a:t>the </a:t>
            </a:r>
            <a:r>
              <a:rPr dirty="0" sz="2600">
                <a:latin typeface="Times New Roman"/>
                <a:cs typeface="Times New Roman"/>
              </a:rPr>
              <a:t>job of an engineer to </a:t>
            </a:r>
            <a:r>
              <a:rPr dirty="0" sz="2600" spc="-5" b="1">
                <a:latin typeface="Times New Roman"/>
                <a:cs typeface="Times New Roman"/>
              </a:rPr>
              <a:t>decide </a:t>
            </a:r>
            <a:r>
              <a:rPr dirty="0" sz="2600" spc="-10" b="1">
                <a:latin typeface="Times New Roman"/>
                <a:cs typeface="Times New Roman"/>
              </a:rPr>
              <a:t>the </a:t>
            </a:r>
            <a:r>
              <a:rPr dirty="0" sz="2600" b="1">
                <a:latin typeface="Times New Roman"/>
                <a:cs typeface="Times New Roman"/>
              </a:rPr>
              <a:t>type</a:t>
            </a:r>
            <a:r>
              <a:rPr dirty="0" sz="2600" spc="-70" b="1">
                <a:latin typeface="Times New Roman"/>
                <a:cs typeface="Times New Roman"/>
              </a:rPr>
              <a:t> </a:t>
            </a:r>
            <a:r>
              <a:rPr dirty="0" sz="2600" b="1">
                <a:latin typeface="Times New Roman"/>
                <a:cs typeface="Times New Roman"/>
              </a:rPr>
              <a:t>of  </a:t>
            </a:r>
            <a:r>
              <a:rPr dirty="0" sz="2600" spc="-5" b="1">
                <a:latin typeface="Times New Roman"/>
                <a:cs typeface="Times New Roman"/>
              </a:rPr>
              <a:t>construction</a:t>
            </a:r>
            <a:r>
              <a:rPr dirty="0" sz="2600" spc="-5">
                <a:latin typeface="Times New Roman"/>
                <a:cs typeface="Times New Roman"/>
              </a:rPr>
              <a:t>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480377"/>
            <a:ext cx="6144260" cy="635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b="1">
                <a:latin typeface="Times New Roman"/>
                <a:cs typeface="Times New Roman"/>
              </a:rPr>
              <a:t>Earthquake </a:t>
            </a:r>
            <a:r>
              <a:rPr dirty="0" sz="4000" spc="-10" b="1">
                <a:latin typeface="Times New Roman"/>
                <a:cs typeface="Times New Roman"/>
              </a:rPr>
              <a:t>Zoning </a:t>
            </a:r>
            <a:r>
              <a:rPr dirty="0" sz="4000" b="1">
                <a:latin typeface="Times New Roman"/>
                <a:cs typeface="Times New Roman"/>
              </a:rPr>
              <a:t>of</a:t>
            </a:r>
            <a:r>
              <a:rPr dirty="0" sz="4000" spc="10" b="1">
                <a:latin typeface="Times New Roman"/>
                <a:cs typeface="Times New Roman"/>
              </a:rPr>
              <a:t> </a:t>
            </a:r>
            <a:r>
              <a:rPr dirty="0" sz="4000" b="1">
                <a:latin typeface="Times New Roman"/>
                <a:cs typeface="Times New Roman"/>
              </a:rPr>
              <a:t>India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30325" y="1219200"/>
            <a:ext cx="8380730" cy="5408930"/>
            <a:chOff x="1830325" y="1219200"/>
            <a:chExt cx="8380730" cy="5408930"/>
          </a:xfrm>
        </p:grpSpPr>
        <p:sp>
          <p:nvSpPr>
            <p:cNvPr id="4" name="object 4"/>
            <p:cNvSpPr/>
            <p:nvPr/>
          </p:nvSpPr>
          <p:spPr>
            <a:xfrm>
              <a:off x="1830325" y="1286259"/>
              <a:ext cx="8313415" cy="53416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81200" y="1219200"/>
              <a:ext cx="8229600" cy="5257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535669" y="1830069"/>
              <a:ext cx="762000" cy="990600"/>
            </a:xfrm>
            <a:custGeom>
              <a:avLst/>
              <a:gdLst/>
              <a:ahLst/>
              <a:cxnLst/>
              <a:rect l="l" t="t" r="r" b="b"/>
              <a:pathLst>
                <a:path w="762000" h="990600">
                  <a:moveTo>
                    <a:pt x="762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762000" y="99060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535669" y="1830069"/>
              <a:ext cx="762000" cy="990600"/>
            </a:xfrm>
            <a:custGeom>
              <a:avLst/>
              <a:gdLst/>
              <a:ahLst/>
              <a:cxnLst/>
              <a:rect l="l" t="t" r="r" b="b"/>
              <a:pathLst>
                <a:path w="762000" h="990600">
                  <a:moveTo>
                    <a:pt x="0" y="990600"/>
                  </a:moveTo>
                  <a:lnTo>
                    <a:pt x="762000" y="990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480377"/>
            <a:ext cx="6144260" cy="635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b="1">
                <a:latin typeface="Times New Roman"/>
                <a:cs typeface="Times New Roman"/>
              </a:rPr>
              <a:t>Earthquake </a:t>
            </a:r>
            <a:r>
              <a:rPr dirty="0" sz="4000" spc="-10" b="1">
                <a:latin typeface="Times New Roman"/>
                <a:cs typeface="Times New Roman"/>
              </a:rPr>
              <a:t>Zoning </a:t>
            </a:r>
            <a:r>
              <a:rPr dirty="0" sz="4000" b="1">
                <a:latin typeface="Times New Roman"/>
                <a:cs typeface="Times New Roman"/>
              </a:rPr>
              <a:t>of</a:t>
            </a:r>
            <a:r>
              <a:rPr dirty="0" sz="4000" spc="10" b="1">
                <a:latin typeface="Times New Roman"/>
                <a:cs typeface="Times New Roman"/>
              </a:rPr>
              <a:t> </a:t>
            </a:r>
            <a:r>
              <a:rPr dirty="0" sz="4000" b="1">
                <a:latin typeface="Times New Roman"/>
                <a:cs typeface="Times New Roman"/>
              </a:rPr>
              <a:t>India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30323" y="1219200"/>
            <a:ext cx="8228330" cy="5561330"/>
            <a:chOff x="1830323" y="1219200"/>
            <a:chExt cx="8228330" cy="5561330"/>
          </a:xfrm>
        </p:grpSpPr>
        <p:sp>
          <p:nvSpPr>
            <p:cNvPr id="4" name="object 4"/>
            <p:cNvSpPr/>
            <p:nvPr/>
          </p:nvSpPr>
          <p:spPr>
            <a:xfrm>
              <a:off x="1830323" y="1286252"/>
              <a:ext cx="8161019" cy="549402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81199" y="1219200"/>
              <a:ext cx="8077200" cy="5410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1862" y="823572"/>
            <a:ext cx="6158025" cy="538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57" y="662559"/>
            <a:ext cx="613791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 b="1">
                <a:latin typeface="Times New Roman"/>
                <a:cs typeface="Times New Roman"/>
              </a:rPr>
              <a:t>Earthquake </a:t>
            </a:r>
            <a:r>
              <a:rPr dirty="0" sz="4000" spc="-10" b="1">
                <a:latin typeface="Times New Roman"/>
                <a:cs typeface="Times New Roman"/>
              </a:rPr>
              <a:t>Zoning </a:t>
            </a:r>
            <a:r>
              <a:rPr dirty="0" sz="4000" b="1">
                <a:latin typeface="Times New Roman"/>
                <a:cs typeface="Times New Roman"/>
              </a:rPr>
              <a:t>of</a:t>
            </a:r>
            <a:r>
              <a:rPr dirty="0" sz="4000" spc="20" b="1">
                <a:latin typeface="Times New Roman"/>
                <a:cs typeface="Times New Roman"/>
              </a:rPr>
              <a:t> </a:t>
            </a:r>
            <a:r>
              <a:rPr dirty="0" sz="4000" b="1">
                <a:latin typeface="Times New Roman"/>
                <a:cs typeface="Times New Roman"/>
              </a:rPr>
              <a:t>India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20316" y="1682007"/>
            <a:ext cx="8138159" cy="425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060194" y="1495952"/>
            <a:ext cx="8075930" cy="4386580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844"/>
              </a:spcBef>
            </a:pPr>
            <a:r>
              <a:rPr dirty="0" sz="2200" spc="-10" b="1">
                <a:latin typeface="Times New Roman"/>
                <a:cs typeface="Times New Roman"/>
              </a:rPr>
              <a:t>Zone</a:t>
            </a:r>
            <a:r>
              <a:rPr dirty="0" sz="2200" spc="20" b="1">
                <a:latin typeface="Times New Roman"/>
                <a:cs typeface="Times New Roman"/>
              </a:rPr>
              <a:t> </a:t>
            </a:r>
            <a:r>
              <a:rPr dirty="0" sz="2200" b="1">
                <a:latin typeface="Times New Roman"/>
                <a:cs typeface="Times New Roman"/>
              </a:rPr>
              <a:t>5</a:t>
            </a:r>
            <a:endParaRPr sz="2200">
              <a:latin typeface="Times New Roman"/>
              <a:cs typeface="Times New Roman"/>
            </a:endParaRPr>
          </a:p>
          <a:p>
            <a:pPr algn="just" marL="241300" marR="5080" indent="-229235">
              <a:lnSpc>
                <a:spcPct val="90000"/>
              </a:lnSpc>
              <a:spcBef>
                <a:spcPts val="1005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200">
                <a:latin typeface="Times New Roman"/>
                <a:cs typeface="Times New Roman"/>
              </a:rPr>
              <a:t>Zone 5 covers the </a:t>
            </a:r>
            <a:r>
              <a:rPr dirty="0" sz="2200" spc="-5">
                <a:latin typeface="Times New Roman"/>
                <a:cs typeface="Times New Roman"/>
              </a:rPr>
              <a:t>areas </a:t>
            </a:r>
            <a:r>
              <a:rPr dirty="0" sz="2200" spc="-10">
                <a:latin typeface="Times New Roman"/>
                <a:cs typeface="Times New Roman"/>
              </a:rPr>
              <a:t>with </a:t>
            </a:r>
            <a:r>
              <a:rPr dirty="0" sz="2200">
                <a:latin typeface="Times New Roman"/>
                <a:cs typeface="Times New Roman"/>
              </a:rPr>
              <a:t>the </a:t>
            </a:r>
            <a:r>
              <a:rPr dirty="0" sz="2200" spc="-5">
                <a:latin typeface="Times New Roman"/>
                <a:cs typeface="Times New Roman"/>
              </a:rPr>
              <a:t>highest </a:t>
            </a:r>
            <a:r>
              <a:rPr dirty="0" sz="2200">
                <a:latin typeface="Times New Roman"/>
                <a:cs typeface="Times New Roman"/>
              </a:rPr>
              <a:t>risks zone that </a:t>
            </a:r>
            <a:r>
              <a:rPr dirty="0" sz="2200" spc="-10">
                <a:latin typeface="Times New Roman"/>
                <a:cs typeface="Times New Roman"/>
              </a:rPr>
              <a:t>suffers  </a:t>
            </a:r>
            <a:r>
              <a:rPr dirty="0" sz="2200">
                <a:latin typeface="Times New Roman"/>
                <a:cs typeface="Times New Roman"/>
              </a:rPr>
              <a:t>earthquakes. The </a:t>
            </a:r>
            <a:r>
              <a:rPr dirty="0" sz="2200" spc="-5" b="1">
                <a:latin typeface="Times New Roman"/>
                <a:cs typeface="Times New Roman"/>
              </a:rPr>
              <a:t>IS </a:t>
            </a:r>
            <a:r>
              <a:rPr dirty="0" sz="2200" spc="-10" b="1">
                <a:latin typeface="Times New Roman"/>
                <a:cs typeface="Times New Roman"/>
              </a:rPr>
              <a:t>code </a:t>
            </a:r>
            <a:r>
              <a:rPr dirty="0" sz="2200" spc="-5">
                <a:latin typeface="Times New Roman"/>
                <a:cs typeface="Times New Roman"/>
              </a:rPr>
              <a:t>assigns zone factor </a:t>
            </a:r>
            <a:r>
              <a:rPr dirty="0" sz="2200">
                <a:latin typeface="Times New Roman"/>
                <a:cs typeface="Times New Roman"/>
              </a:rPr>
              <a:t>of </a:t>
            </a:r>
            <a:r>
              <a:rPr dirty="0" sz="2200" spc="-5">
                <a:latin typeface="Times New Roman"/>
                <a:cs typeface="Times New Roman"/>
              </a:rPr>
              <a:t>0.36 </a:t>
            </a:r>
            <a:r>
              <a:rPr dirty="0" sz="2200" spc="-10">
                <a:latin typeface="Times New Roman"/>
                <a:cs typeface="Times New Roman"/>
              </a:rPr>
              <a:t>for </a:t>
            </a:r>
            <a:r>
              <a:rPr dirty="0" sz="2200">
                <a:latin typeface="Times New Roman"/>
                <a:cs typeface="Times New Roman"/>
              </a:rPr>
              <a:t>Zone 5.  </a:t>
            </a:r>
            <a:r>
              <a:rPr dirty="0" sz="2200" b="1">
                <a:latin typeface="Times New Roman"/>
                <a:cs typeface="Times New Roman"/>
              </a:rPr>
              <a:t>Structural </a:t>
            </a:r>
            <a:r>
              <a:rPr dirty="0" sz="2200" spc="-5" b="1">
                <a:latin typeface="Times New Roman"/>
                <a:cs typeface="Times New Roman"/>
              </a:rPr>
              <a:t>designers </a:t>
            </a:r>
            <a:r>
              <a:rPr dirty="0" sz="2200">
                <a:latin typeface="Times New Roman"/>
                <a:cs typeface="Times New Roman"/>
              </a:rPr>
              <a:t>use </a:t>
            </a:r>
            <a:r>
              <a:rPr dirty="0" sz="2200" spc="-5">
                <a:latin typeface="Times New Roman"/>
                <a:cs typeface="Times New Roman"/>
              </a:rPr>
              <a:t>this factor </a:t>
            </a:r>
            <a:r>
              <a:rPr dirty="0" sz="2200">
                <a:latin typeface="Times New Roman"/>
                <a:cs typeface="Times New Roman"/>
              </a:rPr>
              <a:t>for </a:t>
            </a:r>
            <a:r>
              <a:rPr dirty="0" sz="2200" spc="-5">
                <a:latin typeface="Times New Roman"/>
                <a:cs typeface="Times New Roman"/>
              </a:rPr>
              <a:t>earthquake resistant </a:t>
            </a:r>
            <a:r>
              <a:rPr dirty="0" sz="2200" spc="-10">
                <a:latin typeface="Times New Roman"/>
                <a:cs typeface="Times New Roman"/>
              </a:rPr>
              <a:t>design  </a:t>
            </a:r>
            <a:r>
              <a:rPr dirty="0" sz="2200">
                <a:latin typeface="Times New Roman"/>
                <a:cs typeface="Times New Roman"/>
              </a:rPr>
              <a:t>of </a:t>
            </a:r>
            <a:r>
              <a:rPr dirty="0" sz="2200" spc="-5">
                <a:latin typeface="Times New Roman"/>
                <a:cs typeface="Times New Roman"/>
              </a:rPr>
              <a:t>structures </a:t>
            </a:r>
            <a:r>
              <a:rPr dirty="0" sz="2200">
                <a:latin typeface="Times New Roman"/>
                <a:cs typeface="Times New Roman"/>
              </a:rPr>
              <a:t>in Zone 5. The </a:t>
            </a:r>
            <a:r>
              <a:rPr dirty="0" sz="2200" spc="-5">
                <a:latin typeface="Times New Roman"/>
                <a:cs typeface="Times New Roman"/>
              </a:rPr>
              <a:t>zone factor </a:t>
            </a:r>
            <a:r>
              <a:rPr dirty="0" sz="2200">
                <a:latin typeface="Times New Roman"/>
                <a:cs typeface="Times New Roman"/>
              </a:rPr>
              <a:t>of </a:t>
            </a:r>
            <a:r>
              <a:rPr dirty="0" sz="2200" b="1">
                <a:latin typeface="Times New Roman"/>
                <a:cs typeface="Times New Roman"/>
              </a:rPr>
              <a:t>0.36 is </a:t>
            </a:r>
            <a:r>
              <a:rPr dirty="0" sz="2200" spc="-5" b="1">
                <a:latin typeface="Times New Roman"/>
                <a:cs typeface="Times New Roman"/>
              </a:rPr>
              <a:t>indicative </a:t>
            </a:r>
            <a:r>
              <a:rPr dirty="0" sz="2200">
                <a:latin typeface="Times New Roman"/>
                <a:cs typeface="Times New Roman"/>
              </a:rPr>
              <a:t>of  </a:t>
            </a:r>
            <a:r>
              <a:rPr dirty="0" sz="2200" spc="-5">
                <a:latin typeface="Times New Roman"/>
                <a:cs typeface="Times New Roman"/>
              </a:rPr>
              <a:t>effective (zero period) </a:t>
            </a:r>
            <a:r>
              <a:rPr dirty="0" sz="2200" spc="-5" b="1">
                <a:latin typeface="Times New Roman"/>
                <a:cs typeface="Times New Roman"/>
              </a:rPr>
              <a:t>peak horizontal </a:t>
            </a:r>
            <a:r>
              <a:rPr dirty="0" sz="2200" spc="-10" b="1">
                <a:latin typeface="Times New Roman"/>
                <a:cs typeface="Times New Roman"/>
              </a:rPr>
              <a:t>ground </a:t>
            </a:r>
            <a:r>
              <a:rPr dirty="0" sz="2200" b="1">
                <a:latin typeface="Times New Roman"/>
                <a:cs typeface="Times New Roman"/>
              </a:rPr>
              <a:t>accelerations</a:t>
            </a:r>
            <a:r>
              <a:rPr dirty="0" sz="2200" spc="380" b="1">
                <a:latin typeface="Times New Roman"/>
                <a:cs typeface="Times New Roman"/>
              </a:rPr>
              <a:t> </a:t>
            </a:r>
            <a:r>
              <a:rPr dirty="0" sz="2200" spc="-20" b="1">
                <a:latin typeface="Times New Roman"/>
                <a:cs typeface="Times New Roman"/>
              </a:rPr>
              <a:t>of</a:t>
            </a:r>
            <a:endParaRPr sz="2200">
              <a:latin typeface="Times New Roman"/>
              <a:cs typeface="Times New Roman"/>
            </a:endParaRPr>
          </a:p>
          <a:p>
            <a:pPr algn="just" marL="241300" marR="6350">
              <a:lnSpc>
                <a:spcPts val="2600"/>
              </a:lnSpc>
              <a:spcBef>
                <a:spcPts val="25"/>
              </a:spcBef>
            </a:pPr>
            <a:r>
              <a:rPr dirty="0" sz="2200" b="1">
                <a:latin typeface="Times New Roman"/>
                <a:cs typeface="Times New Roman"/>
              </a:rPr>
              <a:t>0.36 g </a:t>
            </a:r>
            <a:r>
              <a:rPr dirty="0" sz="2200" spc="5" b="1">
                <a:latin typeface="Times New Roman"/>
                <a:cs typeface="Times New Roman"/>
              </a:rPr>
              <a:t>(36% </a:t>
            </a:r>
            <a:r>
              <a:rPr dirty="0" sz="2200" b="1">
                <a:latin typeface="Times New Roman"/>
                <a:cs typeface="Times New Roman"/>
              </a:rPr>
              <a:t>of gravity) </a:t>
            </a:r>
            <a:r>
              <a:rPr dirty="0" sz="2200" spc="-5" b="1">
                <a:latin typeface="Times New Roman"/>
                <a:cs typeface="Times New Roman"/>
              </a:rPr>
              <a:t>that </a:t>
            </a:r>
            <a:r>
              <a:rPr dirty="0" sz="2200" spc="-15" b="1">
                <a:latin typeface="Times New Roman"/>
                <a:cs typeface="Times New Roman"/>
              </a:rPr>
              <a:t>may </a:t>
            </a:r>
            <a:r>
              <a:rPr dirty="0" sz="2200" spc="-5" b="1">
                <a:latin typeface="Times New Roman"/>
                <a:cs typeface="Times New Roman"/>
              </a:rPr>
              <a:t>be generated during </a:t>
            </a:r>
            <a:r>
              <a:rPr dirty="0" sz="2400" spc="-10" b="1">
                <a:latin typeface="Times New Roman"/>
                <a:cs typeface="Times New Roman"/>
              </a:rPr>
              <a:t>Maximum  </a:t>
            </a:r>
            <a:r>
              <a:rPr dirty="0" sz="2400" spc="-5" b="1">
                <a:latin typeface="Times New Roman"/>
                <a:cs typeface="Times New Roman"/>
              </a:rPr>
              <a:t>Considered  Earthquake   </a:t>
            </a:r>
            <a:r>
              <a:rPr dirty="0" sz="2200" spc="-5">
                <a:latin typeface="Times New Roman"/>
                <a:cs typeface="Times New Roman"/>
              </a:rPr>
              <a:t>(MCE) level earthquake </a:t>
            </a:r>
            <a:r>
              <a:rPr dirty="0" sz="2200">
                <a:latin typeface="Times New Roman"/>
                <a:cs typeface="Times New Roman"/>
              </a:rPr>
              <a:t>in </a:t>
            </a:r>
            <a:r>
              <a:rPr dirty="0" sz="2200" spc="-5">
                <a:latin typeface="Times New Roman"/>
                <a:cs typeface="Times New Roman"/>
              </a:rPr>
              <a:t>this zone.</a:t>
            </a:r>
            <a:r>
              <a:rPr dirty="0" sz="2200" spc="285">
                <a:latin typeface="Times New Roman"/>
                <a:cs typeface="Times New Roman"/>
              </a:rPr>
              <a:t> </a:t>
            </a:r>
            <a:r>
              <a:rPr dirty="0" sz="2200" spc="5">
                <a:latin typeface="Times New Roman"/>
                <a:cs typeface="Times New Roman"/>
              </a:rPr>
              <a:t>It</a:t>
            </a:r>
            <a:endParaRPr sz="2200">
              <a:latin typeface="Times New Roman"/>
              <a:cs typeface="Times New Roman"/>
            </a:endParaRPr>
          </a:p>
          <a:p>
            <a:pPr algn="just" marL="241300">
              <a:lnSpc>
                <a:spcPts val="2210"/>
              </a:lnSpc>
            </a:pPr>
            <a:r>
              <a:rPr dirty="0" sz="2200">
                <a:latin typeface="Times New Roman"/>
                <a:cs typeface="Times New Roman"/>
              </a:rPr>
              <a:t>is  </a:t>
            </a:r>
            <a:r>
              <a:rPr dirty="0" sz="2200" spc="-5">
                <a:latin typeface="Times New Roman"/>
                <a:cs typeface="Times New Roman"/>
              </a:rPr>
              <a:t>referred  </a:t>
            </a:r>
            <a:r>
              <a:rPr dirty="0" sz="2200">
                <a:latin typeface="Times New Roman"/>
                <a:cs typeface="Times New Roman"/>
              </a:rPr>
              <a:t>to  </a:t>
            </a:r>
            <a:r>
              <a:rPr dirty="0" sz="2200" spc="-10">
                <a:latin typeface="Times New Roman"/>
                <a:cs typeface="Times New Roman"/>
              </a:rPr>
              <a:t>as  the  </a:t>
            </a:r>
            <a:r>
              <a:rPr dirty="0" sz="2200" spc="-55">
                <a:latin typeface="Times New Roman"/>
                <a:cs typeface="Times New Roman"/>
              </a:rPr>
              <a:t>Very  </a:t>
            </a:r>
            <a:r>
              <a:rPr dirty="0" sz="2200" spc="-5">
                <a:latin typeface="Times New Roman"/>
                <a:cs typeface="Times New Roman"/>
              </a:rPr>
              <a:t>High  </a:t>
            </a:r>
            <a:r>
              <a:rPr dirty="0" sz="2200" spc="-10">
                <a:latin typeface="Times New Roman"/>
                <a:cs typeface="Times New Roman"/>
              </a:rPr>
              <a:t>Damage  </a:t>
            </a:r>
            <a:r>
              <a:rPr dirty="0" sz="2200" spc="-5">
                <a:latin typeface="Times New Roman"/>
                <a:cs typeface="Times New Roman"/>
              </a:rPr>
              <a:t>Risk  Zone.  The  </a:t>
            </a:r>
            <a:r>
              <a:rPr dirty="0" sz="2200" spc="-10">
                <a:latin typeface="Times New Roman"/>
                <a:cs typeface="Times New Roman"/>
              </a:rPr>
              <a:t>state</a:t>
            </a:r>
            <a:r>
              <a:rPr dirty="0" sz="2200" spc="25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of</a:t>
            </a:r>
            <a:endParaRPr sz="2200">
              <a:latin typeface="Times New Roman"/>
              <a:cs typeface="Times New Roman"/>
            </a:endParaRPr>
          </a:p>
          <a:p>
            <a:pPr algn="just" marL="241300" marR="8255">
              <a:lnSpc>
                <a:spcPts val="2380"/>
              </a:lnSpc>
              <a:spcBef>
                <a:spcPts val="165"/>
              </a:spcBef>
            </a:pPr>
            <a:r>
              <a:rPr dirty="0" sz="2200" spc="-25" b="1">
                <a:latin typeface="Times New Roman"/>
                <a:cs typeface="Times New Roman"/>
              </a:rPr>
              <a:t>Kashmir,the </a:t>
            </a:r>
            <a:r>
              <a:rPr dirty="0" sz="2200" spc="-5" b="1">
                <a:latin typeface="Times New Roman"/>
                <a:cs typeface="Times New Roman"/>
              </a:rPr>
              <a:t>western and central Himalayas, the </a:t>
            </a:r>
            <a:r>
              <a:rPr dirty="0" sz="2200" spc="-10" b="1">
                <a:latin typeface="Times New Roman"/>
                <a:cs typeface="Times New Roman"/>
              </a:rPr>
              <a:t>North-East  </a:t>
            </a:r>
            <a:r>
              <a:rPr dirty="0" sz="2200" spc="-5" b="1">
                <a:latin typeface="Times New Roman"/>
                <a:cs typeface="Times New Roman"/>
              </a:rPr>
              <a:t>Indian </a:t>
            </a:r>
            <a:r>
              <a:rPr dirty="0" sz="2200" spc="-10" b="1">
                <a:latin typeface="Times New Roman"/>
                <a:cs typeface="Times New Roman"/>
              </a:rPr>
              <a:t>region </a:t>
            </a:r>
            <a:r>
              <a:rPr dirty="0" sz="2200" spc="-5" b="1">
                <a:latin typeface="Times New Roman"/>
                <a:cs typeface="Times New Roman"/>
              </a:rPr>
              <a:t>and the Rann </a:t>
            </a:r>
            <a:r>
              <a:rPr dirty="0" sz="2200" b="1">
                <a:latin typeface="Times New Roman"/>
                <a:cs typeface="Times New Roman"/>
              </a:rPr>
              <a:t>of Kutch </a:t>
            </a:r>
            <a:r>
              <a:rPr dirty="0" sz="2200" spc="5">
                <a:latin typeface="Times New Roman"/>
                <a:cs typeface="Times New Roman"/>
              </a:rPr>
              <a:t>fall </a:t>
            </a:r>
            <a:r>
              <a:rPr dirty="0" sz="2200">
                <a:latin typeface="Times New Roman"/>
                <a:cs typeface="Times New Roman"/>
              </a:rPr>
              <a:t>in this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zone.</a:t>
            </a:r>
            <a:endParaRPr sz="2200">
              <a:latin typeface="Times New Roman"/>
              <a:cs typeface="Times New Roman"/>
            </a:endParaRPr>
          </a:p>
          <a:p>
            <a:pPr algn="just" marL="241300" indent="-229235">
              <a:lnSpc>
                <a:spcPts val="2510"/>
              </a:lnSpc>
              <a:spcBef>
                <a:spcPts val="685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200" spc="-20">
                <a:latin typeface="Times New Roman"/>
                <a:cs typeface="Times New Roman"/>
              </a:rPr>
              <a:t>Generally, </a:t>
            </a:r>
            <a:r>
              <a:rPr dirty="0" sz="2200">
                <a:latin typeface="Times New Roman"/>
                <a:cs typeface="Times New Roman"/>
              </a:rPr>
              <a:t>the areas having </a:t>
            </a:r>
            <a:r>
              <a:rPr dirty="0" sz="2200" spc="-5">
                <a:latin typeface="Times New Roman"/>
                <a:cs typeface="Times New Roman"/>
              </a:rPr>
              <a:t>trap or basaltic </a:t>
            </a:r>
            <a:r>
              <a:rPr dirty="0" sz="2200">
                <a:latin typeface="Times New Roman"/>
                <a:cs typeface="Times New Roman"/>
              </a:rPr>
              <a:t>rock </a:t>
            </a:r>
            <a:r>
              <a:rPr dirty="0" sz="2200" spc="-10">
                <a:latin typeface="Times New Roman"/>
                <a:cs typeface="Times New Roman"/>
              </a:rPr>
              <a:t>are </a:t>
            </a:r>
            <a:r>
              <a:rPr dirty="0" sz="2200">
                <a:latin typeface="Times New Roman"/>
                <a:cs typeface="Times New Roman"/>
              </a:rPr>
              <a:t>prone</a:t>
            </a:r>
            <a:r>
              <a:rPr dirty="0" sz="2200" spc="350">
                <a:latin typeface="Times New Roman"/>
                <a:cs typeface="Times New Roman"/>
              </a:rPr>
              <a:t> </a:t>
            </a:r>
            <a:r>
              <a:rPr dirty="0" sz="2200" spc="10">
                <a:latin typeface="Times New Roman"/>
                <a:cs typeface="Times New Roman"/>
              </a:rPr>
              <a:t>to</a:t>
            </a:r>
            <a:endParaRPr sz="2200">
              <a:latin typeface="Times New Roman"/>
              <a:cs typeface="Times New Roman"/>
            </a:endParaRPr>
          </a:p>
          <a:p>
            <a:pPr marL="241300">
              <a:lnSpc>
                <a:spcPts val="2510"/>
              </a:lnSpc>
            </a:pPr>
            <a:r>
              <a:rPr dirty="0" sz="2200">
                <a:latin typeface="Times New Roman"/>
                <a:cs typeface="Times New Roman"/>
              </a:rPr>
              <a:t>earthquakes.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24862" y="643232"/>
            <a:ext cx="6158025" cy="5342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0194" y="480377"/>
            <a:ext cx="6144260" cy="635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b="1">
                <a:latin typeface="Times New Roman"/>
                <a:cs typeface="Times New Roman"/>
              </a:rPr>
              <a:t>Earthquake </a:t>
            </a:r>
            <a:r>
              <a:rPr dirty="0" sz="4000" spc="-10" b="1">
                <a:latin typeface="Times New Roman"/>
                <a:cs typeface="Times New Roman"/>
              </a:rPr>
              <a:t>Zoning </a:t>
            </a:r>
            <a:r>
              <a:rPr dirty="0" sz="4000" b="1">
                <a:latin typeface="Times New Roman"/>
                <a:cs typeface="Times New Roman"/>
              </a:rPr>
              <a:t>of</a:t>
            </a:r>
            <a:r>
              <a:rPr dirty="0" sz="4000" spc="10" b="1">
                <a:latin typeface="Times New Roman"/>
                <a:cs typeface="Times New Roman"/>
              </a:rPr>
              <a:t> </a:t>
            </a:r>
            <a:r>
              <a:rPr dirty="0" sz="4000" b="1">
                <a:latin typeface="Times New Roman"/>
                <a:cs typeface="Times New Roman"/>
              </a:rPr>
              <a:t>India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00264" y="1248727"/>
            <a:ext cx="2660650" cy="727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5" b="1">
                <a:latin typeface="Times New Roman"/>
                <a:cs typeface="Times New Roman"/>
              </a:rPr>
              <a:t>Zone</a:t>
            </a:r>
            <a:r>
              <a:rPr dirty="0" sz="2300" b="1">
                <a:latin typeface="Times New Roman"/>
                <a:cs typeface="Times New Roman"/>
              </a:rPr>
              <a:t> 4</a:t>
            </a: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300" spc="-5">
                <a:latin typeface="Times New Roman"/>
                <a:cs typeface="Times New Roman"/>
              </a:rPr>
              <a:t>This zone is </a:t>
            </a:r>
            <a:r>
              <a:rPr dirty="0" sz="2300">
                <a:latin typeface="Times New Roman"/>
                <a:cs typeface="Times New Roman"/>
              </a:rPr>
              <a:t>called</a:t>
            </a:r>
            <a:r>
              <a:rPr dirty="0" sz="2300" spc="165">
                <a:latin typeface="Times New Roman"/>
                <a:cs typeface="Times New Roman"/>
              </a:rPr>
              <a:t> </a:t>
            </a:r>
            <a:r>
              <a:rPr dirty="0" sz="2300" spc="-10">
                <a:latin typeface="Times New Roman"/>
                <a:cs typeface="Times New Roman"/>
              </a:rPr>
              <a:t>the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00264" y="2301240"/>
            <a:ext cx="1887220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39800" algn="l"/>
                <a:tab pos="1615440" algn="l"/>
              </a:tabLst>
            </a:pPr>
            <a:r>
              <a:rPr dirty="0" sz="2300" spc="-15" b="1">
                <a:latin typeface="Times New Roman"/>
                <a:cs typeface="Times New Roman"/>
              </a:rPr>
              <a:t>Z</a:t>
            </a:r>
            <a:r>
              <a:rPr dirty="0" sz="2300" spc="5" b="1">
                <a:latin typeface="Times New Roman"/>
                <a:cs typeface="Times New Roman"/>
              </a:rPr>
              <a:t>o</a:t>
            </a:r>
            <a:r>
              <a:rPr dirty="0" sz="2300" spc="-5" b="1">
                <a:latin typeface="Times New Roman"/>
                <a:cs typeface="Times New Roman"/>
              </a:rPr>
              <a:t>ne</a:t>
            </a:r>
            <a:r>
              <a:rPr dirty="0" sz="2300">
                <a:latin typeface="Times New Roman"/>
                <a:cs typeface="Times New Roman"/>
              </a:rPr>
              <a:t>.	The	</a:t>
            </a:r>
            <a:r>
              <a:rPr dirty="0" sz="2300" spc="-15">
                <a:latin typeface="Times New Roman"/>
                <a:cs typeface="Times New Roman"/>
              </a:rPr>
              <a:t>IS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00264" y="1950465"/>
            <a:ext cx="2662555" cy="727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  <a:tabLst>
                <a:tab pos="833119" algn="l"/>
                <a:tab pos="2070100" algn="l"/>
              </a:tabLst>
            </a:pPr>
            <a:r>
              <a:rPr dirty="0" sz="2300" spc="-10" b="1">
                <a:latin typeface="Times New Roman"/>
                <a:cs typeface="Times New Roman"/>
              </a:rPr>
              <a:t>H</a:t>
            </a:r>
            <a:r>
              <a:rPr dirty="0" sz="2300" b="1">
                <a:latin typeface="Times New Roman"/>
                <a:cs typeface="Times New Roman"/>
              </a:rPr>
              <a:t>i</a:t>
            </a:r>
            <a:r>
              <a:rPr dirty="0" sz="2300" spc="5" b="1">
                <a:latin typeface="Times New Roman"/>
                <a:cs typeface="Times New Roman"/>
              </a:rPr>
              <a:t>g</a:t>
            </a:r>
            <a:r>
              <a:rPr dirty="0" sz="2300" spc="-5" b="1">
                <a:latin typeface="Times New Roman"/>
                <a:cs typeface="Times New Roman"/>
              </a:rPr>
              <a:t>h</a:t>
            </a:r>
            <a:r>
              <a:rPr dirty="0" sz="2300" b="1">
                <a:latin typeface="Times New Roman"/>
                <a:cs typeface="Times New Roman"/>
              </a:rPr>
              <a:t>	</a:t>
            </a:r>
            <a:r>
              <a:rPr dirty="0" sz="2300" spc="-5" b="1">
                <a:latin typeface="Times New Roman"/>
                <a:cs typeface="Times New Roman"/>
              </a:rPr>
              <a:t>D</a:t>
            </a:r>
            <a:r>
              <a:rPr dirty="0" sz="2300" spc="-20" b="1">
                <a:latin typeface="Times New Roman"/>
                <a:cs typeface="Times New Roman"/>
              </a:rPr>
              <a:t>a</a:t>
            </a:r>
            <a:r>
              <a:rPr dirty="0" sz="2300" b="1">
                <a:latin typeface="Times New Roman"/>
                <a:cs typeface="Times New Roman"/>
              </a:rPr>
              <a:t>mage	</a:t>
            </a:r>
            <a:r>
              <a:rPr dirty="0" sz="2300" spc="-5" b="1">
                <a:latin typeface="Times New Roman"/>
                <a:cs typeface="Times New Roman"/>
              </a:rPr>
              <a:t>Ri</a:t>
            </a:r>
            <a:r>
              <a:rPr dirty="0" sz="2300" spc="-20" b="1">
                <a:latin typeface="Times New Roman"/>
                <a:cs typeface="Times New Roman"/>
              </a:rPr>
              <a:t>s</a:t>
            </a:r>
            <a:r>
              <a:rPr dirty="0" sz="2300" spc="-5" b="1">
                <a:latin typeface="Times New Roman"/>
                <a:cs typeface="Times New Roman"/>
              </a:rPr>
              <a:t>k</a:t>
            </a:r>
            <a:endParaRPr sz="2300">
              <a:latin typeface="Times New Roman"/>
              <a:cs typeface="Times New Roman"/>
            </a:endParaRPr>
          </a:p>
          <a:p>
            <a:pPr algn="r" marR="7620">
              <a:lnSpc>
                <a:spcPct val="100000"/>
              </a:lnSpc>
            </a:pPr>
            <a:r>
              <a:rPr dirty="0" sz="2300">
                <a:latin typeface="Times New Roman"/>
                <a:cs typeface="Times New Roman"/>
              </a:rPr>
              <a:t>c</a:t>
            </a:r>
            <a:r>
              <a:rPr dirty="0" sz="2300" spc="5">
                <a:latin typeface="Times New Roman"/>
                <a:cs typeface="Times New Roman"/>
              </a:rPr>
              <a:t>o</a:t>
            </a:r>
            <a:r>
              <a:rPr dirty="0" sz="2300" spc="-10">
                <a:latin typeface="Times New Roman"/>
                <a:cs typeface="Times New Roman"/>
              </a:rPr>
              <a:t>d</a:t>
            </a:r>
            <a:r>
              <a:rPr dirty="0" sz="2300">
                <a:latin typeface="Times New Roman"/>
                <a:cs typeface="Times New Roman"/>
              </a:rPr>
              <a:t>e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00264" y="2651759"/>
            <a:ext cx="2667635" cy="1428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2300">
                <a:latin typeface="Times New Roman"/>
                <a:cs typeface="Times New Roman"/>
              </a:rPr>
              <a:t>assigns </a:t>
            </a:r>
            <a:r>
              <a:rPr dirty="0" sz="2300" spc="-5">
                <a:latin typeface="Times New Roman"/>
                <a:cs typeface="Times New Roman"/>
              </a:rPr>
              <a:t>zone factor </a:t>
            </a:r>
            <a:r>
              <a:rPr dirty="0" sz="2300" spc="105">
                <a:latin typeface="Times New Roman"/>
                <a:cs typeface="Times New Roman"/>
              </a:rPr>
              <a:t> </a:t>
            </a:r>
            <a:r>
              <a:rPr dirty="0" sz="2300" spc="30">
                <a:latin typeface="Times New Roman"/>
                <a:cs typeface="Times New Roman"/>
              </a:rPr>
              <a:t>of</a:t>
            </a:r>
            <a:endParaRPr sz="2300">
              <a:latin typeface="Times New Roman"/>
              <a:cs typeface="Times New Roman"/>
            </a:endParaRPr>
          </a:p>
          <a:p>
            <a:pPr algn="just" marL="12700" marR="10160">
              <a:lnSpc>
                <a:spcPct val="100000"/>
              </a:lnSpc>
            </a:pPr>
            <a:r>
              <a:rPr dirty="0" sz="2300" spc="-5" b="1">
                <a:latin typeface="Times New Roman"/>
                <a:cs typeface="Times New Roman"/>
              </a:rPr>
              <a:t>0.24 </a:t>
            </a:r>
            <a:r>
              <a:rPr dirty="0" sz="2300" spc="-10">
                <a:latin typeface="Times New Roman"/>
                <a:cs typeface="Times New Roman"/>
              </a:rPr>
              <a:t>for </a:t>
            </a:r>
            <a:r>
              <a:rPr dirty="0" sz="2300" spc="-5">
                <a:latin typeface="Times New Roman"/>
                <a:cs typeface="Times New Roman"/>
              </a:rPr>
              <a:t>Zone </a:t>
            </a:r>
            <a:r>
              <a:rPr dirty="0" sz="2300" spc="-10">
                <a:latin typeface="Times New Roman"/>
                <a:cs typeface="Times New Roman"/>
              </a:rPr>
              <a:t>4. </a:t>
            </a:r>
            <a:r>
              <a:rPr dirty="0" sz="2300" spc="-15">
                <a:latin typeface="Times New Roman"/>
                <a:cs typeface="Times New Roman"/>
              </a:rPr>
              <a:t>The  </a:t>
            </a:r>
            <a:r>
              <a:rPr dirty="0" sz="2300" spc="-5" b="1">
                <a:latin typeface="Times New Roman"/>
                <a:cs typeface="Times New Roman"/>
              </a:rPr>
              <a:t>Indo-Gangetic basin  </a:t>
            </a:r>
            <a:r>
              <a:rPr dirty="0" sz="2300" b="1">
                <a:latin typeface="Times New Roman"/>
                <a:cs typeface="Times New Roman"/>
              </a:rPr>
              <a:t>and </a:t>
            </a:r>
            <a:r>
              <a:rPr dirty="0" sz="2300" spc="-5" b="1">
                <a:latin typeface="Times New Roman"/>
                <a:cs typeface="Times New Roman"/>
              </a:rPr>
              <a:t>the capital </a:t>
            </a:r>
            <a:r>
              <a:rPr dirty="0" sz="2300" spc="5" b="1">
                <a:latin typeface="Times New Roman"/>
                <a:cs typeface="Times New Roman"/>
              </a:rPr>
              <a:t>of </a:t>
            </a:r>
            <a:r>
              <a:rPr dirty="0" sz="2300" spc="-10" b="1">
                <a:latin typeface="Times New Roman"/>
                <a:cs typeface="Times New Roman"/>
              </a:rPr>
              <a:t>the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00264" y="4054475"/>
            <a:ext cx="1000125" cy="726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300" b="1">
                <a:latin typeface="Times New Roman"/>
                <a:cs typeface="Times New Roman"/>
              </a:rPr>
              <a:t>c</a:t>
            </a:r>
            <a:r>
              <a:rPr dirty="0" sz="2300" spc="5" b="1">
                <a:latin typeface="Times New Roman"/>
                <a:cs typeface="Times New Roman"/>
              </a:rPr>
              <a:t>o</a:t>
            </a:r>
            <a:r>
              <a:rPr dirty="0" sz="2300" spc="-5" b="1">
                <a:latin typeface="Times New Roman"/>
                <a:cs typeface="Times New Roman"/>
              </a:rPr>
              <a:t>untry  </a:t>
            </a:r>
            <a:r>
              <a:rPr dirty="0" sz="2300" spc="-5" b="1">
                <a:latin typeface="Times New Roman"/>
                <a:cs typeface="Times New Roman"/>
              </a:rPr>
              <a:t>Jammu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07525" y="4054475"/>
            <a:ext cx="955675" cy="726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2300" spc="-5" b="1">
                <a:latin typeface="Times New Roman"/>
                <a:cs typeface="Times New Roman"/>
              </a:rPr>
              <a:t>(D</a:t>
            </a:r>
            <a:r>
              <a:rPr dirty="0" sz="2300" spc="-15" b="1">
                <a:latin typeface="Times New Roman"/>
                <a:cs typeface="Times New Roman"/>
              </a:rPr>
              <a:t>e</a:t>
            </a:r>
            <a:r>
              <a:rPr dirty="0" sz="2300" spc="-5" b="1">
                <a:latin typeface="Times New Roman"/>
                <a:cs typeface="Times New Roman"/>
              </a:rPr>
              <a:t>lhi</a:t>
            </a:r>
            <a:r>
              <a:rPr dirty="0" sz="2300" spc="-30" b="1">
                <a:latin typeface="Times New Roman"/>
                <a:cs typeface="Times New Roman"/>
              </a:rPr>
              <a:t>)</a:t>
            </a:r>
            <a:r>
              <a:rPr dirty="0" sz="2300" b="1">
                <a:latin typeface="Times New Roman"/>
                <a:cs typeface="Times New Roman"/>
              </a:rPr>
              <a:t>,</a:t>
            </a:r>
            <a:endParaRPr sz="2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2300" spc="5" b="1">
                <a:latin typeface="Times New Roman"/>
                <a:cs typeface="Times New Roman"/>
              </a:rPr>
              <a:t>a</a:t>
            </a:r>
            <a:r>
              <a:rPr dirty="0" sz="2300" spc="-25" b="1">
                <a:latin typeface="Times New Roman"/>
                <a:cs typeface="Times New Roman"/>
              </a:rPr>
              <a:t>n</a:t>
            </a:r>
            <a:r>
              <a:rPr dirty="0" sz="2300" spc="-5" b="1">
                <a:latin typeface="Times New Roman"/>
                <a:cs typeface="Times New Roman"/>
              </a:rPr>
              <a:t>d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00264" y="4755197"/>
            <a:ext cx="2660015" cy="1779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5" b="1">
                <a:latin typeface="Times New Roman"/>
                <a:cs typeface="Times New Roman"/>
              </a:rPr>
              <a:t>Kashmir fall </a:t>
            </a:r>
            <a:r>
              <a:rPr dirty="0" sz="2300" b="1">
                <a:latin typeface="Times New Roman"/>
                <a:cs typeface="Times New Roman"/>
              </a:rPr>
              <a:t>in</a:t>
            </a:r>
            <a:r>
              <a:rPr dirty="0" sz="2300" spc="215" b="1">
                <a:latin typeface="Times New Roman"/>
                <a:cs typeface="Times New Roman"/>
              </a:rPr>
              <a:t> </a:t>
            </a:r>
            <a:r>
              <a:rPr dirty="0" sz="2300" spc="-10" b="1">
                <a:latin typeface="Times New Roman"/>
                <a:cs typeface="Times New Roman"/>
              </a:rPr>
              <a:t>Zone</a:t>
            </a:r>
            <a:endParaRPr sz="23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tabLst>
                <a:tab pos="589280" algn="l"/>
                <a:tab pos="1188720" algn="l"/>
              </a:tabLst>
            </a:pPr>
            <a:r>
              <a:rPr dirty="0" sz="2300" spc="10" b="1">
                <a:latin typeface="Times New Roman"/>
                <a:cs typeface="Times New Roman"/>
              </a:rPr>
              <a:t>4</a:t>
            </a:r>
            <a:r>
              <a:rPr dirty="0" sz="2300">
                <a:latin typeface="Times New Roman"/>
                <a:cs typeface="Times New Roman"/>
              </a:rPr>
              <a:t>.	</a:t>
            </a:r>
            <a:r>
              <a:rPr dirty="0" sz="2300" spc="-10">
                <a:latin typeface="Times New Roman"/>
                <a:cs typeface="Times New Roman"/>
              </a:rPr>
              <a:t>I</a:t>
            </a:r>
            <a:r>
              <a:rPr dirty="0" sz="2300">
                <a:latin typeface="Times New Roman"/>
                <a:cs typeface="Times New Roman"/>
              </a:rPr>
              <a:t>n	Maharas</a:t>
            </a:r>
            <a:r>
              <a:rPr dirty="0" sz="2300" spc="5">
                <a:latin typeface="Times New Roman"/>
                <a:cs typeface="Times New Roman"/>
              </a:rPr>
              <a:t>h</a:t>
            </a:r>
            <a:r>
              <a:rPr dirty="0" sz="2300">
                <a:latin typeface="Times New Roman"/>
                <a:cs typeface="Times New Roman"/>
              </a:rPr>
              <a:t>t</a:t>
            </a:r>
            <a:r>
              <a:rPr dirty="0" sz="2300" spc="-30">
                <a:latin typeface="Times New Roman"/>
                <a:cs typeface="Times New Roman"/>
              </a:rPr>
              <a:t>r</a:t>
            </a:r>
            <a:r>
              <a:rPr dirty="0" sz="2300">
                <a:latin typeface="Times New Roman"/>
                <a:cs typeface="Times New Roman"/>
              </a:rPr>
              <a:t>a  Patan  </a:t>
            </a:r>
            <a:r>
              <a:rPr dirty="0" sz="2300" spc="-5">
                <a:latin typeface="Times New Roman"/>
                <a:cs typeface="Times New Roman"/>
              </a:rPr>
              <a:t>area(Koyananager)  </a:t>
            </a:r>
            <a:r>
              <a:rPr dirty="0" sz="2300">
                <a:latin typeface="Times New Roman"/>
                <a:cs typeface="Times New Roman"/>
              </a:rPr>
              <a:t>also in zone</a:t>
            </a:r>
            <a:r>
              <a:rPr dirty="0" sz="2300" spc="-20">
                <a:latin typeface="Times New Roman"/>
                <a:cs typeface="Times New Roman"/>
              </a:rPr>
              <a:t> </a:t>
            </a:r>
            <a:r>
              <a:rPr dirty="0" sz="2300" spc="5">
                <a:latin typeface="Times New Roman"/>
                <a:cs typeface="Times New Roman"/>
              </a:rPr>
              <a:t>4.</a:t>
            </a:r>
            <a:endParaRPr sz="23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06526" y="1143000"/>
            <a:ext cx="5408930" cy="5408930"/>
            <a:chOff x="1906526" y="1143000"/>
            <a:chExt cx="5408930" cy="5408930"/>
          </a:xfrm>
        </p:grpSpPr>
        <p:sp>
          <p:nvSpPr>
            <p:cNvPr id="12" name="object 12"/>
            <p:cNvSpPr/>
            <p:nvPr/>
          </p:nvSpPr>
          <p:spPr>
            <a:xfrm>
              <a:off x="1906526" y="1210059"/>
              <a:ext cx="5341613" cy="53416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57400" y="1143000"/>
              <a:ext cx="5257800" cy="525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49470" y="2287269"/>
              <a:ext cx="914400" cy="228600"/>
            </a:xfrm>
            <a:custGeom>
              <a:avLst/>
              <a:gdLst/>
              <a:ahLst/>
              <a:cxnLst/>
              <a:rect l="l" t="t" r="r" b="b"/>
              <a:pathLst>
                <a:path w="914400" h="228600">
                  <a:moveTo>
                    <a:pt x="0" y="228600"/>
                  </a:moveTo>
                  <a:lnTo>
                    <a:pt x="914400" y="228600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716270" y="1753869"/>
              <a:ext cx="762000" cy="990600"/>
            </a:xfrm>
            <a:custGeom>
              <a:avLst/>
              <a:gdLst/>
              <a:ahLst/>
              <a:cxnLst/>
              <a:rect l="l" t="t" r="r" b="b"/>
              <a:pathLst>
                <a:path w="762000" h="990600">
                  <a:moveTo>
                    <a:pt x="762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762000" y="99060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716270" y="1753869"/>
              <a:ext cx="762000" cy="990600"/>
            </a:xfrm>
            <a:custGeom>
              <a:avLst/>
              <a:gdLst/>
              <a:ahLst/>
              <a:cxnLst/>
              <a:rect l="l" t="t" r="r" b="b"/>
              <a:pathLst>
                <a:path w="762000" h="990600">
                  <a:moveTo>
                    <a:pt x="0" y="990600"/>
                  </a:moveTo>
                  <a:lnTo>
                    <a:pt x="762000" y="990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24862" y="643232"/>
            <a:ext cx="6158025" cy="5342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0194" y="480377"/>
            <a:ext cx="6144260" cy="635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b="1">
                <a:latin typeface="Times New Roman"/>
                <a:cs typeface="Times New Roman"/>
              </a:rPr>
              <a:t>Earthquake </a:t>
            </a:r>
            <a:r>
              <a:rPr dirty="0" sz="4000" spc="-10" b="1">
                <a:latin typeface="Times New Roman"/>
                <a:cs typeface="Times New Roman"/>
              </a:rPr>
              <a:t>Zoning </a:t>
            </a:r>
            <a:r>
              <a:rPr dirty="0" sz="4000" b="1">
                <a:latin typeface="Times New Roman"/>
                <a:cs typeface="Times New Roman"/>
              </a:rPr>
              <a:t>of</a:t>
            </a:r>
            <a:r>
              <a:rPr dirty="0" sz="4000" spc="10" b="1">
                <a:latin typeface="Times New Roman"/>
                <a:cs typeface="Times New Roman"/>
              </a:rPr>
              <a:t> </a:t>
            </a:r>
            <a:r>
              <a:rPr dirty="0" sz="4000" b="1">
                <a:latin typeface="Times New Roman"/>
                <a:cs typeface="Times New Roman"/>
              </a:rPr>
              <a:t>India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66991" y="1623377"/>
            <a:ext cx="878205" cy="727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5" b="1">
                <a:latin typeface="Times New Roman"/>
                <a:cs typeface="Times New Roman"/>
              </a:rPr>
              <a:t>Zone</a:t>
            </a:r>
            <a:r>
              <a:rPr dirty="0" sz="2300" spc="-70" b="1">
                <a:latin typeface="Times New Roman"/>
                <a:cs typeface="Times New Roman"/>
              </a:rPr>
              <a:t> </a:t>
            </a:r>
            <a:r>
              <a:rPr dirty="0" sz="2300" b="1">
                <a:latin typeface="Times New Roman"/>
                <a:cs typeface="Times New Roman"/>
              </a:rPr>
              <a:t>3</a:t>
            </a: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300" spc="-5" b="1">
                <a:latin typeface="Times New Roman"/>
                <a:cs typeface="Times New Roman"/>
              </a:rPr>
              <a:t>The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44891" y="1974596"/>
            <a:ext cx="2219960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4820" algn="l"/>
              </a:tabLst>
            </a:pPr>
            <a:r>
              <a:rPr dirty="0" sz="2300" spc="-5" b="1">
                <a:latin typeface="Times New Roman"/>
                <a:cs typeface="Times New Roman"/>
              </a:rPr>
              <a:t>And</a:t>
            </a:r>
            <a:r>
              <a:rPr dirty="0" sz="2300" spc="-15" b="1">
                <a:latin typeface="Times New Roman"/>
                <a:cs typeface="Times New Roman"/>
              </a:rPr>
              <a:t>a</a:t>
            </a:r>
            <a:r>
              <a:rPr dirty="0" sz="2300" b="1">
                <a:latin typeface="Times New Roman"/>
                <a:cs typeface="Times New Roman"/>
              </a:rPr>
              <a:t>m</a:t>
            </a:r>
            <a:r>
              <a:rPr dirty="0" sz="2300" spc="10" b="1">
                <a:latin typeface="Times New Roman"/>
                <a:cs typeface="Times New Roman"/>
              </a:rPr>
              <a:t>a</a:t>
            </a:r>
            <a:r>
              <a:rPr dirty="0" sz="2300" spc="-5" b="1">
                <a:latin typeface="Times New Roman"/>
                <a:cs typeface="Times New Roman"/>
              </a:rPr>
              <a:t>n</a:t>
            </a:r>
            <a:r>
              <a:rPr dirty="0" sz="2300" b="1">
                <a:latin typeface="Times New Roman"/>
                <a:cs typeface="Times New Roman"/>
              </a:rPr>
              <a:t>	</a:t>
            </a:r>
            <a:r>
              <a:rPr dirty="0" sz="2300" spc="5" b="1">
                <a:latin typeface="Times New Roman"/>
                <a:cs typeface="Times New Roman"/>
              </a:rPr>
              <a:t>a</a:t>
            </a:r>
            <a:r>
              <a:rPr dirty="0" sz="2300" spc="-5" b="1">
                <a:latin typeface="Times New Roman"/>
                <a:cs typeface="Times New Roman"/>
              </a:rPr>
              <a:t>nd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66991" y="2325115"/>
            <a:ext cx="3197860" cy="2830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  <a:tabLst>
                <a:tab pos="2143760" algn="l"/>
              </a:tabLst>
            </a:pPr>
            <a:r>
              <a:rPr dirty="0" sz="2300" b="1">
                <a:latin typeface="Times New Roman"/>
                <a:cs typeface="Times New Roman"/>
              </a:rPr>
              <a:t>Nicobar </a:t>
            </a:r>
            <a:r>
              <a:rPr dirty="0" sz="2300" spc="-5" b="1">
                <a:latin typeface="Times New Roman"/>
                <a:cs typeface="Times New Roman"/>
              </a:rPr>
              <a:t>Islands, </a:t>
            </a:r>
            <a:r>
              <a:rPr dirty="0" sz="2300" spc="-10" b="1">
                <a:latin typeface="Times New Roman"/>
                <a:cs typeface="Times New Roman"/>
              </a:rPr>
              <a:t>parts </a:t>
            </a:r>
            <a:r>
              <a:rPr dirty="0" sz="2300" spc="10" b="1">
                <a:latin typeface="Times New Roman"/>
                <a:cs typeface="Times New Roman"/>
              </a:rPr>
              <a:t>of  </a:t>
            </a:r>
            <a:r>
              <a:rPr dirty="0" sz="2300" spc="-10" b="1">
                <a:latin typeface="Times New Roman"/>
                <a:cs typeface="Times New Roman"/>
              </a:rPr>
              <a:t>K</a:t>
            </a:r>
            <a:r>
              <a:rPr dirty="0" sz="2300" spc="5" b="1">
                <a:latin typeface="Times New Roman"/>
                <a:cs typeface="Times New Roman"/>
              </a:rPr>
              <a:t>a</a:t>
            </a:r>
            <a:r>
              <a:rPr dirty="0" sz="2300" spc="-5" b="1">
                <a:latin typeface="Times New Roman"/>
                <a:cs typeface="Times New Roman"/>
              </a:rPr>
              <a:t>sh</a:t>
            </a:r>
            <a:r>
              <a:rPr dirty="0" sz="2300" b="1">
                <a:latin typeface="Times New Roman"/>
                <a:cs typeface="Times New Roman"/>
              </a:rPr>
              <a:t>m</a:t>
            </a:r>
            <a:r>
              <a:rPr dirty="0" sz="2300" b="1">
                <a:latin typeface="Times New Roman"/>
                <a:cs typeface="Times New Roman"/>
              </a:rPr>
              <a:t>i</a:t>
            </a:r>
            <a:r>
              <a:rPr dirty="0" sz="2300" spc="-225" b="1">
                <a:latin typeface="Times New Roman"/>
                <a:cs typeface="Times New Roman"/>
              </a:rPr>
              <a:t>r</a:t>
            </a:r>
            <a:r>
              <a:rPr dirty="0" sz="2300" b="1">
                <a:latin typeface="Times New Roman"/>
                <a:cs typeface="Times New Roman"/>
              </a:rPr>
              <a:t>,	</a:t>
            </a:r>
            <a:r>
              <a:rPr dirty="0" sz="2300" spc="-120" b="1">
                <a:latin typeface="Times New Roman"/>
                <a:cs typeface="Times New Roman"/>
              </a:rPr>
              <a:t>W</a:t>
            </a:r>
            <a:r>
              <a:rPr dirty="0" sz="2300" spc="-25" b="1">
                <a:latin typeface="Times New Roman"/>
                <a:cs typeface="Times New Roman"/>
              </a:rPr>
              <a:t>e</a:t>
            </a:r>
            <a:r>
              <a:rPr dirty="0" sz="2300" spc="-5" b="1">
                <a:latin typeface="Times New Roman"/>
                <a:cs typeface="Times New Roman"/>
              </a:rPr>
              <a:t>stern  </a:t>
            </a:r>
            <a:r>
              <a:rPr dirty="0" sz="2300" b="1">
                <a:latin typeface="Times New Roman"/>
                <a:cs typeface="Times New Roman"/>
              </a:rPr>
              <a:t>Himalayas </a:t>
            </a:r>
            <a:r>
              <a:rPr dirty="0" sz="2300" spc="-10">
                <a:latin typeface="Times New Roman"/>
                <a:cs typeface="Times New Roman"/>
              </a:rPr>
              <a:t>fall </a:t>
            </a:r>
            <a:r>
              <a:rPr dirty="0" sz="2300">
                <a:latin typeface="Times New Roman"/>
                <a:cs typeface="Times New Roman"/>
              </a:rPr>
              <a:t>under this  zone. </a:t>
            </a:r>
            <a:r>
              <a:rPr dirty="0" sz="2300" spc="-10">
                <a:latin typeface="Times New Roman"/>
                <a:cs typeface="Times New Roman"/>
              </a:rPr>
              <a:t>This </a:t>
            </a:r>
            <a:r>
              <a:rPr dirty="0" sz="2300" spc="-5">
                <a:latin typeface="Times New Roman"/>
                <a:cs typeface="Times New Roman"/>
              </a:rPr>
              <a:t>zone </a:t>
            </a:r>
            <a:r>
              <a:rPr dirty="0" sz="2300">
                <a:latin typeface="Times New Roman"/>
                <a:cs typeface="Times New Roman"/>
              </a:rPr>
              <a:t>is  </a:t>
            </a:r>
            <a:r>
              <a:rPr dirty="0" sz="2300" spc="-5">
                <a:latin typeface="Times New Roman"/>
                <a:cs typeface="Times New Roman"/>
              </a:rPr>
              <a:t>classified as Moderate  Damage </a:t>
            </a:r>
            <a:r>
              <a:rPr dirty="0" sz="2300">
                <a:latin typeface="Times New Roman"/>
                <a:cs typeface="Times New Roman"/>
              </a:rPr>
              <a:t>Risk </a:t>
            </a:r>
            <a:r>
              <a:rPr dirty="0" sz="2300" spc="-5">
                <a:latin typeface="Times New Roman"/>
                <a:cs typeface="Times New Roman"/>
              </a:rPr>
              <a:t>Zone. </a:t>
            </a:r>
            <a:r>
              <a:rPr dirty="0" sz="2300">
                <a:latin typeface="Times New Roman"/>
                <a:cs typeface="Times New Roman"/>
              </a:rPr>
              <a:t>The  </a:t>
            </a:r>
            <a:r>
              <a:rPr dirty="0" sz="2300" spc="-10">
                <a:latin typeface="Times New Roman"/>
                <a:cs typeface="Times New Roman"/>
              </a:rPr>
              <a:t>IS </a:t>
            </a:r>
            <a:r>
              <a:rPr dirty="0" sz="2300">
                <a:latin typeface="Times New Roman"/>
                <a:cs typeface="Times New Roman"/>
              </a:rPr>
              <a:t>code </a:t>
            </a:r>
            <a:r>
              <a:rPr dirty="0" sz="2300" spc="-5">
                <a:latin typeface="Times New Roman"/>
                <a:cs typeface="Times New Roman"/>
              </a:rPr>
              <a:t>assigns </a:t>
            </a:r>
            <a:r>
              <a:rPr dirty="0" sz="2300">
                <a:latin typeface="Times New Roman"/>
                <a:cs typeface="Times New Roman"/>
              </a:rPr>
              <a:t>zone  </a:t>
            </a:r>
            <a:r>
              <a:rPr dirty="0" sz="2300" spc="-5">
                <a:latin typeface="Times New Roman"/>
                <a:cs typeface="Times New Roman"/>
              </a:rPr>
              <a:t>factor </a:t>
            </a:r>
            <a:r>
              <a:rPr dirty="0" sz="2300" spc="5">
                <a:latin typeface="Times New Roman"/>
                <a:cs typeface="Times New Roman"/>
              </a:rPr>
              <a:t>of 0.16 </a:t>
            </a:r>
            <a:r>
              <a:rPr dirty="0" sz="2300" spc="-10">
                <a:latin typeface="Times New Roman"/>
                <a:cs typeface="Times New Roman"/>
              </a:rPr>
              <a:t>for </a:t>
            </a:r>
            <a:r>
              <a:rPr dirty="0" sz="2300">
                <a:latin typeface="Times New Roman"/>
                <a:cs typeface="Times New Roman"/>
              </a:rPr>
              <a:t>Zone</a:t>
            </a:r>
            <a:r>
              <a:rPr dirty="0" sz="2300" spc="-75">
                <a:latin typeface="Times New Roman"/>
                <a:cs typeface="Times New Roman"/>
              </a:rPr>
              <a:t> </a:t>
            </a:r>
            <a:r>
              <a:rPr dirty="0" sz="2300" spc="5">
                <a:latin typeface="Times New Roman"/>
                <a:cs typeface="Times New Roman"/>
              </a:rPr>
              <a:t>3.</a:t>
            </a:r>
            <a:endParaRPr sz="23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01726" y="1143000"/>
            <a:ext cx="5408930" cy="5408930"/>
            <a:chOff x="1601726" y="1143000"/>
            <a:chExt cx="5408930" cy="5408930"/>
          </a:xfrm>
        </p:grpSpPr>
        <p:sp>
          <p:nvSpPr>
            <p:cNvPr id="8" name="object 8"/>
            <p:cNvSpPr/>
            <p:nvPr/>
          </p:nvSpPr>
          <p:spPr>
            <a:xfrm>
              <a:off x="1601726" y="1210059"/>
              <a:ext cx="5341613" cy="53416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52599" y="1143000"/>
              <a:ext cx="5257800" cy="525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68469" y="2058669"/>
              <a:ext cx="914400" cy="228600"/>
            </a:xfrm>
            <a:custGeom>
              <a:avLst/>
              <a:gdLst/>
              <a:ahLst/>
              <a:cxnLst/>
              <a:rect l="l" t="t" r="r" b="b"/>
              <a:pathLst>
                <a:path w="914400" h="228600">
                  <a:moveTo>
                    <a:pt x="0" y="228600"/>
                  </a:moveTo>
                  <a:lnTo>
                    <a:pt x="914400" y="228600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335269" y="1753869"/>
              <a:ext cx="762000" cy="990600"/>
            </a:xfrm>
            <a:custGeom>
              <a:avLst/>
              <a:gdLst/>
              <a:ahLst/>
              <a:cxnLst/>
              <a:rect l="l" t="t" r="r" b="b"/>
              <a:pathLst>
                <a:path w="762000" h="990600">
                  <a:moveTo>
                    <a:pt x="762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762000" y="99060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335269" y="1753869"/>
              <a:ext cx="762000" cy="990600"/>
            </a:xfrm>
            <a:custGeom>
              <a:avLst/>
              <a:gdLst/>
              <a:ahLst/>
              <a:cxnLst/>
              <a:rect l="l" t="t" r="r" b="b"/>
              <a:pathLst>
                <a:path w="762000" h="990600">
                  <a:moveTo>
                    <a:pt x="0" y="990600"/>
                  </a:moveTo>
                  <a:lnTo>
                    <a:pt x="762000" y="990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1862" y="823572"/>
            <a:ext cx="6158025" cy="538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57" y="662559"/>
            <a:ext cx="613791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 b="1">
                <a:latin typeface="Times New Roman"/>
                <a:cs typeface="Times New Roman"/>
              </a:rPr>
              <a:t>Earthquake </a:t>
            </a:r>
            <a:r>
              <a:rPr dirty="0" sz="4000" spc="-10" b="1">
                <a:latin typeface="Times New Roman"/>
                <a:cs typeface="Times New Roman"/>
              </a:rPr>
              <a:t>Zoning </a:t>
            </a:r>
            <a:r>
              <a:rPr dirty="0" sz="4000" b="1">
                <a:latin typeface="Times New Roman"/>
                <a:cs typeface="Times New Roman"/>
              </a:rPr>
              <a:t>of</a:t>
            </a:r>
            <a:r>
              <a:rPr dirty="0" sz="4000" spc="20" b="1">
                <a:latin typeface="Times New Roman"/>
                <a:cs typeface="Times New Roman"/>
              </a:rPr>
              <a:t> </a:t>
            </a:r>
            <a:r>
              <a:rPr dirty="0" sz="4000" b="1">
                <a:latin typeface="Times New Roman"/>
                <a:cs typeface="Times New Roman"/>
              </a:rPr>
              <a:t>India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43419" y="1683027"/>
            <a:ext cx="3419855" cy="3708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090791" y="1493551"/>
            <a:ext cx="3348354" cy="3903979"/>
          </a:xfrm>
          <a:prstGeom prst="rect">
            <a:avLst/>
          </a:prstGeom>
        </p:spPr>
        <p:txBody>
          <a:bodyPr wrap="square" lIns="0" tIns="10477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825"/>
              </a:spcBef>
            </a:pPr>
            <a:r>
              <a:rPr dirty="0" sz="2400" spc="-5" b="1">
                <a:latin typeface="Times New Roman"/>
                <a:cs typeface="Times New Roman"/>
              </a:rPr>
              <a:t>Zone</a:t>
            </a:r>
            <a:r>
              <a:rPr dirty="0" sz="2400" spc="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  <a:p>
            <a:pPr algn="just" marL="12700" marR="5080">
              <a:lnSpc>
                <a:spcPct val="90000"/>
              </a:lnSpc>
              <a:spcBef>
                <a:spcPts val="1010"/>
              </a:spcBef>
            </a:pPr>
            <a:r>
              <a:rPr dirty="0" sz="2400" spc="-5">
                <a:latin typeface="Times New Roman"/>
                <a:cs typeface="Times New Roman"/>
              </a:rPr>
              <a:t>This region </a:t>
            </a:r>
            <a:r>
              <a:rPr dirty="0" sz="2400" spc="-10">
                <a:latin typeface="Times New Roman"/>
                <a:cs typeface="Times New Roman"/>
              </a:rPr>
              <a:t>is </a:t>
            </a:r>
            <a:r>
              <a:rPr dirty="0" sz="2400" spc="-5">
                <a:latin typeface="Times New Roman"/>
                <a:cs typeface="Times New Roman"/>
              </a:rPr>
              <a:t>classified </a:t>
            </a:r>
            <a:r>
              <a:rPr dirty="0" sz="2400" spc="-15">
                <a:latin typeface="Times New Roman"/>
                <a:cs typeface="Times New Roman"/>
              </a:rPr>
              <a:t>as  </a:t>
            </a:r>
            <a:r>
              <a:rPr dirty="0" sz="2400" spc="-5">
                <a:latin typeface="Times New Roman"/>
                <a:cs typeface="Times New Roman"/>
              </a:rPr>
              <a:t>the Low Damage Risk  Zone. </a:t>
            </a:r>
            <a:r>
              <a:rPr dirty="0" sz="2400">
                <a:latin typeface="Times New Roman"/>
                <a:cs typeface="Times New Roman"/>
              </a:rPr>
              <a:t>The </a:t>
            </a:r>
            <a:r>
              <a:rPr dirty="0" sz="2400" spc="-5">
                <a:latin typeface="Times New Roman"/>
                <a:cs typeface="Times New Roman"/>
              </a:rPr>
              <a:t>IS </a:t>
            </a:r>
            <a:r>
              <a:rPr dirty="0" sz="2400">
                <a:latin typeface="Times New Roman"/>
                <a:cs typeface="Times New Roman"/>
              </a:rPr>
              <a:t>code assigns  zone </a:t>
            </a:r>
            <a:r>
              <a:rPr dirty="0" sz="2400" spc="-5">
                <a:latin typeface="Times New Roman"/>
                <a:cs typeface="Times New Roman"/>
              </a:rPr>
              <a:t>factor </a:t>
            </a:r>
            <a:r>
              <a:rPr dirty="0" sz="2400">
                <a:latin typeface="Times New Roman"/>
                <a:cs typeface="Times New Roman"/>
              </a:rPr>
              <a:t>of 0.10  </a:t>
            </a:r>
            <a:r>
              <a:rPr dirty="0" sz="2400" spc="-5">
                <a:latin typeface="Times New Roman"/>
                <a:cs typeface="Times New Roman"/>
              </a:rPr>
              <a:t>(maximum horizontal  </a:t>
            </a:r>
            <a:r>
              <a:rPr dirty="0" sz="2400" spc="-10">
                <a:latin typeface="Times New Roman"/>
                <a:cs typeface="Times New Roman"/>
              </a:rPr>
              <a:t>acceleration </a:t>
            </a:r>
            <a:r>
              <a:rPr dirty="0" sz="2400">
                <a:latin typeface="Times New Roman"/>
                <a:cs typeface="Times New Roman"/>
              </a:rPr>
              <a:t>that can be  </a:t>
            </a:r>
            <a:r>
              <a:rPr dirty="0" sz="2400" spc="-5">
                <a:latin typeface="Times New Roman"/>
                <a:cs typeface="Times New Roman"/>
              </a:rPr>
              <a:t>experienced </a:t>
            </a:r>
            <a:r>
              <a:rPr dirty="0" sz="2400" spc="20">
                <a:latin typeface="Times New Roman"/>
                <a:cs typeface="Times New Roman"/>
              </a:rPr>
              <a:t>by </a:t>
            </a:r>
            <a:r>
              <a:rPr dirty="0" sz="2400">
                <a:latin typeface="Times New Roman"/>
                <a:cs typeface="Times New Roman"/>
              </a:rPr>
              <a:t>a structure  </a:t>
            </a:r>
            <a:r>
              <a:rPr dirty="0" sz="2400" spc="-5">
                <a:latin typeface="Times New Roman"/>
                <a:cs typeface="Times New Roman"/>
              </a:rPr>
              <a:t>in this zone is </a:t>
            </a:r>
            <a:r>
              <a:rPr dirty="0" sz="2400">
                <a:latin typeface="Times New Roman"/>
                <a:cs typeface="Times New Roman"/>
              </a:rPr>
              <a:t>10% </a:t>
            </a:r>
            <a:r>
              <a:rPr dirty="0" sz="2400" spc="-5">
                <a:latin typeface="Times New Roman"/>
                <a:cs typeface="Times New Roman"/>
              </a:rPr>
              <a:t>of  gravitational acceleration)  </a:t>
            </a:r>
            <a:r>
              <a:rPr dirty="0" sz="2400">
                <a:latin typeface="Times New Roman"/>
                <a:cs typeface="Times New Roman"/>
              </a:rPr>
              <a:t>for </a:t>
            </a:r>
            <a:r>
              <a:rPr dirty="0" sz="2400" spc="-5">
                <a:latin typeface="Times New Roman"/>
                <a:cs typeface="Times New Roman"/>
              </a:rPr>
              <a:t>Zone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2.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92580" y="1143000"/>
            <a:ext cx="5417820" cy="5417820"/>
            <a:chOff x="1592580" y="1143000"/>
            <a:chExt cx="5417820" cy="5417820"/>
          </a:xfrm>
        </p:grpSpPr>
        <p:sp>
          <p:nvSpPr>
            <p:cNvPr id="7" name="object 7"/>
            <p:cNvSpPr/>
            <p:nvPr/>
          </p:nvSpPr>
          <p:spPr>
            <a:xfrm>
              <a:off x="1592580" y="1196339"/>
              <a:ext cx="5364480" cy="53644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52600" y="1143000"/>
              <a:ext cx="5257800" cy="5257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268469" y="1753869"/>
              <a:ext cx="914400" cy="304800"/>
            </a:xfrm>
            <a:custGeom>
              <a:avLst/>
              <a:gdLst/>
              <a:ahLst/>
              <a:cxnLst/>
              <a:rect l="l" t="t" r="r" b="b"/>
              <a:pathLst>
                <a:path w="914400" h="304800">
                  <a:moveTo>
                    <a:pt x="0" y="304800"/>
                  </a:moveTo>
                  <a:lnTo>
                    <a:pt x="914400" y="304800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335270" y="1753869"/>
              <a:ext cx="762000" cy="990600"/>
            </a:xfrm>
            <a:custGeom>
              <a:avLst/>
              <a:gdLst/>
              <a:ahLst/>
              <a:cxnLst/>
              <a:rect l="l" t="t" r="r" b="b"/>
              <a:pathLst>
                <a:path w="762000" h="990600">
                  <a:moveTo>
                    <a:pt x="762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762000" y="99060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335270" y="1753869"/>
              <a:ext cx="762000" cy="990600"/>
            </a:xfrm>
            <a:custGeom>
              <a:avLst/>
              <a:gdLst/>
              <a:ahLst/>
              <a:cxnLst/>
              <a:rect l="l" t="t" r="r" b="b"/>
              <a:pathLst>
                <a:path w="762000" h="990600">
                  <a:moveTo>
                    <a:pt x="0" y="990600"/>
                  </a:moveTo>
                  <a:lnTo>
                    <a:pt x="762000" y="990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126936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04">
                <a:latin typeface="Trebuchet MS"/>
                <a:cs typeface="Trebuchet MS"/>
              </a:rPr>
              <a:t>Flood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93621"/>
            <a:ext cx="10363200" cy="237299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just" marL="241300" marR="5080" indent="-228600">
              <a:lnSpc>
                <a:spcPct val="9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5">
                <a:latin typeface="Carlito"/>
                <a:cs typeface="Carlito"/>
              </a:rPr>
              <a:t>flood is an </a:t>
            </a:r>
            <a:r>
              <a:rPr dirty="0" sz="2800" spc="-15">
                <a:latin typeface="Carlito"/>
                <a:cs typeface="Carlito"/>
              </a:rPr>
              <a:t>overflow </a:t>
            </a:r>
            <a:r>
              <a:rPr dirty="0" sz="2800">
                <a:latin typeface="Carlito"/>
                <a:cs typeface="Carlito"/>
              </a:rPr>
              <a:t>of </a:t>
            </a:r>
            <a:r>
              <a:rPr dirty="0" sz="2800" spc="-25">
                <a:latin typeface="Carlito"/>
                <a:cs typeface="Carlito"/>
              </a:rPr>
              <a:t>water </a:t>
            </a:r>
            <a:r>
              <a:rPr dirty="0" sz="2800" spc="-15">
                <a:latin typeface="Carlito"/>
                <a:cs typeface="Carlito"/>
              </a:rPr>
              <a:t>that </a:t>
            </a:r>
            <a:r>
              <a:rPr dirty="0" sz="2800" spc="-10">
                <a:latin typeface="Carlito"/>
                <a:cs typeface="Carlito"/>
              </a:rPr>
              <a:t>submerges </a:t>
            </a:r>
            <a:r>
              <a:rPr dirty="0" sz="2800" spc="-5">
                <a:latin typeface="Carlito"/>
                <a:cs typeface="Carlito"/>
              </a:rPr>
              <a:t>land, </a:t>
            </a:r>
            <a:r>
              <a:rPr dirty="0" sz="2800" spc="-20">
                <a:latin typeface="Carlito"/>
                <a:cs typeface="Carlito"/>
              </a:rPr>
              <a:t>may </a:t>
            </a:r>
            <a:r>
              <a:rPr dirty="0" sz="2800" spc="-5">
                <a:latin typeface="Carlito"/>
                <a:cs typeface="Carlito"/>
              </a:rPr>
              <a:t>occur as an  </a:t>
            </a:r>
            <a:r>
              <a:rPr dirty="0" sz="2800" spc="-10">
                <a:latin typeface="Carlito"/>
                <a:cs typeface="Carlito"/>
              </a:rPr>
              <a:t>overflow </a:t>
            </a:r>
            <a:r>
              <a:rPr dirty="0" sz="2800">
                <a:latin typeface="Carlito"/>
                <a:cs typeface="Carlito"/>
              </a:rPr>
              <a:t>of </a:t>
            </a:r>
            <a:r>
              <a:rPr dirty="0" sz="2800" spc="-25">
                <a:latin typeface="Carlito"/>
                <a:cs typeface="Carlito"/>
              </a:rPr>
              <a:t>water </a:t>
            </a:r>
            <a:r>
              <a:rPr dirty="0" sz="2800" spc="-15">
                <a:latin typeface="Carlito"/>
                <a:cs typeface="Carlito"/>
              </a:rPr>
              <a:t>from </a:t>
            </a:r>
            <a:r>
              <a:rPr dirty="0" sz="2800" spc="-25">
                <a:latin typeface="Carlito"/>
                <a:cs typeface="Carlito"/>
              </a:rPr>
              <a:t>water </a:t>
            </a:r>
            <a:r>
              <a:rPr dirty="0" sz="2800" spc="-5">
                <a:latin typeface="Carlito"/>
                <a:cs typeface="Carlito"/>
              </a:rPr>
              <a:t>bodies, </a:t>
            </a:r>
            <a:r>
              <a:rPr dirty="0" sz="2800">
                <a:latin typeface="Carlito"/>
                <a:cs typeface="Carlito"/>
              </a:rPr>
              <a:t>such </a:t>
            </a:r>
            <a:r>
              <a:rPr dirty="0" sz="2800" spc="-5">
                <a:latin typeface="Carlito"/>
                <a:cs typeface="Carlito"/>
              </a:rPr>
              <a:t>as </a:t>
            </a: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10">
                <a:latin typeface="Carlito"/>
                <a:cs typeface="Carlito"/>
              </a:rPr>
              <a:t>river </a:t>
            </a:r>
            <a:r>
              <a:rPr dirty="0" sz="2800">
                <a:latin typeface="Carlito"/>
                <a:cs typeface="Carlito"/>
              </a:rPr>
              <a:t>or </a:t>
            </a:r>
            <a:r>
              <a:rPr dirty="0" sz="2800" spc="-25">
                <a:latin typeface="Carlito"/>
                <a:cs typeface="Carlito"/>
              </a:rPr>
              <a:t>lake, </a:t>
            </a:r>
            <a:r>
              <a:rPr dirty="0" sz="2800" spc="-5">
                <a:latin typeface="Carlito"/>
                <a:cs typeface="Carlito"/>
              </a:rPr>
              <a:t>in which 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25">
                <a:latin typeface="Carlito"/>
                <a:cs typeface="Carlito"/>
              </a:rPr>
              <a:t>water </a:t>
            </a:r>
            <a:r>
              <a:rPr dirty="0" sz="2800" spc="-15">
                <a:latin typeface="Carlito"/>
                <a:cs typeface="Carlito"/>
              </a:rPr>
              <a:t>overtops, </a:t>
            </a:r>
            <a:r>
              <a:rPr dirty="0" sz="2800" spc="-10">
                <a:latin typeface="Carlito"/>
                <a:cs typeface="Carlito"/>
              </a:rPr>
              <a:t>resulting </a:t>
            </a:r>
            <a:r>
              <a:rPr dirty="0" sz="2800" spc="-5">
                <a:latin typeface="Carlito"/>
                <a:cs typeface="Carlito"/>
              </a:rPr>
              <a:t>in some </a:t>
            </a:r>
            <a:r>
              <a:rPr dirty="0" sz="2800">
                <a:latin typeface="Carlito"/>
                <a:cs typeface="Carlito"/>
              </a:rPr>
              <a:t>of </a:t>
            </a:r>
            <a:r>
              <a:rPr dirty="0" sz="2800" spc="-10">
                <a:latin typeface="Carlito"/>
                <a:cs typeface="Carlito"/>
              </a:rPr>
              <a:t>that </a:t>
            </a:r>
            <a:r>
              <a:rPr dirty="0" sz="2800" spc="-25">
                <a:latin typeface="Carlito"/>
                <a:cs typeface="Carlito"/>
              </a:rPr>
              <a:t>water </a:t>
            </a:r>
            <a:r>
              <a:rPr dirty="0" sz="2800" spc="-5">
                <a:latin typeface="Carlito"/>
                <a:cs typeface="Carlito"/>
              </a:rPr>
              <a:t>escaping </a:t>
            </a:r>
            <a:r>
              <a:rPr dirty="0" sz="2800" spc="-25">
                <a:latin typeface="Carlito"/>
                <a:cs typeface="Carlito"/>
              </a:rPr>
              <a:t>it’s </a:t>
            </a:r>
            <a:r>
              <a:rPr dirty="0" sz="2800" spc="-5">
                <a:latin typeface="Carlito"/>
                <a:cs typeface="Carlito"/>
              </a:rPr>
              <a:t>usual  boundaries </a:t>
            </a:r>
            <a:r>
              <a:rPr dirty="0" sz="2800">
                <a:latin typeface="Carlito"/>
                <a:cs typeface="Carlito"/>
              </a:rPr>
              <a:t>or </a:t>
            </a:r>
            <a:r>
              <a:rPr dirty="0" sz="2800" spc="-15">
                <a:latin typeface="Carlito"/>
                <a:cs typeface="Carlito"/>
              </a:rPr>
              <a:t>it </a:t>
            </a:r>
            <a:r>
              <a:rPr dirty="0" sz="2800" spc="-20">
                <a:latin typeface="Carlito"/>
                <a:cs typeface="Carlito"/>
              </a:rPr>
              <a:t>may </a:t>
            </a:r>
            <a:r>
              <a:rPr dirty="0" sz="2800" spc="-5">
                <a:latin typeface="Carlito"/>
                <a:cs typeface="Carlito"/>
              </a:rPr>
              <a:t>occur due </a:t>
            </a:r>
            <a:r>
              <a:rPr dirty="0" sz="2800" spc="-10">
                <a:latin typeface="Carlito"/>
                <a:cs typeface="Carlito"/>
              </a:rPr>
              <a:t>to </a:t>
            </a:r>
            <a:r>
              <a:rPr dirty="0" sz="2800" spc="-5">
                <a:latin typeface="Carlito"/>
                <a:cs typeface="Carlito"/>
              </a:rPr>
              <a:t>accumulation </a:t>
            </a:r>
            <a:r>
              <a:rPr dirty="0" sz="2800">
                <a:latin typeface="Carlito"/>
                <a:cs typeface="Carlito"/>
              </a:rPr>
              <a:t>of </a:t>
            </a:r>
            <a:r>
              <a:rPr dirty="0" sz="2800" spc="-25">
                <a:latin typeface="Carlito"/>
                <a:cs typeface="Carlito"/>
              </a:rPr>
              <a:t>rainwater </a:t>
            </a:r>
            <a:r>
              <a:rPr dirty="0" sz="2800">
                <a:latin typeface="Carlito"/>
                <a:cs typeface="Carlito"/>
              </a:rPr>
              <a:t>on  </a:t>
            </a:r>
            <a:r>
              <a:rPr dirty="0" sz="2800" spc="-20">
                <a:latin typeface="Carlito"/>
                <a:cs typeface="Carlito"/>
              </a:rPr>
              <a:t>saturated </a:t>
            </a:r>
            <a:r>
              <a:rPr dirty="0" sz="2800" spc="-10">
                <a:latin typeface="Carlito"/>
                <a:cs typeface="Carlito"/>
              </a:rPr>
              <a:t>ground </a:t>
            </a:r>
            <a:r>
              <a:rPr dirty="0" sz="2800" spc="-5">
                <a:latin typeface="Carlito"/>
                <a:cs typeface="Carlito"/>
              </a:rPr>
              <a:t>in an </a:t>
            </a:r>
            <a:r>
              <a:rPr dirty="0" sz="2800" spc="-15">
                <a:latin typeface="Carlito"/>
                <a:cs typeface="Carlito"/>
              </a:rPr>
              <a:t>areal </a:t>
            </a:r>
            <a:r>
              <a:rPr dirty="0" sz="2800" spc="-5">
                <a:latin typeface="Carlito"/>
                <a:cs typeface="Carlito"/>
              </a:rPr>
              <a:t>flood. Floods </a:t>
            </a:r>
            <a:r>
              <a:rPr dirty="0" sz="2800" spc="-15">
                <a:latin typeface="Carlito"/>
                <a:cs typeface="Carlito"/>
              </a:rPr>
              <a:t>often </a:t>
            </a:r>
            <a:r>
              <a:rPr dirty="0" sz="2800" spc="-5">
                <a:latin typeface="Carlito"/>
                <a:cs typeface="Carlito"/>
              </a:rPr>
              <a:t>cause </a:t>
            </a:r>
            <a:r>
              <a:rPr dirty="0" sz="2800" spc="-15">
                <a:latin typeface="Carlito"/>
                <a:cs typeface="Carlito"/>
              </a:rPr>
              <a:t>damage </a:t>
            </a:r>
            <a:r>
              <a:rPr dirty="0" sz="2800" spc="-20">
                <a:latin typeface="Carlito"/>
                <a:cs typeface="Carlito"/>
              </a:rPr>
              <a:t>to  </a:t>
            </a:r>
            <a:r>
              <a:rPr dirty="0" sz="2800" spc="-5">
                <a:latin typeface="Carlito"/>
                <a:cs typeface="Carlito"/>
              </a:rPr>
              <a:t>livelihood </a:t>
            </a:r>
            <a:r>
              <a:rPr dirty="0" sz="2800">
                <a:latin typeface="Carlito"/>
                <a:cs typeface="Carlito"/>
              </a:rPr>
              <a:t>&amp;</a:t>
            </a:r>
            <a:r>
              <a:rPr dirty="0" sz="2800" spc="-25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structures.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56460" y="309879"/>
            <a:ext cx="8163559" cy="6129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074018" y="6465252"/>
            <a:ext cx="2298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rlito"/>
                <a:cs typeface="Carlito"/>
              </a:rPr>
              <a:t>10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5480" y="233679"/>
            <a:ext cx="11103163" cy="63007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7247" y="437910"/>
            <a:ext cx="9631979" cy="5538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3639" y="380860"/>
            <a:ext cx="10309340" cy="5787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285" y="662965"/>
            <a:ext cx="8605755" cy="55549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6393" y="180337"/>
            <a:ext cx="10724278" cy="65171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1765" y="115505"/>
            <a:ext cx="8843397" cy="6689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6149" y="452941"/>
            <a:ext cx="8036931" cy="53506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8589" y="259361"/>
            <a:ext cx="9539106" cy="5829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9957" y="935501"/>
            <a:ext cx="10708321" cy="4282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6077" y="495885"/>
            <a:ext cx="9300189" cy="59295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0194" y="222186"/>
            <a:ext cx="285750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/>
              <a:t>Earthquakes</a:t>
            </a:r>
            <a:endParaRPr sz="4500"/>
          </a:p>
        </p:txBody>
      </p:sp>
      <p:sp>
        <p:nvSpPr>
          <p:cNvPr id="4" name="object 4"/>
          <p:cNvSpPr txBox="1"/>
          <p:nvPr/>
        </p:nvSpPr>
        <p:spPr>
          <a:xfrm>
            <a:off x="1907920" y="1395095"/>
            <a:ext cx="4111625" cy="3318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latin typeface="Times New Roman"/>
                <a:cs typeface="Times New Roman"/>
              </a:rPr>
              <a:t>Vibrations </a:t>
            </a:r>
            <a:r>
              <a:rPr dirty="0" sz="2400" spc="-5">
                <a:latin typeface="Times New Roman"/>
                <a:cs typeface="Times New Roman"/>
              </a:rPr>
              <a:t>induced in the </a:t>
            </a:r>
            <a:r>
              <a:rPr dirty="0" sz="2400" spc="-25">
                <a:latin typeface="Times New Roman"/>
                <a:cs typeface="Times New Roman"/>
              </a:rPr>
              <a:t>earth’s  </a:t>
            </a:r>
            <a:r>
              <a:rPr dirty="0" sz="2400" spc="-5">
                <a:latin typeface="Times New Roman"/>
                <a:cs typeface="Times New Roman"/>
              </a:rPr>
              <a:t>crust due to internal or external  causes that virtually </a:t>
            </a:r>
            <a:r>
              <a:rPr dirty="0" sz="2400">
                <a:latin typeface="Times New Roman"/>
                <a:cs typeface="Times New Roman"/>
              </a:rPr>
              <a:t>shake up a  </a:t>
            </a:r>
            <a:r>
              <a:rPr dirty="0" sz="2400" spc="-5">
                <a:latin typeface="Times New Roman"/>
                <a:cs typeface="Times New Roman"/>
              </a:rPr>
              <a:t>part of the </a:t>
            </a:r>
            <a:r>
              <a:rPr dirty="0" sz="2400">
                <a:latin typeface="Times New Roman"/>
                <a:cs typeface="Times New Roman"/>
              </a:rPr>
              <a:t>crust </a:t>
            </a:r>
            <a:r>
              <a:rPr dirty="0" sz="2400" spc="-5">
                <a:latin typeface="Times New Roman"/>
                <a:cs typeface="Times New Roman"/>
              </a:rPr>
              <a:t>and all the  structures and living and non-  living things existing on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it.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</a:pPr>
            <a:r>
              <a:rPr dirty="0" sz="2400" spc="-5">
                <a:latin typeface="Times New Roman"/>
                <a:cs typeface="Times New Roman"/>
              </a:rPr>
              <a:t>Strongest, Quickest </a:t>
            </a:r>
            <a:r>
              <a:rPr dirty="0" sz="2400">
                <a:latin typeface="Times New Roman"/>
                <a:cs typeface="Times New Roman"/>
              </a:rPr>
              <a:t>and</a:t>
            </a:r>
            <a:r>
              <a:rPr dirty="0" sz="2400" spc="459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most</a:t>
            </a:r>
            <a:endParaRPr sz="24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</a:pPr>
            <a:r>
              <a:rPr dirty="0" sz="2400" spc="-5">
                <a:latin typeface="Times New Roman"/>
                <a:cs typeface="Times New Roman"/>
              </a:rPr>
              <a:t>unexpected natural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calamities.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53200" y="1066800"/>
            <a:ext cx="3429000" cy="3317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074018" y="6465252"/>
            <a:ext cx="2298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rlito"/>
                <a:cs typeface="Carlito"/>
              </a:rPr>
              <a:t>10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21050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0">
                <a:latin typeface="Trebuchet MS"/>
                <a:cs typeface="Trebuchet MS"/>
              </a:rPr>
              <a:t>Landslide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93621"/>
            <a:ext cx="10361930" cy="237299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just" marL="241300" marR="5080" indent="-228600">
              <a:lnSpc>
                <a:spcPct val="90000"/>
              </a:lnSpc>
              <a:spcBef>
                <a:spcPts val="434"/>
              </a:spcBef>
              <a:buFont typeface="Arial"/>
              <a:buChar char="•"/>
              <a:tabLst>
                <a:tab pos="330200" algn="l"/>
              </a:tabLst>
            </a:pPr>
            <a:r>
              <a:rPr dirty="0"/>
              <a:t>	</a:t>
            </a: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5">
                <a:latin typeface="Carlito"/>
                <a:cs typeface="Carlito"/>
              </a:rPr>
              <a:t>landslide is </a:t>
            </a: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10">
                <a:latin typeface="Carlito"/>
                <a:cs typeface="Carlito"/>
              </a:rPr>
              <a:t>geological </a:t>
            </a:r>
            <a:r>
              <a:rPr dirty="0" sz="2800" spc="-5">
                <a:latin typeface="Carlito"/>
                <a:cs typeface="Carlito"/>
              </a:rPr>
              <a:t>phenomenon that includes </a:t>
            </a:r>
            <a:r>
              <a:rPr dirty="0" sz="2800">
                <a:latin typeface="Carlito"/>
                <a:cs typeface="Carlito"/>
              </a:rPr>
              <a:t>a wide </a:t>
            </a:r>
            <a:r>
              <a:rPr dirty="0" sz="2800" spc="-25">
                <a:latin typeface="Carlito"/>
                <a:cs typeface="Carlito"/>
              </a:rPr>
              <a:t>range </a:t>
            </a:r>
            <a:r>
              <a:rPr dirty="0" sz="2800" spc="-20">
                <a:latin typeface="Carlito"/>
                <a:cs typeface="Carlito"/>
              </a:rPr>
              <a:t>of  </a:t>
            </a:r>
            <a:r>
              <a:rPr dirty="0" sz="2800" spc="-10">
                <a:latin typeface="Carlito"/>
                <a:cs typeface="Carlito"/>
              </a:rPr>
              <a:t>ground movements, </a:t>
            </a:r>
            <a:r>
              <a:rPr dirty="0" sz="2800">
                <a:latin typeface="Carlito"/>
                <a:cs typeface="Carlito"/>
              </a:rPr>
              <a:t>such as </a:t>
            </a:r>
            <a:r>
              <a:rPr dirty="0" sz="2800" spc="-20">
                <a:latin typeface="Carlito"/>
                <a:cs typeface="Carlito"/>
              </a:rPr>
              <a:t>rock </a:t>
            </a:r>
            <a:r>
              <a:rPr dirty="0" sz="2800" spc="-15">
                <a:latin typeface="Carlito"/>
                <a:cs typeface="Carlito"/>
              </a:rPr>
              <a:t>falls, </a:t>
            </a:r>
            <a:r>
              <a:rPr dirty="0" sz="2800" spc="-10">
                <a:latin typeface="Carlito"/>
                <a:cs typeface="Carlito"/>
              </a:rPr>
              <a:t>deep </a:t>
            </a:r>
            <a:r>
              <a:rPr dirty="0" sz="2800" spc="-20">
                <a:latin typeface="Carlito"/>
                <a:cs typeface="Carlito"/>
              </a:rPr>
              <a:t>failure </a:t>
            </a:r>
            <a:r>
              <a:rPr dirty="0" sz="2800" spc="-10">
                <a:latin typeface="Carlito"/>
                <a:cs typeface="Carlito"/>
              </a:rPr>
              <a:t>of </a:t>
            </a:r>
            <a:r>
              <a:rPr dirty="0" sz="2800" spc="-5">
                <a:latin typeface="Carlito"/>
                <a:cs typeface="Carlito"/>
              </a:rPr>
              <a:t>slopes </a:t>
            </a:r>
            <a:r>
              <a:rPr dirty="0" sz="2800">
                <a:latin typeface="Carlito"/>
                <a:cs typeface="Carlito"/>
              </a:rPr>
              <a:t>&amp;  </a:t>
            </a:r>
            <a:r>
              <a:rPr dirty="0" sz="2800" spc="-5">
                <a:latin typeface="Carlito"/>
                <a:cs typeface="Carlito"/>
              </a:rPr>
              <a:t>shallow </a:t>
            </a:r>
            <a:r>
              <a:rPr dirty="0" sz="2800">
                <a:latin typeface="Carlito"/>
                <a:cs typeface="Carlito"/>
              </a:rPr>
              <a:t>debris </a:t>
            </a:r>
            <a:r>
              <a:rPr dirty="0" sz="2800" spc="-15">
                <a:latin typeface="Carlito"/>
                <a:cs typeface="Carlito"/>
              </a:rPr>
              <a:t>flows. </a:t>
            </a:r>
            <a:r>
              <a:rPr dirty="0" sz="2800" spc="-5">
                <a:latin typeface="Carlito"/>
                <a:cs typeface="Carlito"/>
              </a:rPr>
              <a:t>Landslides </a:t>
            </a:r>
            <a:r>
              <a:rPr dirty="0" sz="2800" spc="-10">
                <a:latin typeface="Carlito"/>
                <a:cs typeface="Carlito"/>
              </a:rPr>
              <a:t>can </a:t>
            </a:r>
            <a:r>
              <a:rPr dirty="0" sz="2800" spc="-5">
                <a:latin typeface="Carlito"/>
                <a:cs typeface="Carlito"/>
              </a:rPr>
              <a:t>occur in </a:t>
            </a:r>
            <a:r>
              <a:rPr dirty="0" sz="2800" spc="-15">
                <a:latin typeface="Carlito"/>
                <a:cs typeface="Carlito"/>
              </a:rPr>
              <a:t>offshore, coastal </a:t>
            </a:r>
            <a:r>
              <a:rPr dirty="0" sz="2800">
                <a:latin typeface="Carlito"/>
                <a:cs typeface="Carlito"/>
              </a:rPr>
              <a:t>&amp;  </a:t>
            </a:r>
            <a:r>
              <a:rPr dirty="0" sz="2800" spc="-10">
                <a:latin typeface="Carlito"/>
                <a:cs typeface="Carlito"/>
              </a:rPr>
              <a:t>onshore environments. </a:t>
            </a:r>
            <a:r>
              <a:rPr dirty="0" sz="2800" spc="-5">
                <a:latin typeface="Carlito"/>
                <a:cs typeface="Carlito"/>
              </a:rPr>
              <a:t>Although </a:t>
            </a:r>
            <a:r>
              <a:rPr dirty="0" sz="2800">
                <a:latin typeface="Carlito"/>
                <a:cs typeface="Carlito"/>
              </a:rPr>
              <a:t>the action </a:t>
            </a:r>
            <a:r>
              <a:rPr dirty="0" sz="2800" spc="-10">
                <a:latin typeface="Carlito"/>
                <a:cs typeface="Carlito"/>
              </a:rPr>
              <a:t>of </a:t>
            </a:r>
            <a:r>
              <a:rPr dirty="0" sz="2800" spc="-20">
                <a:latin typeface="Carlito"/>
                <a:cs typeface="Carlito"/>
              </a:rPr>
              <a:t>gravity </a:t>
            </a:r>
            <a:r>
              <a:rPr dirty="0" sz="2800" spc="-5">
                <a:latin typeface="Carlito"/>
                <a:cs typeface="Carlito"/>
              </a:rPr>
              <a:t>is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5">
                <a:latin typeface="Carlito"/>
                <a:cs typeface="Carlito"/>
              </a:rPr>
              <a:t>primary  driving </a:t>
            </a:r>
            <a:r>
              <a:rPr dirty="0" sz="2800" spc="-25">
                <a:latin typeface="Carlito"/>
                <a:cs typeface="Carlito"/>
              </a:rPr>
              <a:t>force </a:t>
            </a:r>
            <a:r>
              <a:rPr dirty="0" sz="2800" spc="-30">
                <a:latin typeface="Carlito"/>
                <a:cs typeface="Carlito"/>
              </a:rPr>
              <a:t>for </a:t>
            </a: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5">
                <a:latin typeface="Carlito"/>
                <a:cs typeface="Carlito"/>
              </a:rPr>
              <a:t>landslide </a:t>
            </a:r>
            <a:r>
              <a:rPr dirty="0" sz="2800" spc="-10">
                <a:latin typeface="Carlito"/>
                <a:cs typeface="Carlito"/>
              </a:rPr>
              <a:t>to </a:t>
            </a:r>
            <a:r>
              <a:rPr dirty="0" sz="2800" spc="-45">
                <a:latin typeface="Carlito"/>
                <a:cs typeface="Carlito"/>
              </a:rPr>
              <a:t>occur, </a:t>
            </a: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5">
                <a:latin typeface="Carlito"/>
                <a:cs typeface="Carlito"/>
              </a:rPr>
              <a:t>landslide </a:t>
            </a:r>
            <a:r>
              <a:rPr dirty="0" sz="2800" spc="-10">
                <a:latin typeface="Carlito"/>
                <a:cs typeface="Carlito"/>
              </a:rPr>
              <a:t>often </a:t>
            </a:r>
            <a:r>
              <a:rPr dirty="0" sz="2800" spc="-15">
                <a:latin typeface="Carlito"/>
                <a:cs typeface="Carlito"/>
              </a:rPr>
              <a:t>requires </a:t>
            </a:r>
            <a:r>
              <a:rPr dirty="0" sz="2800">
                <a:latin typeface="Carlito"/>
                <a:cs typeface="Carlito"/>
              </a:rPr>
              <a:t>a  </a:t>
            </a:r>
            <a:r>
              <a:rPr dirty="0" sz="2800" spc="-5">
                <a:latin typeface="Carlito"/>
                <a:cs typeface="Carlito"/>
              </a:rPr>
              <a:t>trigger </a:t>
            </a:r>
            <a:r>
              <a:rPr dirty="0" sz="2800" spc="-20">
                <a:latin typeface="Carlito"/>
                <a:cs typeface="Carlito"/>
              </a:rPr>
              <a:t>before </a:t>
            </a:r>
            <a:r>
              <a:rPr dirty="0" sz="2800">
                <a:latin typeface="Carlito"/>
                <a:cs typeface="Carlito"/>
              </a:rPr>
              <a:t>being</a:t>
            </a:r>
            <a:r>
              <a:rPr dirty="0" sz="2800" spc="-60">
                <a:latin typeface="Carlito"/>
                <a:cs typeface="Carlito"/>
              </a:rPr>
              <a:t> </a:t>
            </a:r>
            <a:r>
              <a:rPr dirty="0" sz="2800" spc="-10">
                <a:latin typeface="Carlito"/>
                <a:cs typeface="Carlito"/>
              </a:rPr>
              <a:t>initiated.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219837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35">
                <a:latin typeface="Trebuchet MS"/>
                <a:cs typeface="Trebuchet MS"/>
              </a:rPr>
              <a:t>Definition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10320"/>
            <a:ext cx="10362565" cy="3991610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algn="just" marL="241300" indent="-2286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35">
                <a:latin typeface="Carlito"/>
                <a:cs typeface="Carlito"/>
              </a:rPr>
              <a:t>Temporary </a:t>
            </a:r>
            <a:r>
              <a:rPr dirty="0" sz="2800" spc="-10">
                <a:latin typeface="Carlito"/>
                <a:cs typeface="Carlito"/>
              </a:rPr>
              <a:t>instability </a:t>
            </a:r>
            <a:r>
              <a:rPr dirty="0" sz="2800">
                <a:latin typeface="Carlito"/>
                <a:cs typeface="Carlito"/>
              </a:rPr>
              <a:t>of the mass body such </a:t>
            </a:r>
            <a:r>
              <a:rPr dirty="0" sz="2800" spc="-5">
                <a:latin typeface="Carlito"/>
                <a:cs typeface="Carlito"/>
              </a:rPr>
              <a:t>as </a:t>
            </a:r>
            <a:r>
              <a:rPr dirty="0" sz="2800">
                <a:latin typeface="Carlito"/>
                <a:cs typeface="Carlito"/>
              </a:rPr>
              <a:t>soil &amp;</a:t>
            </a:r>
            <a:r>
              <a:rPr dirty="0" sz="2800" spc="-25">
                <a:latin typeface="Carlito"/>
                <a:cs typeface="Carlito"/>
              </a:rPr>
              <a:t> </a:t>
            </a:r>
            <a:r>
              <a:rPr dirty="0" sz="2800" spc="-10">
                <a:latin typeface="Carlito"/>
                <a:cs typeface="Carlito"/>
              </a:rPr>
              <a:t>rock.</a:t>
            </a:r>
            <a:endParaRPr sz="2800">
              <a:latin typeface="Carlito"/>
              <a:cs typeface="Carlito"/>
            </a:endParaRPr>
          </a:p>
          <a:p>
            <a:pPr algn="just" marL="241300" marR="6350" indent="-228600">
              <a:lnSpc>
                <a:spcPct val="90100"/>
              </a:lnSpc>
              <a:spcBef>
                <a:spcPts val="99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Carlito"/>
                <a:cs typeface="Carlito"/>
              </a:rPr>
              <a:t>These </a:t>
            </a:r>
            <a:r>
              <a:rPr dirty="0" sz="2800">
                <a:latin typeface="Carlito"/>
                <a:cs typeface="Carlito"/>
              </a:rPr>
              <a:t>masses </a:t>
            </a:r>
            <a:r>
              <a:rPr dirty="0" sz="2800" spc="-30">
                <a:latin typeface="Carlito"/>
                <a:cs typeface="Carlito"/>
              </a:rPr>
              <a:t>may </a:t>
            </a:r>
            <a:r>
              <a:rPr dirty="0" sz="2800" spc="-20">
                <a:latin typeface="Carlito"/>
                <a:cs typeface="Carlito"/>
              </a:rPr>
              <a:t>leave </a:t>
            </a:r>
            <a:r>
              <a:rPr dirty="0" sz="2800" spc="-5">
                <a:latin typeface="Carlito"/>
                <a:cs typeface="Carlito"/>
              </a:rPr>
              <a:t>their </a:t>
            </a:r>
            <a:r>
              <a:rPr dirty="0" sz="2800" spc="-10">
                <a:latin typeface="Carlito"/>
                <a:cs typeface="Carlito"/>
              </a:rPr>
              <a:t>original </a:t>
            </a:r>
            <a:r>
              <a:rPr dirty="0" sz="2800" spc="-5">
                <a:latin typeface="Carlito"/>
                <a:cs typeface="Carlito"/>
              </a:rPr>
              <a:t>position </a:t>
            </a:r>
            <a:r>
              <a:rPr dirty="0" sz="2800" spc="-10">
                <a:latin typeface="Carlito"/>
                <a:cs typeface="Carlito"/>
              </a:rPr>
              <a:t>gradually </a:t>
            </a:r>
            <a:r>
              <a:rPr dirty="0" sz="2800">
                <a:latin typeface="Carlito"/>
                <a:cs typeface="Carlito"/>
              </a:rPr>
              <a:t>or abruptly  and </a:t>
            </a:r>
            <a:r>
              <a:rPr dirty="0" sz="2800" spc="-15">
                <a:latin typeface="Carlito"/>
                <a:cs typeface="Carlito"/>
              </a:rPr>
              <a:t>start downward </a:t>
            </a:r>
            <a:r>
              <a:rPr dirty="0" sz="2800" spc="-10">
                <a:latin typeface="Carlito"/>
                <a:cs typeface="Carlito"/>
              </a:rPr>
              <a:t>movement. </a:t>
            </a:r>
            <a:r>
              <a:rPr dirty="0" sz="2800" spc="-5">
                <a:latin typeface="Carlito"/>
                <a:cs typeface="Carlito"/>
              </a:rPr>
              <a:t>These </a:t>
            </a:r>
            <a:r>
              <a:rPr dirty="0" sz="2800" spc="-10">
                <a:latin typeface="Carlito"/>
                <a:cs typeface="Carlito"/>
              </a:rPr>
              <a:t>movements </a:t>
            </a:r>
            <a:r>
              <a:rPr dirty="0" sz="2800" spc="-15">
                <a:latin typeface="Carlito"/>
                <a:cs typeface="Carlito"/>
              </a:rPr>
              <a:t>resulted </a:t>
            </a:r>
            <a:r>
              <a:rPr dirty="0" sz="2800" spc="-5">
                <a:latin typeface="Carlito"/>
                <a:cs typeface="Carlito"/>
              </a:rPr>
              <a:t>in </a:t>
            </a:r>
            <a:r>
              <a:rPr dirty="0" sz="2800">
                <a:latin typeface="Carlito"/>
                <a:cs typeface="Carlito"/>
              </a:rPr>
              <a:t>loss </a:t>
            </a:r>
            <a:r>
              <a:rPr dirty="0" sz="2800" spc="-20">
                <a:latin typeface="Carlito"/>
                <a:cs typeface="Carlito"/>
              </a:rPr>
              <a:t>of  life </a:t>
            </a:r>
            <a:r>
              <a:rPr dirty="0" sz="2800" spc="-5">
                <a:latin typeface="Carlito"/>
                <a:cs typeface="Carlito"/>
              </a:rPr>
              <a:t>and </a:t>
            </a:r>
            <a:r>
              <a:rPr dirty="0" sz="2800" spc="-35">
                <a:latin typeface="Carlito"/>
                <a:cs typeface="Carlito"/>
              </a:rPr>
              <a:t>property, </a:t>
            </a:r>
            <a:r>
              <a:rPr dirty="0" sz="2800" spc="-5">
                <a:latin typeface="Carlito"/>
                <a:cs typeface="Carlito"/>
              </a:rPr>
              <a:t>especially </a:t>
            </a:r>
            <a:r>
              <a:rPr dirty="0" sz="2800" spc="-10">
                <a:latin typeface="Carlito"/>
                <a:cs typeface="Carlito"/>
              </a:rPr>
              <a:t>when </a:t>
            </a:r>
            <a:r>
              <a:rPr dirty="0" sz="2800" spc="-5">
                <a:latin typeface="Carlito"/>
                <a:cs typeface="Carlito"/>
              </a:rPr>
              <a:t>it </a:t>
            </a:r>
            <a:r>
              <a:rPr dirty="0" sz="2800" spc="-10">
                <a:latin typeface="Carlito"/>
                <a:cs typeface="Carlito"/>
              </a:rPr>
              <a:t>occurs </a:t>
            </a:r>
            <a:r>
              <a:rPr dirty="0" sz="2800" spc="-5">
                <a:latin typeface="Carlito"/>
                <a:cs typeface="Carlito"/>
              </a:rPr>
              <a:t>near </a:t>
            </a:r>
            <a:r>
              <a:rPr dirty="0" sz="2800" spc="-10">
                <a:latin typeface="Carlito"/>
                <a:cs typeface="Carlito"/>
              </a:rPr>
              <a:t>populated </a:t>
            </a:r>
            <a:r>
              <a:rPr dirty="0" sz="2800" spc="-15">
                <a:latin typeface="Carlito"/>
                <a:cs typeface="Carlito"/>
              </a:rPr>
              <a:t>areas,  </a:t>
            </a:r>
            <a:r>
              <a:rPr dirty="0" sz="2800">
                <a:latin typeface="Carlito"/>
                <a:cs typeface="Carlito"/>
              </a:rPr>
              <a:t>along </a:t>
            </a:r>
            <a:r>
              <a:rPr dirty="0" sz="2800" spc="-20">
                <a:latin typeface="Carlito"/>
                <a:cs typeface="Carlito"/>
              </a:rPr>
              <a:t>highways, </a:t>
            </a:r>
            <a:r>
              <a:rPr dirty="0" sz="2800">
                <a:latin typeface="Carlito"/>
                <a:cs typeface="Carlito"/>
              </a:rPr>
              <a:t>dams &amp; </a:t>
            </a:r>
            <a:r>
              <a:rPr dirty="0" sz="2800" spc="-10">
                <a:latin typeface="Carlito"/>
                <a:cs typeface="Carlito"/>
              </a:rPr>
              <a:t>reservoirs </a:t>
            </a:r>
            <a:r>
              <a:rPr dirty="0" sz="2800">
                <a:latin typeface="Carlito"/>
                <a:cs typeface="Carlito"/>
              </a:rPr>
              <a:t>or under </a:t>
            </a:r>
            <a:r>
              <a:rPr dirty="0" sz="2800" spc="-5">
                <a:latin typeface="Carlito"/>
                <a:cs typeface="Carlito"/>
              </a:rPr>
              <a:t>heavy</a:t>
            </a:r>
            <a:r>
              <a:rPr dirty="0" sz="2800" spc="-55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structures.</a:t>
            </a:r>
            <a:endParaRPr sz="2800">
              <a:latin typeface="Carlito"/>
              <a:cs typeface="Carlito"/>
            </a:endParaRPr>
          </a:p>
          <a:p>
            <a:pPr algn="just" marL="241300" marR="5715" indent="-228600">
              <a:lnSpc>
                <a:spcPts val="3020"/>
              </a:lnSpc>
              <a:spcBef>
                <a:spcPts val="104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Carlito"/>
                <a:cs typeface="Carlito"/>
              </a:rPr>
              <a:t>Such </a:t>
            </a:r>
            <a:r>
              <a:rPr dirty="0" sz="2800" spc="-10">
                <a:latin typeface="Carlito"/>
                <a:cs typeface="Carlito"/>
              </a:rPr>
              <a:t>movements </a:t>
            </a:r>
            <a:r>
              <a:rPr dirty="0" sz="2800">
                <a:latin typeface="Carlito"/>
                <a:cs typeface="Carlito"/>
              </a:rPr>
              <a:t>of </a:t>
            </a:r>
            <a:r>
              <a:rPr dirty="0" sz="2800" spc="-5">
                <a:latin typeface="Carlito"/>
                <a:cs typeface="Carlito"/>
              </a:rPr>
              <a:t>the </a:t>
            </a:r>
            <a:r>
              <a:rPr dirty="0" sz="2800" spc="-10">
                <a:latin typeface="Carlito"/>
                <a:cs typeface="Carlito"/>
              </a:rPr>
              <a:t>superficial </a:t>
            </a:r>
            <a:r>
              <a:rPr dirty="0" sz="2800">
                <a:latin typeface="Carlito"/>
                <a:cs typeface="Carlito"/>
              </a:rPr>
              <a:t>masses </a:t>
            </a:r>
            <a:r>
              <a:rPr dirty="0" sz="2800" spc="-30">
                <a:latin typeface="Carlito"/>
                <a:cs typeface="Carlito"/>
              </a:rPr>
              <a:t>have </a:t>
            </a:r>
            <a:r>
              <a:rPr dirty="0" sz="2800" spc="-5">
                <a:latin typeface="Carlito"/>
                <a:cs typeface="Carlito"/>
              </a:rPr>
              <a:t>been </a:t>
            </a:r>
            <a:r>
              <a:rPr dirty="0" sz="2800" spc="-15">
                <a:latin typeface="Carlito"/>
                <a:cs typeface="Carlito"/>
              </a:rPr>
              <a:t>termed </a:t>
            </a:r>
            <a:r>
              <a:rPr dirty="0" sz="2800" spc="-5">
                <a:latin typeface="Carlito"/>
                <a:cs typeface="Carlito"/>
              </a:rPr>
              <a:t>as  </a:t>
            </a:r>
            <a:r>
              <a:rPr dirty="0" sz="2800">
                <a:latin typeface="Carlito"/>
                <a:cs typeface="Carlito"/>
              </a:rPr>
              <a:t>landslides or</a:t>
            </a:r>
            <a:r>
              <a:rPr dirty="0" sz="2800" spc="-40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landslips.</a:t>
            </a:r>
            <a:endParaRPr sz="2800">
              <a:latin typeface="Carlito"/>
              <a:cs typeface="Carlito"/>
            </a:endParaRPr>
          </a:p>
          <a:p>
            <a:pPr algn="just" marL="241300" marR="5080" indent="-228600">
              <a:lnSpc>
                <a:spcPts val="302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Carlito"/>
                <a:cs typeface="Carlito"/>
              </a:rPr>
              <a:t>These </a:t>
            </a:r>
            <a:r>
              <a:rPr dirty="0" sz="2800">
                <a:latin typeface="Carlito"/>
                <a:cs typeface="Carlito"/>
              </a:rPr>
              <a:t>mass </a:t>
            </a:r>
            <a:r>
              <a:rPr dirty="0" sz="2800" spc="-10">
                <a:latin typeface="Carlito"/>
                <a:cs typeface="Carlito"/>
              </a:rPr>
              <a:t>movements </a:t>
            </a:r>
            <a:r>
              <a:rPr dirty="0" sz="2800" spc="-5">
                <a:latin typeface="Carlito"/>
                <a:cs typeface="Carlito"/>
              </a:rPr>
              <a:t>highly </a:t>
            </a:r>
            <a:r>
              <a:rPr dirty="0" sz="2800" spc="-10">
                <a:latin typeface="Carlito"/>
                <a:cs typeface="Carlito"/>
              </a:rPr>
              <a:t>influence </a:t>
            </a:r>
            <a:r>
              <a:rPr dirty="0" sz="2800" spc="-5">
                <a:latin typeface="Carlito"/>
                <a:cs typeface="Carlito"/>
              </a:rPr>
              <a:t>the </a:t>
            </a:r>
            <a:r>
              <a:rPr dirty="0" sz="2800" spc="-15">
                <a:latin typeface="Carlito"/>
                <a:cs typeface="Carlito"/>
              </a:rPr>
              <a:t>stability </a:t>
            </a:r>
            <a:r>
              <a:rPr dirty="0" sz="2800" spc="-10">
                <a:latin typeface="Carlito"/>
                <a:cs typeface="Carlito"/>
              </a:rPr>
              <a:t>of the </a:t>
            </a:r>
            <a:r>
              <a:rPr dirty="0" sz="2800" spc="-5">
                <a:latin typeface="Carlito"/>
                <a:cs typeface="Carlito"/>
              </a:rPr>
              <a:t>Civil  Engineering</a:t>
            </a:r>
            <a:r>
              <a:rPr dirty="0" sz="2800" spc="-45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projects.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7979" y="220979"/>
            <a:ext cx="11404600" cy="647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289814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60">
                <a:latin typeface="Trebuchet MS"/>
                <a:cs typeface="Trebuchet MS"/>
              </a:rPr>
              <a:t>Classification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10320"/>
            <a:ext cx="10213340" cy="2964815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dirty="0" sz="2800">
                <a:latin typeface="Carlito"/>
                <a:cs typeface="Carlito"/>
              </a:rPr>
              <a:t>Mass </a:t>
            </a:r>
            <a:r>
              <a:rPr dirty="0" sz="2800" spc="-5">
                <a:latin typeface="Carlito"/>
                <a:cs typeface="Carlito"/>
              </a:rPr>
              <a:t>movement </a:t>
            </a:r>
            <a:r>
              <a:rPr dirty="0" sz="2800" spc="-15">
                <a:latin typeface="Carlito"/>
                <a:cs typeface="Carlito"/>
              </a:rPr>
              <a:t>are </a:t>
            </a:r>
            <a:r>
              <a:rPr dirty="0" sz="2800" spc="-5">
                <a:latin typeface="Carlito"/>
                <a:cs typeface="Carlito"/>
              </a:rPr>
              <a:t>classified </a:t>
            </a:r>
            <a:r>
              <a:rPr dirty="0" sz="2800" spc="-10">
                <a:latin typeface="Carlito"/>
                <a:cs typeface="Carlito"/>
              </a:rPr>
              <a:t>according</a:t>
            </a:r>
            <a:r>
              <a:rPr dirty="0" sz="2800" spc="-40">
                <a:latin typeface="Carlito"/>
                <a:cs typeface="Carlito"/>
              </a:rPr>
              <a:t> </a:t>
            </a:r>
            <a:r>
              <a:rPr dirty="0" sz="2800" spc="-15">
                <a:latin typeface="Carlito"/>
                <a:cs typeface="Carlito"/>
              </a:rPr>
              <a:t>to</a:t>
            </a:r>
            <a:endParaRPr sz="2800">
              <a:latin typeface="Carlito"/>
              <a:cs typeface="Carlito"/>
            </a:endParaRPr>
          </a:p>
          <a:p>
            <a:pPr marL="241300" marR="5080" indent="-228600">
              <a:lnSpc>
                <a:spcPts val="304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>
                <a:latin typeface="Carlito"/>
                <a:cs typeface="Carlito"/>
              </a:rPr>
              <a:t>Wide </a:t>
            </a:r>
            <a:r>
              <a:rPr dirty="0" sz="2800" spc="-10">
                <a:latin typeface="Carlito"/>
                <a:cs typeface="Carlito"/>
              </a:rPr>
              <a:t>variety </a:t>
            </a:r>
            <a:r>
              <a:rPr dirty="0" sz="2800" spc="-5">
                <a:latin typeface="Carlito"/>
                <a:cs typeface="Carlito"/>
              </a:rPr>
              <a:t>of geological conditions in </a:t>
            </a:r>
            <a:r>
              <a:rPr dirty="0" sz="2800">
                <a:latin typeface="Carlito"/>
                <a:cs typeface="Carlito"/>
              </a:rPr>
              <a:t>which these </a:t>
            </a:r>
            <a:r>
              <a:rPr dirty="0" sz="2800" spc="-10">
                <a:latin typeface="Carlito"/>
                <a:cs typeface="Carlito"/>
              </a:rPr>
              <a:t>movements </a:t>
            </a:r>
            <a:r>
              <a:rPr dirty="0" sz="2800" spc="-35">
                <a:latin typeface="Carlito"/>
                <a:cs typeface="Carlito"/>
              </a:rPr>
              <a:t>take  </a:t>
            </a:r>
            <a:r>
              <a:rPr dirty="0" sz="2800" spc="-5">
                <a:latin typeface="Carlito"/>
                <a:cs typeface="Carlito"/>
              </a:rPr>
              <a:t>place.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1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10">
                <a:latin typeface="Carlito"/>
                <a:cs typeface="Carlito"/>
              </a:rPr>
              <a:t>Heterogeneity </a:t>
            </a:r>
            <a:r>
              <a:rPr dirty="0" sz="2800">
                <a:latin typeface="Carlito"/>
                <a:cs typeface="Carlito"/>
              </a:rPr>
              <a:t>in the type </a:t>
            </a:r>
            <a:r>
              <a:rPr dirty="0" sz="2800" spc="-5">
                <a:latin typeface="Carlito"/>
                <a:cs typeface="Carlito"/>
              </a:rPr>
              <a:t>of </a:t>
            </a:r>
            <a:r>
              <a:rPr dirty="0" sz="2800" spc="-10">
                <a:latin typeface="Carlito"/>
                <a:cs typeface="Carlito"/>
              </a:rPr>
              <a:t>material </a:t>
            </a:r>
            <a:r>
              <a:rPr dirty="0" sz="2800" spc="-15">
                <a:latin typeface="Carlito"/>
                <a:cs typeface="Carlito"/>
              </a:rPr>
              <a:t>involved </a:t>
            </a:r>
            <a:r>
              <a:rPr dirty="0" sz="2800">
                <a:latin typeface="Carlito"/>
                <a:cs typeface="Carlito"/>
              </a:rPr>
              <a:t>in</a:t>
            </a:r>
            <a:r>
              <a:rPr dirty="0" sz="2800" spc="-114">
                <a:latin typeface="Carlito"/>
                <a:cs typeface="Carlito"/>
              </a:rPr>
              <a:t> </a:t>
            </a:r>
            <a:r>
              <a:rPr dirty="0" sz="2800" spc="-15">
                <a:latin typeface="Carlito"/>
                <a:cs typeface="Carlito"/>
              </a:rPr>
              <a:t>failure.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15">
                <a:latin typeface="Carlito"/>
                <a:cs typeface="Carlito"/>
              </a:rPr>
              <a:t>Nature </a:t>
            </a:r>
            <a:r>
              <a:rPr dirty="0" sz="2800" spc="-5">
                <a:latin typeface="Carlito"/>
                <a:cs typeface="Carlito"/>
              </a:rPr>
              <a:t>of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10">
                <a:latin typeface="Carlito"/>
                <a:cs typeface="Carlito"/>
              </a:rPr>
              <a:t>surface </a:t>
            </a:r>
            <a:r>
              <a:rPr dirty="0" sz="2800">
                <a:latin typeface="Carlito"/>
                <a:cs typeface="Carlito"/>
              </a:rPr>
              <a:t>along which the </a:t>
            </a:r>
            <a:r>
              <a:rPr dirty="0" sz="2800" spc="-5">
                <a:latin typeface="Carlito"/>
                <a:cs typeface="Carlito"/>
              </a:rPr>
              <a:t>landslide </a:t>
            </a:r>
            <a:r>
              <a:rPr dirty="0" sz="2800" spc="-30">
                <a:latin typeface="Carlito"/>
                <a:cs typeface="Carlito"/>
              </a:rPr>
              <a:t>takes</a:t>
            </a:r>
            <a:r>
              <a:rPr dirty="0" sz="2800" spc="-4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place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Carlito"/>
                <a:cs typeface="Carlito"/>
              </a:rPr>
              <a:t>Speed of </a:t>
            </a:r>
            <a:r>
              <a:rPr dirty="0" sz="2800">
                <a:latin typeface="Carlito"/>
                <a:cs typeface="Carlito"/>
              </a:rPr>
              <a:t>the</a:t>
            </a:r>
            <a:r>
              <a:rPr dirty="0" sz="2800" spc="-20">
                <a:latin typeface="Carlito"/>
                <a:cs typeface="Carlito"/>
              </a:rPr>
              <a:t> </a:t>
            </a:r>
            <a:r>
              <a:rPr dirty="0" sz="2800" spc="-10">
                <a:latin typeface="Carlito"/>
                <a:cs typeface="Carlito"/>
              </a:rPr>
              <a:t>movement.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680084" y="415797"/>
            <a:ext cx="10360660" cy="6022340"/>
          </a:xfrm>
          <a:prstGeom prst="rect">
            <a:avLst/>
          </a:prstGeom>
        </p:spPr>
        <p:txBody>
          <a:bodyPr wrap="square" lIns="0" tIns="1016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800"/>
              </a:spcBef>
            </a:pPr>
            <a:r>
              <a:rPr dirty="0" sz="2500">
                <a:latin typeface="Carlito"/>
                <a:cs typeface="Carlito"/>
              </a:rPr>
              <a:t>The mass </a:t>
            </a:r>
            <a:r>
              <a:rPr dirty="0" sz="2500" spc="-10">
                <a:latin typeface="Carlito"/>
                <a:cs typeface="Carlito"/>
              </a:rPr>
              <a:t>movement </a:t>
            </a:r>
            <a:r>
              <a:rPr dirty="0" sz="2500">
                <a:latin typeface="Carlito"/>
                <a:cs typeface="Carlito"/>
              </a:rPr>
              <a:t>is divided </a:t>
            </a:r>
            <a:r>
              <a:rPr dirty="0" sz="2500" spc="-10">
                <a:latin typeface="Carlito"/>
                <a:cs typeface="Carlito"/>
              </a:rPr>
              <a:t>into three groups </a:t>
            </a:r>
            <a:r>
              <a:rPr dirty="0" sz="2500" spc="-5">
                <a:latin typeface="Carlito"/>
                <a:cs typeface="Carlito"/>
              </a:rPr>
              <a:t>on </a:t>
            </a:r>
            <a:r>
              <a:rPr dirty="0" sz="2500">
                <a:latin typeface="Carlito"/>
                <a:cs typeface="Carlito"/>
              </a:rPr>
              <a:t>the basis </a:t>
            </a:r>
            <a:r>
              <a:rPr dirty="0" sz="2500" spc="-5">
                <a:latin typeface="Carlito"/>
                <a:cs typeface="Carlito"/>
              </a:rPr>
              <a:t>of </a:t>
            </a:r>
            <a:r>
              <a:rPr dirty="0" sz="2500">
                <a:latin typeface="Carlito"/>
                <a:cs typeface="Carlito"/>
              </a:rPr>
              <a:t>type </a:t>
            </a:r>
            <a:r>
              <a:rPr dirty="0" sz="2500" spc="-5">
                <a:latin typeface="Carlito"/>
                <a:cs typeface="Carlito"/>
              </a:rPr>
              <a:t>of</a:t>
            </a:r>
            <a:r>
              <a:rPr dirty="0" sz="2500" spc="-130">
                <a:latin typeface="Carlito"/>
                <a:cs typeface="Carlito"/>
              </a:rPr>
              <a:t> </a:t>
            </a:r>
            <a:r>
              <a:rPr dirty="0" sz="2500" spc="-10">
                <a:latin typeface="Carlito"/>
                <a:cs typeface="Carlito"/>
              </a:rPr>
              <a:t>failure</a:t>
            </a:r>
            <a:endParaRPr sz="2500">
              <a:latin typeface="Carlito"/>
              <a:cs typeface="Carlito"/>
            </a:endParaRPr>
          </a:p>
          <a:p>
            <a:pPr algn="just" marL="12700" marR="5080">
              <a:lnSpc>
                <a:spcPct val="90000"/>
              </a:lnSpc>
              <a:spcBef>
                <a:spcPts val="1005"/>
              </a:spcBef>
              <a:buAutoNum type="arabicPeriod"/>
              <a:tabLst>
                <a:tab pos="398780" algn="l"/>
              </a:tabLst>
            </a:pPr>
            <a:r>
              <a:rPr dirty="0" sz="2500" spc="-10" b="1">
                <a:latin typeface="Carlito"/>
                <a:cs typeface="Carlito"/>
              </a:rPr>
              <a:t>Flowage </a:t>
            </a:r>
            <a:r>
              <a:rPr dirty="0" sz="2500">
                <a:latin typeface="Carlito"/>
                <a:cs typeface="Carlito"/>
              </a:rPr>
              <a:t>- A </a:t>
            </a:r>
            <a:r>
              <a:rPr dirty="0" sz="2500" spc="-10">
                <a:latin typeface="Carlito"/>
                <a:cs typeface="Carlito"/>
              </a:rPr>
              <a:t>downgrade movement </a:t>
            </a:r>
            <a:r>
              <a:rPr dirty="0" sz="2500">
                <a:latin typeface="Carlito"/>
                <a:cs typeface="Carlito"/>
              </a:rPr>
              <a:t>of mass </a:t>
            </a:r>
            <a:r>
              <a:rPr dirty="0" sz="2500" spc="-10">
                <a:latin typeface="Carlito"/>
                <a:cs typeface="Carlito"/>
              </a:rPr>
              <a:t>along no definite surface </a:t>
            </a:r>
            <a:r>
              <a:rPr dirty="0" sz="2500">
                <a:latin typeface="Carlito"/>
                <a:cs typeface="Carlito"/>
              </a:rPr>
              <a:t>of  </a:t>
            </a:r>
            <a:r>
              <a:rPr dirty="0" sz="2500" spc="-10">
                <a:latin typeface="Carlito"/>
                <a:cs typeface="Carlito"/>
              </a:rPr>
              <a:t>failure. </a:t>
            </a:r>
            <a:r>
              <a:rPr dirty="0" sz="2500">
                <a:latin typeface="Carlito"/>
                <a:cs typeface="Carlito"/>
              </a:rPr>
              <a:t>Mass </a:t>
            </a:r>
            <a:r>
              <a:rPr dirty="0" sz="2500" spc="-20">
                <a:latin typeface="Carlito"/>
                <a:cs typeface="Carlito"/>
              </a:rPr>
              <a:t>involved </a:t>
            </a:r>
            <a:r>
              <a:rPr dirty="0" sz="2500">
                <a:latin typeface="Carlito"/>
                <a:cs typeface="Carlito"/>
              </a:rPr>
              <a:t>in </a:t>
            </a:r>
            <a:r>
              <a:rPr dirty="0" sz="2500" spc="-5">
                <a:latin typeface="Carlito"/>
                <a:cs typeface="Carlito"/>
              </a:rPr>
              <a:t>this </a:t>
            </a:r>
            <a:r>
              <a:rPr dirty="0" sz="2500">
                <a:latin typeface="Carlito"/>
                <a:cs typeface="Carlito"/>
              </a:rPr>
              <a:t>type </a:t>
            </a:r>
            <a:r>
              <a:rPr dirty="0" sz="2500" spc="-10">
                <a:latin typeface="Carlito"/>
                <a:cs typeface="Carlito"/>
              </a:rPr>
              <a:t>of failure is </a:t>
            </a:r>
            <a:r>
              <a:rPr dirty="0" sz="2500" spc="-5">
                <a:latin typeface="Carlito"/>
                <a:cs typeface="Carlito"/>
              </a:rPr>
              <a:t>primarily </a:t>
            </a:r>
            <a:r>
              <a:rPr dirty="0" sz="2500" spc="-10">
                <a:latin typeface="Carlito"/>
                <a:cs typeface="Carlito"/>
              </a:rPr>
              <a:t>unconsolidated </a:t>
            </a:r>
            <a:r>
              <a:rPr dirty="0" sz="2500" spc="-20">
                <a:latin typeface="Carlito"/>
                <a:cs typeface="Carlito"/>
              </a:rPr>
              <a:t>or  </a:t>
            </a:r>
            <a:r>
              <a:rPr dirty="0" sz="2500">
                <a:latin typeface="Carlito"/>
                <a:cs typeface="Carlito"/>
              </a:rPr>
              <a:t>loosely </a:t>
            </a:r>
            <a:r>
              <a:rPr dirty="0" sz="2500" spc="-15">
                <a:latin typeface="Carlito"/>
                <a:cs typeface="Carlito"/>
              </a:rPr>
              <a:t>packed </a:t>
            </a:r>
            <a:r>
              <a:rPr dirty="0" sz="2500">
                <a:latin typeface="Carlito"/>
                <a:cs typeface="Carlito"/>
              </a:rPr>
              <a:t>or </a:t>
            </a:r>
            <a:r>
              <a:rPr dirty="0" sz="2500" spc="-15">
                <a:latin typeface="Carlito"/>
                <a:cs typeface="Carlito"/>
              </a:rPr>
              <a:t>rendered </a:t>
            </a:r>
            <a:r>
              <a:rPr dirty="0" sz="2500">
                <a:latin typeface="Carlito"/>
                <a:cs typeface="Carlito"/>
              </a:rPr>
              <a:t>so </a:t>
            </a:r>
            <a:r>
              <a:rPr dirty="0" sz="2500" spc="-10">
                <a:latin typeface="Carlito"/>
                <a:cs typeface="Carlito"/>
              </a:rPr>
              <a:t>by natural processes </a:t>
            </a:r>
            <a:r>
              <a:rPr dirty="0" sz="2500">
                <a:latin typeface="Carlito"/>
                <a:cs typeface="Carlito"/>
              </a:rPr>
              <a:t>of </a:t>
            </a:r>
            <a:r>
              <a:rPr dirty="0" sz="2500" spc="-15">
                <a:latin typeface="Carlito"/>
                <a:cs typeface="Carlito"/>
              </a:rPr>
              <a:t>decay </a:t>
            </a:r>
            <a:r>
              <a:rPr dirty="0" sz="2500">
                <a:latin typeface="Carlito"/>
                <a:cs typeface="Carlito"/>
              </a:rPr>
              <a:t>and </a:t>
            </a:r>
            <a:r>
              <a:rPr dirty="0" sz="2500" spc="-10">
                <a:latin typeface="Carlito"/>
                <a:cs typeface="Carlito"/>
              </a:rPr>
              <a:t>disintegration.  </a:t>
            </a:r>
            <a:r>
              <a:rPr dirty="0" sz="2500">
                <a:latin typeface="Carlito"/>
                <a:cs typeface="Carlito"/>
              </a:rPr>
              <a:t>The </a:t>
            </a:r>
            <a:r>
              <a:rPr dirty="0" sz="2500" spc="-5">
                <a:latin typeface="Carlito"/>
                <a:cs typeface="Carlito"/>
              </a:rPr>
              <a:t>result </a:t>
            </a:r>
            <a:r>
              <a:rPr dirty="0" sz="2500">
                <a:latin typeface="Carlito"/>
                <a:cs typeface="Carlito"/>
              </a:rPr>
              <a:t>is </a:t>
            </a:r>
            <a:r>
              <a:rPr dirty="0" sz="2500" spc="-5">
                <a:latin typeface="Carlito"/>
                <a:cs typeface="Carlito"/>
              </a:rPr>
              <a:t>that </a:t>
            </a:r>
            <a:r>
              <a:rPr dirty="0" sz="2500">
                <a:latin typeface="Carlito"/>
                <a:cs typeface="Carlito"/>
              </a:rPr>
              <a:t>the </a:t>
            </a:r>
            <a:r>
              <a:rPr dirty="0" sz="2500" spc="-10">
                <a:latin typeface="Carlito"/>
                <a:cs typeface="Carlito"/>
              </a:rPr>
              <a:t>movement </a:t>
            </a:r>
            <a:r>
              <a:rPr dirty="0" sz="2500">
                <a:latin typeface="Carlito"/>
                <a:cs typeface="Carlito"/>
              </a:rPr>
              <a:t>is </a:t>
            </a:r>
            <a:r>
              <a:rPr dirty="0" sz="2500" spc="-5">
                <a:latin typeface="Carlito"/>
                <a:cs typeface="Carlito"/>
              </a:rPr>
              <a:t>distributed </a:t>
            </a:r>
            <a:r>
              <a:rPr dirty="0" sz="2500">
                <a:latin typeface="Carlito"/>
                <a:cs typeface="Carlito"/>
              </a:rPr>
              <a:t>mass of </a:t>
            </a:r>
            <a:r>
              <a:rPr dirty="0" sz="2500" spc="-5">
                <a:latin typeface="Carlito"/>
                <a:cs typeface="Carlito"/>
              </a:rPr>
              <a:t>irregular</a:t>
            </a:r>
            <a:r>
              <a:rPr dirty="0" sz="2500" spc="-125">
                <a:latin typeface="Carlito"/>
                <a:cs typeface="Carlito"/>
              </a:rPr>
              <a:t> </a:t>
            </a:r>
            <a:r>
              <a:rPr dirty="0" sz="2500">
                <a:latin typeface="Carlito"/>
                <a:cs typeface="Carlito"/>
              </a:rPr>
              <a:t>shape.</a:t>
            </a:r>
            <a:endParaRPr sz="2500">
              <a:latin typeface="Carlito"/>
              <a:cs typeface="Carlito"/>
            </a:endParaRPr>
          </a:p>
          <a:p>
            <a:pPr algn="just" marL="12700" marR="5715">
              <a:lnSpc>
                <a:spcPct val="90000"/>
              </a:lnSpc>
              <a:spcBef>
                <a:spcPts val="1000"/>
              </a:spcBef>
              <a:buAutoNum type="arabicPeriod"/>
              <a:tabLst>
                <a:tab pos="345440" algn="l"/>
              </a:tabLst>
            </a:pPr>
            <a:r>
              <a:rPr dirty="0" sz="2500" b="1">
                <a:latin typeface="Carlito"/>
                <a:cs typeface="Carlito"/>
              </a:rPr>
              <a:t>Sliding </a:t>
            </a:r>
            <a:r>
              <a:rPr dirty="0" sz="2500">
                <a:latin typeface="Carlito"/>
                <a:cs typeface="Carlito"/>
              </a:rPr>
              <a:t>- A true </a:t>
            </a:r>
            <a:r>
              <a:rPr dirty="0" sz="2500" spc="-5">
                <a:latin typeface="Carlito"/>
                <a:cs typeface="Carlito"/>
              </a:rPr>
              <a:t>landslide </a:t>
            </a:r>
            <a:r>
              <a:rPr dirty="0" sz="2500">
                <a:latin typeface="Carlito"/>
                <a:cs typeface="Carlito"/>
              </a:rPr>
              <a:t>is a type </a:t>
            </a:r>
            <a:r>
              <a:rPr dirty="0" sz="2500" spc="-10">
                <a:latin typeface="Carlito"/>
                <a:cs typeface="Carlito"/>
              </a:rPr>
              <a:t>of </a:t>
            </a:r>
            <a:r>
              <a:rPr dirty="0" sz="2500">
                <a:latin typeface="Carlito"/>
                <a:cs typeface="Carlito"/>
              </a:rPr>
              <a:t>mass </a:t>
            </a:r>
            <a:r>
              <a:rPr dirty="0" sz="2500" spc="-10">
                <a:latin typeface="Carlito"/>
                <a:cs typeface="Carlito"/>
              </a:rPr>
              <a:t>failure </a:t>
            </a:r>
            <a:r>
              <a:rPr dirty="0" sz="2500">
                <a:latin typeface="Carlito"/>
                <a:cs typeface="Carlito"/>
              </a:rPr>
              <a:t>in </a:t>
            </a:r>
            <a:r>
              <a:rPr dirty="0" sz="2500" spc="-5">
                <a:latin typeface="Carlito"/>
                <a:cs typeface="Carlito"/>
              </a:rPr>
              <a:t>which </a:t>
            </a:r>
            <a:r>
              <a:rPr dirty="0" sz="2500">
                <a:latin typeface="Carlito"/>
                <a:cs typeface="Carlito"/>
              </a:rPr>
              <a:t>a </a:t>
            </a:r>
            <a:r>
              <a:rPr dirty="0" sz="2500" spc="-5">
                <a:latin typeface="Carlito"/>
                <a:cs typeface="Carlito"/>
              </a:rPr>
              <a:t>superficial </a:t>
            </a:r>
            <a:r>
              <a:rPr dirty="0" sz="2500" spc="-10">
                <a:latin typeface="Carlito"/>
                <a:cs typeface="Carlito"/>
              </a:rPr>
              <a:t>mass  fails by </a:t>
            </a:r>
            <a:r>
              <a:rPr dirty="0" sz="2500" spc="-5">
                <a:latin typeface="Carlito"/>
                <a:cs typeface="Carlito"/>
              </a:rPr>
              <a:t>moving </a:t>
            </a:r>
            <a:r>
              <a:rPr dirty="0" sz="2500" spc="-10">
                <a:latin typeface="Carlito"/>
                <a:cs typeface="Carlito"/>
              </a:rPr>
              <a:t>as </a:t>
            </a:r>
            <a:r>
              <a:rPr dirty="0" sz="2500">
                <a:latin typeface="Carlito"/>
                <a:cs typeface="Carlito"/>
              </a:rPr>
              <a:t>a </a:t>
            </a:r>
            <a:r>
              <a:rPr dirty="0" sz="2500" spc="-5">
                <a:latin typeface="Carlito"/>
                <a:cs typeface="Carlito"/>
              </a:rPr>
              <a:t>whole along </a:t>
            </a:r>
            <a:r>
              <a:rPr dirty="0" sz="2500">
                <a:latin typeface="Carlito"/>
                <a:cs typeface="Carlito"/>
              </a:rPr>
              <a:t>a </a:t>
            </a:r>
            <a:r>
              <a:rPr dirty="0" sz="2500" spc="-10">
                <a:latin typeface="Carlito"/>
                <a:cs typeface="Carlito"/>
              </a:rPr>
              <a:t>definite surface </a:t>
            </a:r>
            <a:r>
              <a:rPr dirty="0" sz="2500">
                <a:latin typeface="Carlito"/>
                <a:cs typeface="Carlito"/>
              </a:rPr>
              <a:t>of </a:t>
            </a:r>
            <a:r>
              <a:rPr dirty="0" sz="2500" spc="-15">
                <a:latin typeface="Carlito"/>
                <a:cs typeface="Carlito"/>
              </a:rPr>
              <a:t>failure. </a:t>
            </a:r>
            <a:r>
              <a:rPr dirty="0" sz="2500">
                <a:latin typeface="Carlito"/>
                <a:cs typeface="Carlito"/>
              </a:rPr>
              <a:t>The </a:t>
            </a:r>
            <a:r>
              <a:rPr dirty="0" sz="2500" spc="-10">
                <a:latin typeface="Carlito"/>
                <a:cs typeface="Carlito"/>
              </a:rPr>
              <a:t>surface </a:t>
            </a:r>
            <a:r>
              <a:rPr dirty="0" sz="2500">
                <a:latin typeface="Carlito"/>
                <a:cs typeface="Carlito"/>
              </a:rPr>
              <a:t>of  </a:t>
            </a:r>
            <a:r>
              <a:rPr dirty="0" sz="2500" spc="-10">
                <a:latin typeface="Carlito"/>
                <a:cs typeface="Carlito"/>
              </a:rPr>
              <a:t>failure may </a:t>
            </a:r>
            <a:r>
              <a:rPr dirty="0" sz="2500">
                <a:latin typeface="Carlito"/>
                <a:cs typeface="Carlito"/>
              </a:rPr>
              <a:t>be </a:t>
            </a:r>
            <a:r>
              <a:rPr dirty="0" sz="2500" spc="-5">
                <a:latin typeface="Carlito"/>
                <a:cs typeface="Carlito"/>
              </a:rPr>
              <a:t>planar </a:t>
            </a:r>
            <a:r>
              <a:rPr dirty="0" sz="2500">
                <a:latin typeface="Carlito"/>
                <a:cs typeface="Carlito"/>
              </a:rPr>
              <a:t>or </a:t>
            </a:r>
            <a:r>
              <a:rPr dirty="0" sz="2500" spc="-10">
                <a:latin typeface="Carlito"/>
                <a:cs typeface="Carlito"/>
              </a:rPr>
              <a:t>semicircular </a:t>
            </a:r>
            <a:r>
              <a:rPr dirty="0" sz="2500">
                <a:latin typeface="Carlito"/>
                <a:cs typeface="Carlito"/>
              </a:rPr>
              <a:t>in </a:t>
            </a:r>
            <a:r>
              <a:rPr dirty="0" sz="2500" spc="-5">
                <a:latin typeface="Carlito"/>
                <a:cs typeface="Carlito"/>
              </a:rPr>
              <a:t>outline. </a:t>
            </a:r>
            <a:r>
              <a:rPr dirty="0" sz="2500">
                <a:latin typeface="Carlito"/>
                <a:cs typeface="Carlito"/>
              </a:rPr>
              <a:t>The </a:t>
            </a:r>
            <a:r>
              <a:rPr dirty="0" sz="2500" spc="-5">
                <a:latin typeface="Carlito"/>
                <a:cs typeface="Carlito"/>
              </a:rPr>
              <a:t>mass </a:t>
            </a:r>
            <a:r>
              <a:rPr dirty="0" sz="2500" spc="-10">
                <a:latin typeface="Carlito"/>
                <a:cs typeface="Carlito"/>
              </a:rPr>
              <a:t>above </a:t>
            </a:r>
            <a:r>
              <a:rPr dirty="0" sz="2500">
                <a:latin typeface="Carlito"/>
                <a:cs typeface="Carlito"/>
              </a:rPr>
              <a:t>the </a:t>
            </a:r>
            <a:r>
              <a:rPr dirty="0" sz="2500" spc="-20">
                <a:latin typeface="Carlito"/>
                <a:cs typeface="Carlito"/>
              </a:rPr>
              <a:t>failure  </a:t>
            </a:r>
            <a:r>
              <a:rPr dirty="0" sz="2500" spc="-10">
                <a:latin typeface="Carlito"/>
                <a:cs typeface="Carlito"/>
              </a:rPr>
              <a:t>surface </a:t>
            </a:r>
            <a:r>
              <a:rPr dirty="0" sz="2500">
                <a:latin typeface="Carlito"/>
                <a:cs typeface="Carlito"/>
              </a:rPr>
              <a:t>is </a:t>
            </a:r>
            <a:r>
              <a:rPr dirty="0" sz="2500" spc="-10">
                <a:latin typeface="Carlito"/>
                <a:cs typeface="Carlito"/>
              </a:rPr>
              <a:t>unstable whereas </a:t>
            </a:r>
            <a:r>
              <a:rPr dirty="0" sz="2500">
                <a:latin typeface="Carlito"/>
                <a:cs typeface="Carlito"/>
              </a:rPr>
              <a:t>the </a:t>
            </a:r>
            <a:r>
              <a:rPr dirty="0" sz="2500" spc="-5">
                <a:latin typeface="Carlito"/>
                <a:cs typeface="Carlito"/>
              </a:rPr>
              <a:t>material </a:t>
            </a:r>
            <a:r>
              <a:rPr dirty="0" sz="2500">
                <a:latin typeface="Carlito"/>
                <a:cs typeface="Carlito"/>
              </a:rPr>
              <a:t>lying </a:t>
            </a:r>
            <a:r>
              <a:rPr dirty="0" sz="2500" spc="-10">
                <a:latin typeface="Carlito"/>
                <a:cs typeface="Carlito"/>
              </a:rPr>
              <a:t>below </a:t>
            </a:r>
            <a:r>
              <a:rPr dirty="0" sz="2500">
                <a:latin typeface="Carlito"/>
                <a:cs typeface="Carlito"/>
              </a:rPr>
              <a:t>this </a:t>
            </a:r>
            <a:r>
              <a:rPr dirty="0" sz="2500" spc="-10">
                <a:latin typeface="Carlito"/>
                <a:cs typeface="Carlito"/>
              </a:rPr>
              <a:t>surface </a:t>
            </a:r>
            <a:r>
              <a:rPr dirty="0" sz="2500">
                <a:latin typeface="Carlito"/>
                <a:cs typeface="Carlito"/>
              </a:rPr>
              <a:t>is </a:t>
            </a:r>
            <a:r>
              <a:rPr dirty="0" sz="2500" spc="-10">
                <a:latin typeface="Carlito"/>
                <a:cs typeface="Carlito"/>
              </a:rPr>
              <a:t>generally  stable. </a:t>
            </a:r>
            <a:r>
              <a:rPr dirty="0" sz="2500" spc="-5">
                <a:latin typeface="Carlito"/>
                <a:cs typeface="Carlito"/>
              </a:rPr>
              <a:t>Sliding </a:t>
            </a:r>
            <a:r>
              <a:rPr dirty="0" sz="2500" spc="-20">
                <a:latin typeface="Carlito"/>
                <a:cs typeface="Carlito"/>
              </a:rPr>
              <a:t>may </a:t>
            </a:r>
            <a:r>
              <a:rPr dirty="0" sz="2500" spc="-15">
                <a:latin typeface="Carlito"/>
                <a:cs typeface="Carlito"/>
              </a:rPr>
              <a:t>involve </a:t>
            </a:r>
            <a:r>
              <a:rPr dirty="0" sz="2500" spc="-10">
                <a:latin typeface="Carlito"/>
                <a:cs typeface="Carlito"/>
              </a:rPr>
              <a:t>material </a:t>
            </a:r>
            <a:r>
              <a:rPr dirty="0" sz="2500">
                <a:latin typeface="Carlito"/>
                <a:cs typeface="Carlito"/>
              </a:rPr>
              <a:t>of </a:t>
            </a:r>
            <a:r>
              <a:rPr dirty="0" sz="2500" spc="-10">
                <a:latin typeface="Carlito"/>
                <a:cs typeface="Carlito"/>
              </a:rPr>
              <a:t>any composition, </a:t>
            </a:r>
            <a:r>
              <a:rPr dirty="0" sz="2500" spc="-5">
                <a:latin typeface="Carlito"/>
                <a:cs typeface="Carlito"/>
              </a:rPr>
              <a:t>shape </a:t>
            </a:r>
            <a:r>
              <a:rPr dirty="0" sz="2500">
                <a:latin typeface="Carlito"/>
                <a:cs typeface="Carlito"/>
              </a:rPr>
              <a:t>and of </a:t>
            </a:r>
            <a:r>
              <a:rPr dirty="0" sz="2500" spc="-10">
                <a:latin typeface="Carlito"/>
                <a:cs typeface="Carlito"/>
              </a:rPr>
              <a:t>varying  degree </a:t>
            </a:r>
            <a:r>
              <a:rPr dirty="0" sz="2500">
                <a:latin typeface="Carlito"/>
                <a:cs typeface="Carlito"/>
              </a:rPr>
              <a:t>of </a:t>
            </a:r>
            <a:r>
              <a:rPr dirty="0" sz="2500" spc="-5">
                <a:latin typeface="Carlito"/>
                <a:cs typeface="Carlito"/>
              </a:rPr>
              <a:t>consolidation.</a:t>
            </a:r>
            <a:endParaRPr sz="2500">
              <a:latin typeface="Carlito"/>
              <a:cs typeface="Carlito"/>
            </a:endParaRPr>
          </a:p>
          <a:p>
            <a:pPr algn="just" marL="12700" marR="6350">
              <a:lnSpc>
                <a:spcPct val="90000"/>
              </a:lnSpc>
              <a:spcBef>
                <a:spcPts val="1000"/>
              </a:spcBef>
              <a:buAutoNum type="arabicPeriod"/>
              <a:tabLst>
                <a:tab pos="360680" algn="l"/>
              </a:tabLst>
            </a:pPr>
            <a:r>
              <a:rPr dirty="0" sz="2500" spc="-5" b="1">
                <a:latin typeface="Carlito"/>
                <a:cs typeface="Carlito"/>
              </a:rPr>
              <a:t>Subsidence </a:t>
            </a:r>
            <a:r>
              <a:rPr dirty="0" sz="2500">
                <a:latin typeface="Carlito"/>
                <a:cs typeface="Carlito"/>
              </a:rPr>
              <a:t>- </a:t>
            </a:r>
            <a:r>
              <a:rPr dirty="0" sz="2500" spc="5">
                <a:latin typeface="Carlito"/>
                <a:cs typeface="Carlito"/>
              </a:rPr>
              <a:t>It </a:t>
            </a:r>
            <a:r>
              <a:rPr dirty="0" sz="2500">
                <a:latin typeface="Carlito"/>
                <a:cs typeface="Carlito"/>
              </a:rPr>
              <a:t>is </a:t>
            </a:r>
            <a:r>
              <a:rPr dirty="0" sz="2500" spc="-5">
                <a:latin typeface="Carlito"/>
                <a:cs typeface="Carlito"/>
              </a:rPr>
              <a:t>defined </a:t>
            </a:r>
            <a:r>
              <a:rPr dirty="0" sz="2500">
                <a:latin typeface="Carlito"/>
                <a:cs typeface="Carlito"/>
              </a:rPr>
              <a:t>as </a:t>
            </a:r>
            <a:r>
              <a:rPr dirty="0" sz="2500" spc="-5">
                <a:latin typeface="Carlito"/>
                <a:cs typeface="Carlito"/>
              </a:rPr>
              <a:t>sinking </a:t>
            </a:r>
            <a:r>
              <a:rPr dirty="0" sz="2500">
                <a:latin typeface="Carlito"/>
                <a:cs typeface="Carlito"/>
              </a:rPr>
              <a:t>or </a:t>
            </a:r>
            <a:r>
              <a:rPr dirty="0" sz="2500" spc="-5">
                <a:latin typeface="Carlito"/>
                <a:cs typeface="Carlito"/>
              </a:rPr>
              <a:t>settling </a:t>
            </a:r>
            <a:r>
              <a:rPr dirty="0" sz="2500">
                <a:latin typeface="Carlito"/>
                <a:cs typeface="Carlito"/>
              </a:rPr>
              <a:t>of the </a:t>
            </a:r>
            <a:r>
              <a:rPr dirty="0" sz="2500" spc="-15">
                <a:latin typeface="Carlito"/>
                <a:cs typeface="Carlito"/>
              </a:rPr>
              <a:t>ground </a:t>
            </a:r>
            <a:r>
              <a:rPr dirty="0" sz="2500">
                <a:latin typeface="Carlito"/>
                <a:cs typeface="Carlito"/>
              </a:rPr>
              <a:t>in a </a:t>
            </a:r>
            <a:r>
              <a:rPr dirty="0" sz="2500" spc="-10">
                <a:latin typeface="Carlito"/>
                <a:cs typeface="Carlito"/>
              </a:rPr>
              <a:t>vertically  </a:t>
            </a:r>
            <a:r>
              <a:rPr dirty="0" sz="2500" spc="-15">
                <a:latin typeface="Carlito"/>
                <a:cs typeface="Carlito"/>
              </a:rPr>
              <a:t>downward </a:t>
            </a:r>
            <a:r>
              <a:rPr dirty="0" sz="2500" spc="-10">
                <a:latin typeface="Carlito"/>
                <a:cs typeface="Carlito"/>
              </a:rPr>
              <a:t>direction </a:t>
            </a:r>
            <a:r>
              <a:rPr dirty="0" sz="2500" spc="-5">
                <a:latin typeface="Carlito"/>
                <a:cs typeface="Carlito"/>
              </a:rPr>
              <a:t>which </a:t>
            </a:r>
            <a:r>
              <a:rPr dirty="0" sz="2500" spc="-20">
                <a:latin typeface="Carlito"/>
                <a:cs typeface="Carlito"/>
              </a:rPr>
              <a:t>may </a:t>
            </a:r>
            <a:r>
              <a:rPr dirty="0" sz="2500" spc="-5">
                <a:latin typeface="Carlito"/>
                <a:cs typeface="Carlito"/>
              </a:rPr>
              <a:t>occur because </a:t>
            </a:r>
            <a:r>
              <a:rPr dirty="0" sz="2500">
                <a:latin typeface="Carlito"/>
                <a:cs typeface="Carlito"/>
              </a:rPr>
              <a:t>of </a:t>
            </a:r>
            <a:r>
              <a:rPr dirty="0" sz="2500" spc="-15">
                <a:latin typeface="Carlito"/>
                <a:cs typeface="Carlito"/>
              </a:rPr>
              <a:t>removal </a:t>
            </a:r>
            <a:r>
              <a:rPr dirty="0" sz="2500">
                <a:latin typeface="Carlito"/>
                <a:cs typeface="Carlito"/>
              </a:rPr>
              <a:t>of </a:t>
            </a:r>
            <a:r>
              <a:rPr dirty="0" sz="2500" spc="-15">
                <a:latin typeface="Carlito"/>
                <a:cs typeface="Carlito"/>
              </a:rPr>
              <a:t>natural </a:t>
            </a:r>
            <a:r>
              <a:rPr dirty="0" sz="2500" spc="-10">
                <a:latin typeface="Carlito"/>
                <a:cs typeface="Carlito"/>
              </a:rPr>
              <a:t>support  </a:t>
            </a:r>
            <a:r>
              <a:rPr dirty="0" sz="2500" spc="-15">
                <a:latin typeface="Carlito"/>
                <a:cs typeface="Carlito"/>
              </a:rPr>
              <a:t>from </a:t>
            </a:r>
            <a:r>
              <a:rPr dirty="0" sz="2500">
                <a:latin typeface="Carlito"/>
                <a:cs typeface="Carlito"/>
              </a:rPr>
              <a:t>the </a:t>
            </a:r>
            <a:r>
              <a:rPr dirty="0" sz="2500" spc="-10">
                <a:latin typeface="Carlito"/>
                <a:cs typeface="Carlito"/>
              </a:rPr>
              <a:t>underground or </a:t>
            </a:r>
            <a:r>
              <a:rPr dirty="0" sz="2500">
                <a:latin typeface="Carlito"/>
                <a:cs typeface="Carlito"/>
              </a:rPr>
              <a:t>due </a:t>
            </a:r>
            <a:r>
              <a:rPr dirty="0" sz="2500" spc="-10">
                <a:latin typeface="Carlito"/>
                <a:cs typeface="Carlito"/>
              </a:rPr>
              <a:t>to </a:t>
            </a:r>
            <a:r>
              <a:rPr dirty="0" sz="2500" spc="-5">
                <a:latin typeface="Carlito"/>
                <a:cs typeface="Carlito"/>
              </a:rPr>
              <a:t>compaction </a:t>
            </a:r>
            <a:r>
              <a:rPr dirty="0" sz="2500">
                <a:latin typeface="Carlito"/>
                <a:cs typeface="Carlito"/>
              </a:rPr>
              <a:t>of </a:t>
            </a:r>
            <a:r>
              <a:rPr dirty="0" sz="2500" spc="-20">
                <a:latin typeface="Carlito"/>
                <a:cs typeface="Carlito"/>
              </a:rPr>
              <a:t>weaker </a:t>
            </a:r>
            <a:r>
              <a:rPr dirty="0" sz="2500" spc="-10">
                <a:latin typeface="Carlito"/>
                <a:cs typeface="Carlito"/>
              </a:rPr>
              <a:t>rocks </a:t>
            </a:r>
            <a:r>
              <a:rPr dirty="0" sz="2500" spc="-5">
                <a:latin typeface="Carlito"/>
                <a:cs typeface="Carlito"/>
              </a:rPr>
              <a:t>under </a:t>
            </a:r>
            <a:r>
              <a:rPr dirty="0" sz="2500">
                <a:latin typeface="Carlito"/>
                <a:cs typeface="Carlito"/>
              </a:rPr>
              <a:t>the </a:t>
            </a:r>
            <a:r>
              <a:rPr dirty="0" sz="2500" spc="-5">
                <a:latin typeface="Carlito"/>
                <a:cs typeface="Carlito"/>
              </a:rPr>
              <a:t>loam.  </a:t>
            </a:r>
            <a:r>
              <a:rPr dirty="0" sz="2500">
                <a:latin typeface="Carlito"/>
                <a:cs typeface="Carlito"/>
              </a:rPr>
              <a:t>The </a:t>
            </a:r>
            <a:r>
              <a:rPr dirty="0" sz="2500" spc="-10">
                <a:latin typeface="Carlito"/>
                <a:cs typeface="Carlito"/>
              </a:rPr>
              <a:t>resultant </a:t>
            </a:r>
            <a:r>
              <a:rPr dirty="0" sz="2500" spc="-15">
                <a:latin typeface="Carlito"/>
                <a:cs typeface="Carlito"/>
              </a:rPr>
              <a:t>product from </a:t>
            </a:r>
            <a:r>
              <a:rPr dirty="0" sz="2500" spc="-5">
                <a:latin typeface="Carlito"/>
                <a:cs typeface="Carlito"/>
              </a:rPr>
              <a:t>this </a:t>
            </a:r>
            <a:r>
              <a:rPr dirty="0" sz="2500" spc="-15">
                <a:latin typeface="Carlito"/>
                <a:cs typeface="Carlito"/>
              </a:rPr>
              <a:t>process </a:t>
            </a:r>
            <a:r>
              <a:rPr dirty="0" sz="2500">
                <a:latin typeface="Carlito"/>
                <a:cs typeface="Carlito"/>
              </a:rPr>
              <a:t>is </a:t>
            </a:r>
            <a:r>
              <a:rPr dirty="0" sz="2500" spc="-5">
                <a:latin typeface="Carlito"/>
                <a:cs typeface="Carlito"/>
              </a:rPr>
              <a:t>artificial hill which </a:t>
            </a:r>
            <a:r>
              <a:rPr dirty="0" sz="2500" spc="-20">
                <a:latin typeface="Carlito"/>
                <a:cs typeface="Carlito"/>
              </a:rPr>
              <a:t>suffers </a:t>
            </a:r>
            <a:r>
              <a:rPr dirty="0" sz="2500" spc="-5">
                <a:latin typeface="Carlito"/>
                <a:cs typeface="Carlito"/>
              </a:rPr>
              <a:t>sinking </a:t>
            </a:r>
            <a:r>
              <a:rPr dirty="0" sz="2500" spc="555">
                <a:latin typeface="Carlito"/>
                <a:cs typeface="Carlito"/>
              </a:rPr>
              <a:t> </a:t>
            </a:r>
            <a:r>
              <a:rPr dirty="0" sz="2500" spc="-15">
                <a:latin typeface="Carlito"/>
                <a:cs typeface="Carlito"/>
              </a:rPr>
              <a:t>Downward</a:t>
            </a:r>
            <a:r>
              <a:rPr dirty="0" sz="2500">
                <a:latin typeface="Carlito"/>
                <a:cs typeface="Carlito"/>
              </a:rPr>
              <a:t> </a:t>
            </a:r>
            <a:r>
              <a:rPr dirty="0" sz="2500" spc="-10">
                <a:latin typeface="Carlito"/>
                <a:cs typeface="Carlito"/>
              </a:rPr>
              <a:t>movement.</a:t>
            </a:r>
            <a:endParaRPr sz="25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310515"/>
            <a:ext cx="617283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95">
                <a:latin typeface="Trebuchet MS"/>
                <a:cs typeface="Trebuchet MS"/>
              </a:rPr>
              <a:t>Causes </a:t>
            </a:r>
            <a:r>
              <a:rPr dirty="0" spc="-204">
                <a:latin typeface="Trebuchet MS"/>
                <a:cs typeface="Trebuchet MS"/>
              </a:rPr>
              <a:t>of </a:t>
            </a:r>
            <a:r>
              <a:rPr dirty="0" spc="25">
                <a:latin typeface="Trebuchet MS"/>
                <a:cs typeface="Trebuchet MS"/>
              </a:rPr>
              <a:t>Mass</a:t>
            </a:r>
            <a:r>
              <a:rPr dirty="0" spc="1019">
                <a:latin typeface="Trebuchet MS"/>
                <a:cs typeface="Trebuchet MS"/>
              </a:rPr>
              <a:t> </a:t>
            </a:r>
            <a:r>
              <a:rPr dirty="0" spc="-240">
                <a:latin typeface="Trebuchet MS"/>
                <a:cs typeface="Trebuchet MS"/>
              </a:rPr>
              <a:t>movement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93621"/>
            <a:ext cx="10363835" cy="4037329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algn="just" marL="241300" marR="8255" indent="-228600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10">
                <a:latin typeface="Carlito"/>
                <a:cs typeface="Carlito"/>
              </a:rPr>
              <a:t>Internal </a:t>
            </a:r>
            <a:r>
              <a:rPr dirty="0" sz="2800" spc="-25">
                <a:latin typeface="Carlito"/>
                <a:cs typeface="Carlito"/>
              </a:rPr>
              <a:t>Factors </a:t>
            </a:r>
            <a:r>
              <a:rPr dirty="0" sz="2800">
                <a:latin typeface="Carlito"/>
                <a:cs typeface="Carlito"/>
              </a:rPr>
              <a:t>– 1. </a:t>
            </a:r>
            <a:r>
              <a:rPr dirty="0" sz="2800" spc="-5">
                <a:latin typeface="Carlito"/>
                <a:cs typeface="Carlito"/>
              </a:rPr>
              <a:t>The </a:t>
            </a:r>
            <a:r>
              <a:rPr dirty="0" sz="2800" spc="-15">
                <a:latin typeface="Carlito"/>
                <a:cs typeface="Carlito"/>
              </a:rPr>
              <a:t>Nature  </a:t>
            </a:r>
            <a:r>
              <a:rPr dirty="0" sz="2800">
                <a:latin typeface="Carlito"/>
                <a:cs typeface="Carlito"/>
              </a:rPr>
              <a:t>of </a:t>
            </a:r>
            <a:r>
              <a:rPr dirty="0" sz="2800" spc="-5">
                <a:latin typeface="Carlito"/>
                <a:cs typeface="Carlito"/>
              </a:rPr>
              <a:t>Slope, </a:t>
            </a:r>
            <a:r>
              <a:rPr dirty="0" sz="2800">
                <a:latin typeface="Carlito"/>
                <a:cs typeface="Carlito"/>
              </a:rPr>
              <a:t>2. </a:t>
            </a:r>
            <a:r>
              <a:rPr dirty="0" sz="2800" spc="-20">
                <a:latin typeface="Carlito"/>
                <a:cs typeface="Carlito"/>
              </a:rPr>
              <a:t>Role </a:t>
            </a:r>
            <a:r>
              <a:rPr dirty="0" sz="2800">
                <a:latin typeface="Carlito"/>
                <a:cs typeface="Carlito"/>
              </a:rPr>
              <a:t>of </a:t>
            </a:r>
            <a:r>
              <a:rPr dirty="0" sz="2800" spc="-70">
                <a:latin typeface="Carlito"/>
                <a:cs typeface="Carlito"/>
              </a:rPr>
              <a:t>Water, </a:t>
            </a:r>
            <a:r>
              <a:rPr dirty="0" sz="2800">
                <a:latin typeface="Carlito"/>
                <a:cs typeface="Carlito"/>
              </a:rPr>
              <a:t>3.  Composition of Mass, 4. </a:t>
            </a:r>
            <a:r>
              <a:rPr dirty="0" sz="2800" spc="-5">
                <a:latin typeface="Carlito"/>
                <a:cs typeface="Carlito"/>
              </a:rPr>
              <a:t>Geological</a:t>
            </a:r>
            <a:r>
              <a:rPr dirty="0" sz="2800" spc="-65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Structures</a:t>
            </a:r>
            <a:endParaRPr sz="2800">
              <a:latin typeface="Carlito"/>
              <a:cs typeface="Carlito"/>
            </a:endParaRPr>
          </a:p>
          <a:p>
            <a:pPr algn="just" marL="241300" marR="5080" indent="-228600">
              <a:lnSpc>
                <a:spcPct val="90000"/>
              </a:lnSpc>
              <a:spcBef>
                <a:spcPts val="97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Carlito"/>
                <a:cs typeface="Carlito"/>
              </a:rPr>
              <a:t>External </a:t>
            </a:r>
            <a:r>
              <a:rPr dirty="0" sz="2800" spc="-25">
                <a:latin typeface="Carlito"/>
                <a:cs typeface="Carlito"/>
              </a:rPr>
              <a:t>Factors </a:t>
            </a:r>
            <a:r>
              <a:rPr dirty="0" sz="2800">
                <a:latin typeface="Carlito"/>
                <a:cs typeface="Carlito"/>
              </a:rPr>
              <a:t>– 1. </a:t>
            </a:r>
            <a:r>
              <a:rPr dirty="0" sz="2800" spc="-10">
                <a:latin typeface="Carlito"/>
                <a:cs typeface="Carlito"/>
              </a:rPr>
              <a:t>vibrations </a:t>
            </a:r>
            <a:r>
              <a:rPr dirty="0" sz="2800" spc="-15">
                <a:latin typeface="Carlito"/>
                <a:cs typeface="Carlito"/>
              </a:rPr>
              <a:t>from </a:t>
            </a:r>
            <a:r>
              <a:rPr dirty="0" sz="2800" spc="-5">
                <a:latin typeface="Carlito"/>
                <a:cs typeface="Carlito"/>
              </a:rPr>
              <a:t>artificial </a:t>
            </a:r>
            <a:r>
              <a:rPr dirty="0" sz="2800">
                <a:latin typeface="Carlito"/>
                <a:cs typeface="Carlito"/>
              </a:rPr>
              <a:t>and </a:t>
            </a:r>
            <a:r>
              <a:rPr dirty="0" sz="2800" spc="-15">
                <a:latin typeface="Carlito"/>
                <a:cs typeface="Carlito"/>
              </a:rPr>
              <a:t>natural </a:t>
            </a:r>
            <a:r>
              <a:rPr dirty="0" sz="2800" spc="-5">
                <a:latin typeface="Carlito"/>
                <a:cs typeface="Carlito"/>
              </a:rPr>
              <a:t>phenomena.  </a:t>
            </a:r>
            <a:r>
              <a:rPr dirty="0" sz="2800" spc="-10">
                <a:latin typeface="Carlito"/>
                <a:cs typeface="Carlito"/>
              </a:rPr>
              <a:t>Vibrations </a:t>
            </a:r>
            <a:r>
              <a:rPr dirty="0" sz="2800" spc="-5">
                <a:latin typeface="Carlito"/>
                <a:cs typeface="Carlito"/>
              </a:rPr>
              <a:t>due </a:t>
            </a:r>
            <a:r>
              <a:rPr dirty="0" sz="2800" spc="-10">
                <a:latin typeface="Carlito"/>
                <a:cs typeface="Carlito"/>
              </a:rPr>
              <a:t>to </a:t>
            </a:r>
            <a:r>
              <a:rPr dirty="0" sz="2800" spc="-15">
                <a:latin typeface="Carlito"/>
                <a:cs typeface="Carlito"/>
              </a:rPr>
              <a:t>natural </a:t>
            </a:r>
            <a:r>
              <a:rPr dirty="0" sz="2800" spc="-10">
                <a:latin typeface="Carlito"/>
                <a:cs typeface="Carlito"/>
              </a:rPr>
              <a:t>causes </a:t>
            </a:r>
            <a:r>
              <a:rPr dirty="0" sz="2800" spc="-5">
                <a:latin typeface="Carlito"/>
                <a:cs typeface="Carlito"/>
              </a:rPr>
              <a:t>such as </a:t>
            </a:r>
            <a:r>
              <a:rPr dirty="0" sz="2800" spc="-15">
                <a:latin typeface="Carlito"/>
                <a:cs typeface="Carlito"/>
              </a:rPr>
              <a:t>earthquakes often initiate </a:t>
            </a:r>
            <a:r>
              <a:rPr dirty="0" sz="2800" spc="60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mass </a:t>
            </a:r>
            <a:r>
              <a:rPr dirty="0" sz="2800" spc="-20">
                <a:latin typeface="Carlito"/>
                <a:cs typeface="Carlito"/>
              </a:rPr>
              <a:t>failures </a:t>
            </a:r>
            <a:r>
              <a:rPr dirty="0" sz="2800">
                <a:latin typeface="Carlito"/>
                <a:cs typeface="Carlito"/>
              </a:rPr>
              <a:t>on a </a:t>
            </a:r>
            <a:r>
              <a:rPr dirty="0" sz="2800" spc="-20">
                <a:latin typeface="Carlito"/>
                <a:cs typeface="Carlito"/>
              </a:rPr>
              <a:t>large </a:t>
            </a:r>
            <a:r>
              <a:rPr dirty="0" sz="2800" spc="-5">
                <a:latin typeface="Carlito"/>
                <a:cs typeface="Carlito"/>
              </a:rPr>
              <a:t>scale </a:t>
            </a:r>
            <a:r>
              <a:rPr dirty="0" sz="2800" spc="-10">
                <a:latin typeface="Carlito"/>
                <a:cs typeface="Carlito"/>
              </a:rPr>
              <a:t>that </a:t>
            </a:r>
            <a:r>
              <a:rPr dirty="0" sz="2800" spc="-20">
                <a:latin typeface="Carlito"/>
                <a:cs typeface="Carlito"/>
              </a:rPr>
              <a:t>may </a:t>
            </a:r>
            <a:r>
              <a:rPr dirty="0" sz="2800" spc="-10">
                <a:latin typeface="Carlito"/>
                <a:cs typeface="Carlito"/>
              </a:rPr>
              <a:t>continue </a:t>
            </a:r>
            <a:r>
              <a:rPr dirty="0" sz="2800">
                <a:latin typeface="Carlito"/>
                <a:cs typeface="Carlito"/>
              </a:rPr>
              <a:t>much </a:t>
            </a:r>
            <a:r>
              <a:rPr dirty="0" sz="2800" spc="-15">
                <a:latin typeface="Carlito"/>
                <a:cs typeface="Carlito"/>
              </a:rPr>
              <a:t>after </a:t>
            </a:r>
            <a:r>
              <a:rPr dirty="0" sz="2800" spc="-5">
                <a:latin typeface="Carlito"/>
                <a:cs typeface="Carlito"/>
              </a:rPr>
              <a:t>the  </a:t>
            </a:r>
            <a:r>
              <a:rPr dirty="0" sz="2800" spc="-15">
                <a:latin typeface="Carlito"/>
                <a:cs typeface="Carlito"/>
              </a:rPr>
              <a:t>quake. </a:t>
            </a:r>
            <a:r>
              <a:rPr dirty="0" sz="2800">
                <a:latin typeface="Carlito"/>
                <a:cs typeface="Carlito"/>
              </a:rPr>
              <a:t>2. Another </a:t>
            </a:r>
            <a:r>
              <a:rPr dirty="0" sz="2800" spc="-10">
                <a:latin typeface="Carlito"/>
                <a:cs typeface="Carlito"/>
              </a:rPr>
              <a:t>important </a:t>
            </a:r>
            <a:r>
              <a:rPr dirty="0" sz="2800" spc="-15">
                <a:latin typeface="Carlito"/>
                <a:cs typeface="Carlito"/>
              </a:rPr>
              <a:t>external </a:t>
            </a:r>
            <a:r>
              <a:rPr dirty="0" sz="2800" spc="-45">
                <a:latin typeface="Carlito"/>
                <a:cs typeface="Carlito"/>
              </a:rPr>
              <a:t>factor, </a:t>
            </a:r>
            <a:r>
              <a:rPr dirty="0" sz="2800" spc="-15">
                <a:latin typeface="Carlito"/>
                <a:cs typeface="Carlito"/>
              </a:rPr>
              <a:t>often overlooked, </a:t>
            </a:r>
            <a:r>
              <a:rPr dirty="0" sz="2800" spc="-5">
                <a:latin typeface="Carlito"/>
                <a:cs typeface="Carlito"/>
              </a:rPr>
              <a:t>is </a:t>
            </a:r>
            <a:r>
              <a:rPr dirty="0" sz="2800">
                <a:latin typeface="Carlito"/>
                <a:cs typeface="Carlito"/>
              </a:rPr>
              <a:t>the  </a:t>
            </a:r>
            <a:r>
              <a:rPr dirty="0" sz="2800" spc="-15">
                <a:latin typeface="Carlito"/>
                <a:cs typeface="Carlito"/>
              </a:rPr>
              <a:t>removal </a:t>
            </a:r>
            <a:r>
              <a:rPr dirty="0" sz="2800" spc="-10">
                <a:latin typeface="Carlito"/>
                <a:cs typeface="Carlito"/>
              </a:rPr>
              <a:t>of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10">
                <a:latin typeface="Carlito"/>
                <a:cs typeface="Carlito"/>
              </a:rPr>
              <a:t>support </a:t>
            </a:r>
            <a:r>
              <a:rPr dirty="0" sz="2800" spc="-25">
                <a:latin typeface="Carlito"/>
                <a:cs typeface="Carlito"/>
              </a:rPr>
              <a:t>at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20">
                <a:latin typeface="Carlito"/>
                <a:cs typeface="Carlito"/>
              </a:rPr>
              <a:t>foot </a:t>
            </a:r>
            <a:r>
              <a:rPr dirty="0" sz="2800">
                <a:latin typeface="Carlito"/>
                <a:cs typeface="Carlito"/>
              </a:rPr>
              <a:t>of the </a:t>
            </a:r>
            <a:r>
              <a:rPr dirty="0" sz="2800" spc="-5">
                <a:latin typeface="Carlito"/>
                <a:cs typeface="Carlito"/>
              </a:rPr>
              <a:t>slope, </a:t>
            </a:r>
            <a:r>
              <a:rPr dirty="0" sz="2800">
                <a:latin typeface="Carlito"/>
                <a:cs typeface="Carlito"/>
              </a:rPr>
              <a:t>as </a:t>
            </a:r>
            <a:r>
              <a:rPr dirty="0" sz="2800" spc="-5">
                <a:latin typeface="Carlito"/>
                <a:cs typeface="Carlito"/>
              </a:rPr>
              <a:t>during </a:t>
            </a:r>
            <a:r>
              <a:rPr dirty="0" sz="2800" spc="-30">
                <a:latin typeface="Carlito"/>
                <a:cs typeface="Carlito"/>
              </a:rPr>
              <a:t>excavation  </a:t>
            </a:r>
            <a:r>
              <a:rPr dirty="0" sz="2800" spc="-20">
                <a:latin typeface="Carlito"/>
                <a:cs typeface="Carlito"/>
              </a:rPr>
              <a:t>for </a:t>
            </a:r>
            <a:r>
              <a:rPr dirty="0" sz="2800" spc="-15">
                <a:latin typeface="Carlito"/>
                <a:cs typeface="Carlito"/>
              </a:rPr>
              <a:t>road </a:t>
            </a:r>
            <a:r>
              <a:rPr dirty="0" sz="2800" spc="-5">
                <a:latin typeface="Carlito"/>
                <a:cs typeface="Carlito"/>
              </a:rPr>
              <a:t>widening, without due </a:t>
            </a:r>
            <a:r>
              <a:rPr dirty="0" sz="2800" spc="-25">
                <a:latin typeface="Carlito"/>
                <a:cs typeface="Carlito"/>
              </a:rPr>
              <a:t>regards </a:t>
            </a:r>
            <a:r>
              <a:rPr dirty="0" sz="2800" spc="-10">
                <a:latin typeface="Carlito"/>
                <a:cs typeface="Carlito"/>
              </a:rPr>
              <a:t>to </a:t>
            </a:r>
            <a:r>
              <a:rPr dirty="0" sz="2800" spc="-5">
                <a:latin typeface="Carlito"/>
                <a:cs typeface="Carlito"/>
              </a:rPr>
              <a:t>the </a:t>
            </a:r>
            <a:r>
              <a:rPr dirty="0" sz="2800" spc="-10">
                <a:latin typeface="Carlito"/>
                <a:cs typeface="Carlito"/>
              </a:rPr>
              <a:t>critical </a:t>
            </a:r>
            <a:r>
              <a:rPr dirty="0" sz="2800" spc="-5">
                <a:latin typeface="Carlito"/>
                <a:cs typeface="Carlito"/>
              </a:rPr>
              <a:t>conditions </a:t>
            </a:r>
            <a:r>
              <a:rPr dirty="0" sz="2800" spc="-20">
                <a:latin typeface="Carlito"/>
                <a:cs typeface="Carlito"/>
              </a:rPr>
              <a:t>of 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30">
                <a:latin typeface="Carlito"/>
                <a:cs typeface="Carlito"/>
              </a:rPr>
              <a:t>stability. </a:t>
            </a:r>
            <a:r>
              <a:rPr dirty="0" sz="2800" spc="-5">
                <a:latin typeface="Carlito"/>
                <a:cs typeface="Carlito"/>
              </a:rPr>
              <a:t>3. The </a:t>
            </a:r>
            <a:r>
              <a:rPr dirty="0" sz="2800" spc="-15">
                <a:latin typeface="Carlito"/>
                <a:cs typeface="Carlito"/>
              </a:rPr>
              <a:t>stresses </a:t>
            </a:r>
            <a:r>
              <a:rPr dirty="0" sz="2800" spc="-5">
                <a:latin typeface="Carlito"/>
                <a:cs typeface="Carlito"/>
              </a:rPr>
              <a:t>due </a:t>
            </a:r>
            <a:r>
              <a:rPr dirty="0" sz="2800" spc="-10">
                <a:latin typeface="Carlito"/>
                <a:cs typeface="Carlito"/>
              </a:rPr>
              <a:t>to </a:t>
            </a:r>
            <a:r>
              <a:rPr dirty="0" sz="2800" spc="-5">
                <a:latin typeface="Carlito"/>
                <a:cs typeface="Carlito"/>
              </a:rPr>
              <a:t>the additional </a:t>
            </a:r>
            <a:r>
              <a:rPr dirty="0" sz="2800">
                <a:latin typeface="Carlito"/>
                <a:cs typeface="Carlito"/>
              </a:rPr>
              <a:t>load add </a:t>
            </a:r>
            <a:r>
              <a:rPr dirty="0" sz="2800" spc="-10">
                <a:latin typeface="Carlito"/>
                <a:cs typeface="Carlito"/>
              </a:rPr>
              <a:t>to </a:t>
            </a:r>
            <a:r>
              <a:rPr dirty="0" sz="2800">
                <a:latin typeface="Carlito"/>
                <a:cs typeface="Carlito"/>
              </a:rPr>
              <a:t>the  </a:t>
            </a:r>
            <a:r>
              <a:rPr dirty="0" sz="2800" spc="-10">
                <a:latin typeface="Carlito"/>
                <a:cs typeface="Carlito"/>
              </a:rPr>
              <a:t>stresses </a:t>
            </a:r>
            <a:r>
              <a:rPr dirty="0" sz="2800">
                <a:latin typeface="Carlito"/>
                <a:cs typeface="Carlito"/>
              </a:rPr>
              <a:t>due </a:t>
            </a:r>
            <a:r>
              <a:rPr dirty="0" sz="2800" spc="-10">
                <a:latin typeface="Carlito"/>
                <a:cs typeface="Carlito"/>
              </a:rPr>
              <a:t>to </a:t>
            </a:r>
            <a:r>
              <a:rPr dirty="0" sz="2800">
                <a:latin typeface="Carlito"/>
                <a:cs typeface="Carlito"/>
              </a:rPr>
              <a:t>the mass of the</a:t>
            </a:r>
            <a:r>
              <a:rPr dirty="0" sz="2800" spc="-3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slope.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65278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35">
                <a:latin typeface="Trebuchet MS"/>
                <a:cs typeface="Trebuchet MS"/>
              </a:rPr>
              <a:t>Monitoring </a:t>
            </a:r>
            <a:r>
              <a:rPr dirty="0" spc="30">
                <a:latin typeface="Trebuchet MS"/>
                <a:cs typeface="Trebuchet MS"/>
              </a:rPr>
              <a:t>Mass</a:t>
            </a:r>
            <a:r>
              <a:rPr dirty="0" spc="-819">
                <a:latin typeface="Trebuchet MS"/>
                <a:cs typeface="Trebuchet MS"/>
              </a:rPr>
              <a:t> </a:t>
            </a:r>
            <a:r>
              <a:rPr dirty="0" spc="-140">
                <a:latin typeface="Trebuchet MS"/>
                <a:cs typeface="Trebuchet MS"/>
              </a:rPr>
              <a:t>Movements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93621"/>
            <a:ext cx="10289540" cy="360299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241300" marR="82550" indent="-228600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>
                <a:latin typeface="Carlito"/>
                <a:cs typeface="Carlito"/>
              </a:rPr>
              <a:t>Continuous </a:t>
            </a:r>
            <a:r>
              <a:rPr dirty="0" sz="2800" spc="-5">
                <a:latin typeface="Carlito"/>
                <a:cs typeface="Carlito"/>
              </a:rPr>
              <a:t>monitoring of slope movement </a:t>
            </a:r>
            <a:r>
              <a:rPr dirty="0" sz="2800">
                <a:latin typeface="Carlito"/>
                <a:cs typeface="Carlito"/>
              </a:rPr>
              <a:t>is very </a:t>
            </a:r>
            <a:r>
              <a:rPr dirty="0" sz="2800" spc="-5">
                <a:latin typeface="Carlito"/>
                <a:cs typeface="Carlito"/>
              </a:rPr>
              <a:t>useful </a:t>
            </a:r>
            <a:r>
              <a:rPr dirty="0" sz="2800">
                <a:latin typeface="Carlito"/>
                <a:cs typeface="Carlito"/>
              </a:rPr>
              <a:t>in</a:t>
            </a:r>
            <a:r>
              <a:rPr dirty="0" sz="2800" spc="-210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detecting 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15">
                <a:latin typeface="Carlito"/>
                <a:cs typeface="Carlito"/>
              </a:rPr>
              <a:t>symptoms </a:t>
            </a:r>
            <a:r>
              <a:rPr dirty="0" sz="2800" spc="-5">
                <a:latin typeface="Carlito"/>
                <a:cs typeface="Carlito"/>
              </a:rPr>
              <a:t>that </a:t>
            </a:r>
            <a:r>
              <a:rPr dirty="0" sz="2800" spc="-15">
                <a:latin typeface="Carlito"/>
                <a:cs typeface="Carlito"/>
              </a:rPr>
              <a:t>are </a:t>
            </a:r>
            <a:r>
              <a:rPr dirty="0" sz="2800" spc="-10">
                <a:latin typeface="Carlito"/>
                <a:cs typeface="Carlito"/>
              </a:rPr>
              <a:t>indicative </a:t>
            </a:r>
            <a:r>
              <a:rPr dirty="0" sz="2800" spc="-5">
                <a:latin typeface="Carlito"/>
                <a:cs typeface="Carlito"/>
              </a:rPr>
              <a:t>of </a:t>
            </a:r>
            <a:r>
              <a:rPr dirty="0" sz="2800">
                <a:latin typeface="Carlito"/>
                <a:cs typeface="Carlito"/>
              </a:rPr>
              <a:t>sudden </a:t>
            </a:r>
            <a:r>
              <a:rPr dirty="0" sz="2800" spc="-15">
                <a:latin typeface="Carlito"/>
                <a:cs typeface="Carlito"/>
              </a:rPr>
              <a:t>failure </a:t>
            </a:r>
            <a:r>
              <a:rPr dirty="0" sz="2800" spc="-5">
                <a:latin typeface="Carlito"/>
                <a:cs typeface="Carlito"/>
              </a:rPr>
              <a:t>of </a:t>
            </a:r>
            <a:r>
              <a:rPr dirty="0" sz="2800">
                <a:latin typeface="Carlito"/>
                <a:cs typeface="Carlito"/>
              </a:rPr>
              <a:t>the</a:t>
            </a:r>
            <a:r>
              <a:rPr dirty="0" sz="2800" spc="-40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slope.</a:t>
            </a:r>
            <a:endParaRPr sz="2800">
              <a:latin typeface="Carlito"/>
              <a:cs typeface="Carlito"/>
            </a:endParaRPr>
          </a:p>
          <a:p>
            <a:pPr marL="241300" marR="5080" indent="-228600">
              <a:lnSpc>
                <a:spcPts val="302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Carlito"/>
                <a:cs typeface="Carlito"/>
              </a:rPr>
              <a:t>The </a:t>
            </a:r>
            <a:r>
              <a:rPr dirty="0" sz="2800" spc="-15">
                <a:latin typeface="Carlito"/>
                <a:cs typeface="Carlito"/>
              </a:rPr>
              <a:t>data collected </a:t>
            </a:r>
            <a:r>
              <a:rPr dirty="0" sz="2800" spc="-5">
                <a:latin typeface="Carlito"/>
                <a:cs typeface="Carlito"/>
              </a:rPr>
              <a:t>through monitoring </a:t>
            </a:r>
            <a:r>
              <a:rPr dirty="0" sz="2800" spc="-30">
                <a:latin typeface="Carlito"/>
                <a:cs typeface="Carlito"/>
              </a:rPr>
              <a:t>system </a:t>
            </a:r>
            <a:r>
              <a:rPr dirty="0" sz="2800" spc="-20">
                <a:latin typeface="Carlito"/>
                <a:cs typeface="Carlito"/>
              </a:rPr>
              <a:t>may </a:t>
            </a:r>
            <a:r>
              <a:rPr dirty="0" sz="2800" spc="5">
                <a:latin typeface="Carlito"/>
                <a:cs typeface="Carlito"/>
              </a:rPr>
              <a:t>be </a:t>
            </a:r>
            <a:r>
              <a:rPr dirty="0" sz="2800" spc="-5">
                <a:latin typeface="Carlito"/>
                <a:cs typeface="Carlito"/>
              </a:rPr>
              <a:t>of </a:t>
            </a:r>
            <a:r>
              <a:rPr dirty="0" sz="2800" spc="-15">
                <a:latin typeface="Carlito"/>
                <a:cs typeface="Carlito"/>
              </a:rPr>
              <a:t>great </a:t>
            </a:r>
            <a:r>
              <a:rPr dirty="0" sz="2800">
                <a:latin typeface="Carlito"/>
                <a:cs typeface="Carlito"/>
              </a:rPr>
              <a:t>help in  deciding </a:t>
            </a:r>
            <a:r>
              <a:rPr dirty="0" sz="2800" spc="-15">
                <a:latin typeface="Carlito"/>
                <a:cs typeface="Carlito"/>
              </a:rPr>
              <a:t>control </a:t>
            </a:r>
            <a:r>
              <a:rPr dirty="0" sz="2800" spc="-5">
                <a:latin typeface="Carlito"/>
                <a:cs typeface="Carlito"/>
              </a:rPr>
              <a:t>methods </a:t>
            </a:r>
            <a:r>
              <a:rPr dirty="0" sz="2800" spc="-20">
                <a:latin typeface="Carlito"/>
                <a:cs typeface="Carlito"/>
              </a:rPr>
              <a:t>for </a:t>
            </a:r>
            <a:r>
              <a:rPr dirty="0" sz="2800" spc="-5">
                <a:latin typeface="Carlito"/>
                <a:cs typeface="Carlito"/>
              </a:rPr>
              <a:t>subsequent</a:t>
            </a:r>
            <a:r>
              <a:rPr dirty="0" sz="2800" spc="-90">
                <a:latin typeface="Carlito"/>
                <a:cs typeface="Carlito"/>
              </a:rPr>
              <a:t> </a:t>
            </a:r>
            <a:r>
              <a:rPr dirty="0" sz="2800" spc="-15">
                <a:latin typeface="Carlito"/>
                <a:cs typeface="Carlito"/>
              </a:rPr>
              <a:t>failures.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Carlito"/>
                <a:cs typeface="Carlito"/>
              </a:rPr>
              <a:t>Monitoring of slope </a:t>
            </a:r>
            <a:r>
              <a:rPr dirty="0" sz="2800" spc="-10">
                <a:latin typeface="Carlito"/>
                <a:cs typeface="Carlito"/>
              </a:rPr>
              <a:t>can </a:t>
            </a:r>
            <a:r>
              <a:rPr dirty="0" sz="2800" spc="5">
                <a:latin typeface="Carlito"/>
                <a:cs typeface="Carlito"/>
              </a:rPr>
              <a:t>be </a:t>
            </a:r>
            <a:r>
              <a:rPr dirty="0" sz="2800">
                <a:latin typeface="Carlito"/>
                <a:cs typeface="Carlito"/>
              </a:rPr>
              <a:t>done</a:t>
            </a:r>
            <a:r>
              <a:rPr dirty="0" sz="2800" spc="-80">
                <a:latin typeface="Carlito"/>
                <a:cs typeface="Carlito"/>
              </a:rPr>
              <a:t> </a:t>
            </a:r>
            <a:r>
              <a:rPr dirty="0" sz="2800" spc="-10">
                <a:latin typeface="Carlito"/>
                <a:cs typeface="Carlito"/>
              </a:rPr>
              <a:t>by</a:t>
            </a:r>
            <a:endParaRPr sz="2800">
              <a:latin typeface="Carlito"/>
              <a:cs typeface="Carlito"/>
            </a:endParaRPr>
          </a:p>
          <a:p>
            <a:pPr lvl="1" marL="1155065" indent="-22923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2000" spc="-10">
                <a:latin typeface="Carlito"/>
                <a:cs typeface="Carlito"/>
              </a:rPr>
              <a:t>Conventional</a:t>
            </a:r>
            <a:r>
              <a:rPr dirty="0" sz="2000" spc="-40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surveying</a:t>
            </a:r>
            <a:endParaRPr sz="2000">
              <a:latin typeface="Carlito"/>
              <a:cs typeface="Carlito"/>
            </a:endParaRPr>
          </a:p>
          <a:p>
            <a:pPr lvl="1" marL="1155065" indent="-229235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2000" spc="-5">
                <a:latin typeface="Carlito"/>
                <a:cs typeface="Carlito"/>
              </a:rPr>
              <a:t>Advanced </a:t>
            </a:r>
            <a:r>
              <a:rPr dirty="0" sz="2000">
                <a:latin typeface="Carlito"/>
                <a:cs typeface="Carlito"/>
              </a:rPr>
              <a:t>techniques </a:t>
            </a:r>
            <a:r>
              <a:rPr dirty="0" sz="2000" spc="-20">
                <a:latin typeface="Carlito"/>
                <a:cs typeface="Carlito"/>
              </a:rPr>
              <a:t>like </a:t>
            </a:r>
            <a:r>
              <a:rPr dirty="0" sz="2000">
                <a:latin typeface="Carlito"/>
                <a:cs typeface="Carlito"/>
              </a:rPr>
              <a:t>EDM, </a:t>
            </a:r>
            <a:r>
              <a:rPr dirty="0" sz="2000" spc="-5">
                <a:latin typeface="Carlito"/>
                <a:cs typeface="Carlito"/>
              </a:rPr>
              <a:t>Laser </a:t>
            </a:r>
            <a:r>
              <a:rPr dirty="0" sz="2000">
                <a:latin typeface="Carlito"/>
                <a:cs typeface="Carlito"/>
              </a:rPr>
              <a:t>equipment, </a:t>
            </a:r>
            <a:r>
              <a:rPr dirty="0" sz="2000" spc="-5">
                <a:latin typeface="Carlito"/>
                <a:cs typeface="Carlito"/>
              </a:rPr>
              <a:t>Settlement </a:t>
            </a:r>
            <a:r>
              <a:rPr dirty="0" sz="2000" spc="-10">
                <a:latin typeface="Carlito"/>
                <a:cs typeface="Carlito"/>
              </a:rPr>
              <a:t>gauges </a:t>
            </a:r>
            <a:r>
              <a:rPr dirty="0" sz="2000">
                <a:latin typeface="Carlito"/>
                <a:cs typeface="Carlito"/>
              </a:rPr>
              <a:t>&amp;</a:t>
            </a:r>
            <a:r>
              <a:rPr dirty="0" sz="2000" spc="-55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extensometers.</a:t>
            </a:r>
            <a:endParaRPr sz="2000">
              <a:latin typeface="Carlito"/>
              <a:cs typeface="Carlito"/>
            </a:endParaRPr>
          </a:p>
          <a:p>
            <a:pPr lvl="1" marL="1155065" indent="-22923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2000" spc="-10">
                <a:latin typeface="Carlito"/>
                <a:cs typeface="Carlito"/>
              </a:rPr>
              <a:t>Piezometer </a:t>
            </a:r>
            <a:r>
              <a:rPr dirty="0" sz="2000" spc="-5">
                <a:latin typeface="Carlito"/>
                <a:cs typeface="Carlito"/>
              </a:rPr>
              <a:t>(pore </a:t>
            </a:r>
            <a:r>
              <a:rPr dirty="0" sz="2000" spc="-15">
                <a:latin typeface="Carlito"/>
                <a:cs typeface="Carlito"/>
              </a:rPr>
              <a:t>water</a:t>
            </a:r>
            <a:r>
              <a:rPr dirty="0" sz="2000" spc="-20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pressure)</a:t>
            </a:r>
            <a:endParaRPr sz="2000">
              <a:latin typeface="Carlito"/>
              <a:cs typeface="Carlito"/>
            </a:endParaRPr>
          </a:p>
          <a:p>
            <a:pPr lvl="1" marL="1155065" indent="-229235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2000" spc="-10">
                <a:latin typeface="Carlito"/>
                <a:cs typeface="Carlito"/>
              </a:rPr>
              <a:t>Interferometry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647001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45">
                <a:latin typeface="Trebuchet MS"/>
                <a:cs typeface="Trebuchet MS"/>
              </a:rPr>
              <a:t>Controlling </a:t>
            </a:r>
            <a:r>
              <a:rPr dirty="0" spc="30">
                <a:latin typeface="Trebuchet MS"/>
                <a:cs typeface="Trebuchet MS"/>
              </a:rPr>
              <a:t>Mass</a:t>
            </a:r>
            <a:r>
              <a:rPr dirty="0" spc="-670">
                <a:latin typeface="Trebuchet MS"/>
                <a:cs typeface="Trebuchet MS"/>
              </a:rPr>
              <a:t> </a:t>
            </a:r>
            <a:r>
              <a:rPr dirty="0" spc="-140">
                <a:latin typeface="Trebuchet MS"/>
                <a:cs typeface="Trebuchet MS"/>
              </a:rPr>
              <a:t>Movements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1568"/>
            <a:ext cx="9942830" cy="4211320"/>
          </a:xfrm>
          <a:prstGeom prst="rect">
            <a:avLst/>
          </a:prstGeom>
        </p:spPr>
        <p:txBody>
          <a:bodyPr wrap="square" lIns="0" tIns="59054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464"/>
              </a:spcBef>
            </a:pPr>
            <a:r>
              <a:rPr dirty="0" sz="2600" spc="-20">
                <a:latin typeface="Carlito"/>
                <a:cs typeface="Carlito"/>
              </a:rPr>
              <a:t>Before </a:t>
            </a:r>
            <a:r>
              <a:rPr dirty="0" sz="2600" spc="-5">
                <a:latin typeface="Carlito"/>
                <a:cs typeface="Carlito"/>
              </a:rPr>
              <a:t>deciding </a:t>
            </a:r>
            <a:r>
              <a:rPr dirty="0" sz="2600">
                <a:latin typeface="Carlito"/>
                <a:cs typeface="Carlito"/>
              </a:rPr>
              <a:t>the </a:t>
            </a:r>
            <a:r>
              <a:rPr dirty="0" sz="2600" spc="-15">
                <a:latin typeface="Carlito"/>
                <a:cs typeface="Carlito"/>
              </a:rPr>
              <a:t>effective </a:t>
            </a:r>
            <a:r>
              <a:rPr dirty="0" sz="2600" spc="-10">
                <a:latin typeface="Carlito"/>
                <a:cs typeface="Carlito"/>
              </a:rPr>
              <a:t>measures </a:t>
            </a:r>
            <a:r>
              <a:rPr dirty="0" sz="2600">
                <a:latin typeface="Carlito"/>
                <a:cs typeface="Carlito"/>
              </a:rPr>
              <a:t>it is </a:t>
            </a:r>
            <a:r>
              <a:rPr dirty="0" sz="2600" spc="-5">
                <a:latin typeface="Carlito"/>
                <a:cs typeface="Carlito"/>
              </a:rPr>
              <a:t>essential </a:t>
            </a:r>
            <a:r>
              <a:rPr dirty="0" sz="2600" spc="-10">
                <a:latin typeface="Carlito"/>
                <a:cs typeface="Carlito"/>
              </a:rPr>
              <a:t>to</a:t>
            </a:r>
            <a:r>
              <a:rPr dirty="0" sz="2600" spc="-120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study</a:t>
            </a:r>
            <a:endParaRPr sz="2600">
              <a:latin typeface="Carlito"/>
              <a:cs typeface="Carlito"/>
            </a:endParaRPr>
          </a:p>
          <a:p>
            <a:pPr algn="just" marL="241300" marR="5080" indent="-228600">
              <a:lnSpc>
                <a:spcPts val="2500"/>
              </a:lnSpc>
              <a:spcBef>
                <a:spcPts val="96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 spc="-10">
                <a:latin typeface="Carlito"/>
                <a:cs typeface="Carlito"/>
              </a:rPr>
              <a:t>The </a:t>
            </a:r>
            <a:r>
              <a:rPr dirty="0" sz="2600" spc="-5">
                <a:latin typeface="Carlito"/>
                <a:cs typeface="Carlito"/>
              </a:rPr>
              <a:t>history </a:t>
            </a:r>
            <a:r>
              <a:rPr dirty="0" sz="2600">
                <a:latin typeface="Carlito"/>
                <a:cs typeface="Carlito"/>
              </a:rPr>
              <a:t>of a slide </a:t>
            </a:r>
            <a:r>
              <a:rPr dirty="0" sz="2600" spc="-15">
                <a:latin typeface="Carlito"/>
                <a:cs typeface="Carlito"/>
              </a:rPr>
              <a:t>area </a:t>
            </a:r>
            <a:r>
              <a:rPr dirty="0" sz="2600">
                <a:latin typeface="Carlito"/>
                <a:cs typeface="Carlito"/>
              </a:rPr>
              <a:t>– in </a:t>
            </a:r>
            <a:r>
              <a:rPr dirty="0" sz="2600" spc="-15">
                <a:latin typeface="Carlito"/>
                <a:cs typeface="Carlito"/>
              </a:rPr>
              <a:t>order </a:t>
            </a:r>
            <a:r>
              <a:rPr dirty="0" sz="2600">
                <a:latin typeface="Carlito"/>
                <a:cs typeface="Carlito"/>
              </a:rPr>
              <a:t>to </a:t>
            </a:r>
            <a:r>
              <a:rPr dirty="0" sz="2600" spc="-15">
                <a:latin typeface="Carlito"/>
                <a:cs typeface="Carlito"/>
              </a:rPr>
              <a:t>reveal </a:t>
            </a:r>
            <a:r>
              <a:rPr dirty="0" sz="2600">
                <a:latin typeface="Carlito"/>
                <a:cs typeface="Carlito"/>
              </a:rPr>
              <a:t>the </a:t>
            </a:r>
            <a:r>
              <a:rPr dirty="0" sz="2600" spc="-15">
                <a:latin typeface="Carlito"/>
                <a:cs typeface="Carlito"/>
              </a:rPr>
              <a:t>areal extent </a:t>
            </a:r>
            <a:r>
              <a:rPr dirty="0" sz="2600">
                <a:latin typeface="Carlito"/>
                <a:cs typeface="Carlito"/>
              </a:rPr>
              <a:t>as </a:t>
            </a:r>
            <a:r>
              <a:rPr dirty="0" sz="2600" spc="-5">
                <a:latin typeface="Carlito"/>
                <a:cs typeface="Carlito"/>
              </a:rPr>
              <a:t>well </a:t>
            </a:r>
            <a:r>
              <a:rPr dirty="0" sz="2600" spc="-10">
                <a:latin typeface="Carlito"/>
                <a:cs typeface="Carlito"/>
              </a:rPr>
              <a:t>as  depth </a:t>
            </a:r>
            <a:r>
              <a:rPr dirty="0" sz="2600" spc="-15">
                <a:latin typeface="Carlito"/>
                <a:cs typeface="Carlito"/>
              </a:rPr>
              <a:t>upto </a:t>
            </a:r>
            <a:r>
              <a:rPr dirty="0" sz="2600">
                <a:latin typeface="Carlito"/>
                <a:cs typeface="Carlito"/>
              </a:rPr>
              <a:t>which the mass is </a:t>
            </a:r>
            <a:r>
              <a:rPr dirty="0" sz="2600" spc="-10">
                <a:latin typeface="Carlito"/>
                <a:cs typeface="Carlito"/>
              </a:rPr>
              <a:t>unstable, </a:t>
            </a:r>
            <a:r>
              <a:rPr dirty="0" sz="2600" spc="-15">
                <a:latin typeface="Carlito"/>
                <a:cs typeface="Carlito"/>
              </a:rPr>
              <a:t>extent </a:t>
            </a:r>
            <a:r>
              <a:rPr dirty="0" sz="2600">
                <a:latin typeface="Carlito"/>
                <a:cs typeface="Carlito"/>
              </a:rPr>
              <a:t>&amp; </a:t>
            </a:r>
            <a:r>
              <a:rPr dirty="0" sz="2600" spc="-10">
                <a:latin typeface="Carlito"/>
                <a:cs typeface="Carlito"/>
              </a:rPr>
              <a:t>frequency </a:t>
            </a:r>
            <a:r>
              <a:rPr dirty="0" sz="2600">
                <a:latin typeface="Carlito"/>
                <a:cs typeface="Carlito"/>
              </a:rPr>
              <a:t>with which it  </a:t>
            </a:r>
            <a:r>
              <a:rPr dirty="0" sz="2600" spc="-10">
                <a:latin typeface="Carlito"/>
                <a:cs typeface="Carlito"/>
              </a:rPr>
              <a:t>has failed </a:t>
            </a:r>
            <a:r>
              <a:rPr dirty="0" sz="2600" spc="-5">
                <a:latin typeface="Carlito"/>
                <a:cs typeface="Carlito"/>
              </a:rPr>
              <a:t>during </a:t>
            </a:r>
            <a:r>
              <a:rPr dirty="0" sz="2600">
                <a:latin typeface="Carlito"/>
                <a:cs typeface="Carlito"/>
              </a:rPr>
              <a:t>a </a:t>
            </a:r>
            <a:r>
              <a:rPr dirty="0" sz="2600" spc="-5">
                <a:latin typeface="Carlito"/>
                <a:cs typeface="Carlito"/>
              </a:rPr>
              <a:t>period </a:t>
            </a:r>
            <a:r>
              <a:rPr dirty="0" sz="2600" spc="5">
                <a:latin typeface="Carlito"/>
                <a:cs typeface="Carlito"/>
              </a:rPr>
              <a:t>of</a:t>
            </a:r>
            <a:r>
              <a:rPr dirty="0" sz="2600" spc="-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time.</a:t>
            </a:r>
            <a:endParaRPr sz="2600">
              <a:latin typeface="Carlito"/>
              <a:cs typeface="Carlito"/>
            </a:endParaRPr>
          </a:p>
          <a:p>
            <a:pPr algn="just" marL="12700">
              <a:lnSpc>
                <a:spcPct val="100000"/>
              </a:lnSpc>
              <a:spcBef>
                <a:spcPts val="405"/>
              </a:spcBef>
            </a:pPr>
            <a:r>
              <a:rPr dirty="0" sz="2600" spc="-5">
                <a:latin typeface="Carlito"/>
                <a:cs typeface="Carlito"/>
              </a:rPr>
              <a:t>This </a:t>
            </a:r>
            <a:r>
              <a:rPr dirty="0" sz="2600" spc="-10">
                <a:latin typeface="Carlito"/>
                <a:cs typeface="Carlito"/>
              </a:rPr>
              <a:t>can </a:t>
            </a:r>
            <a:r>
              <a:rPr dirty="0" sz="2600" spc="-5">
                <a:latin typeface="Carlito"/>
                <a:cs typeface="Carlito"/>
              </a:rPr>
              <a:t>be done </a:t>
            </a:r>
            <a:r>
              <a:rPr dirty="0" sz="2600" spc="-15">
                <a:latin typeface="Carlito"/>
                <a:cs typeface="Carlito"/>
              </a:rPr>
              <a:t>by </a:t>
            </a:r>
            <a:r>
              <a:rPr dirty="0" sz="2600" spc="-10">
                <a:latin typeface="Carlito"/>
                <a:cs typeface="Carlito"/>
              </a:rPr>
              <a:t>detailed </a:t>
            </a:r>
            <a:r>
              <a:rPr dirty="0" sz="2600" spc="-5">
                <a:latin typeface="Carlito"/>
                <a:cs typeface="Carlito"/>
              </a:rPr>
              <a:t>geotechnical </a:t>
            </a:r>
            <a:r>
              <a:rPr dirty="0" sz="2600" spc="-15">
                <a:latin typeface="Carlito"/>
                <a:cs typeface="Carlito"/>
              </a:rPr>
              <a:t>examination </a:t>
            </a:r>
            <a:r>
              <a:rPr dirty="0" sz="2600">
                <a:latin typeface="Carlito"/>
                <a:cs typeface="Carlito"/>
              </a:rPr>
              <a:t>of the </a:t>
            </a:r>
            <a:r>
              <a:rPr dirty="0" sz="2600" spc="-5">
                <a:latin typeface="Carlito"/>
                <a:cs typeface="Carlito"/>
              </a:rPr>
              <a:t>slide</a:t>
            </a:r>
            <a:r>
              <a:rPr dirty="0" sz="2600" spc="-60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area,</a:t>
            </a:r>
            <a:endParaRPr sz="26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 spc="-5">
                <a:latin typeface="Carlito"/>
                <a:cs typeface="Carlito"/>
              </a:rPr>
              <a:t>Composition </a:t>
            </a:r>
            <a:r>
              <a:rPr dirty="0" sz="2600">
                <a:latin typeface="Carlito"/>
                <a:cs typeface="Carlito"/>
              </a:rPr>
              <a:t>of </a:t>
            </a:r>
            <a:r>
              <a:rPr dirty="0" sz="2600" spc="-10">
                <a:latin typeface="Carlito"/>
                <a:cs typeface="Carlito"/>
              </a:rPr>
              <a:t>failing</a:t>
            </a:r>
            <a:r>
              <a:rPr dirty="0" sz="2600" spc="-4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mass</a:t>
            </a:r>
            <a:endParaRPr sz="26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 spc="-10">
                <a:latin typeface="Carlito"/>
                <a:cs typeface="Carlito"/>
              </a:rPr>
              <a:t>Structural </a:t>
            </a:r>
            <a:r>
              <a:rPr dirty="0" sz="2600" spc="-5">
                <a:latin typeface="Carlito"/>
                <a:cs typeface="Carlito"/>
              </a:rPr>
              <a:t>decomposition </a:t>
            </a:r>
            <a:r>
              <a:rPr dirty="0" sz="2600">
                <a:latin typeface="Carlito"/>
                <a:cs typeface="Carlito"/>
              </a:rPr>
              <a:t>of the</a:t>
            </a:r>
            <a:r>
              <a:rPr dirty="0" sz="2600" spc="-5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mass</a:t>
            </a:r>
            <a:endParaRPr sz="26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 spc="-10">
                <a:latin typeface="Carlito"/>
                <a:cs typeface="Carlito"/>
              </a:rPr>
              <a:t>Position </a:t>
            </a:r>
            <a:r>
              <a:rPr dirty="0" sz="2600">
                <a:latin typeface="Carlito"/>
                <a:cs typeface="Carlito"/>
              </a:rPr>
              <a:t>of </a:t>
            </a:r>
            <a:r>
              <a:rPr dirty="0" sz="2600" spc="-15">
                <a:latin typeface="Carlito"/>
                <a:cs typeface="Carlito"/>
              </a:rPr>
              <a:t>GW </a:t>
            </a:r>
            <a:r>
              <a:rPr dirty="0" sz="2600" spc="-10">
                <a:latin typeface="Carlito"/>
                <a:cs typeface="Carlito"/>
              </a:rPr>
              <a:t>table </a:t>
            </a:r>
            <a:r>
              <a:rPr dirty="0" sz="2600">
                <a:latin typeface="Carlito"/>
                <a:cs typeface="Carlito"/>
              </a:rPr>
              <a:t>within &amp; </a:t>
            </a:r>
            <a:r>
              <a:rPr dirty="0" sz="2600" spc="-15">
                <a:latin typeface="Carlito"/>
                <a:cs typeface="Carlito"/>
              </a:rPr>
              <a:t>around </a:t>
            </a:r>
            <a:r>
              <a:rPr dirty="0" sz="2600">
                <a:latin typeface="Carlito"/>
                <a:cs typeface="Carlito"/>
              </a:rPr>
              <a:t>the </a:t>
            </a:r>
            <a:r>
              <a:rPr dirty="0" sz="2600" spc="-5">
                <a:latin typeface="Carlito"/>
                <a:cs typeface="Carlito"/>
              </a:rPr>
              <a:t>critical</a:t>
            </a:r>
            <a:r>
              <a:rPr dirty="0" sz="2600" spc="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mass</a:t>
            </a:r>
            <a:endParaRPr sz="26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 spc="-5">
                <a:latin typeface="Carlito"/>
                <a:cs typeface="Carlito"/>
              </a:rPr>
              <a:t>Relation </a:t>
            </a:r>
            <a:r>
              <a:rPr dirty="0" sz="2600">
                <a:latin typeface="Carlito"/>
                <a:cs typeface="Carlito"/>
              </a:rPr>
              <a:t>of the mass </a:t>
            </a:r>
            <a:r>
              <a:rPr dirty="0" sz="2600" spc="-15">
                <a:latin typeface="Carlito"/>
                <a:cs typeface="Carlito"/>
              </a:rPr>
              <a:t>prone </a:t>
            </a:r>
            <a:r>
              <a:rPr dirty="0" sz="2600" spc="-10">
                <a:latin typeface="Carlito"/>
                <a:cs typeface="Carlito"/>
              </a:rPr>
              <a:t>to </a:t>
            </a:r>
            <a:r>
              <a:rPr dirty="0" sz="2600" spc="-20">
                <a:latin typeface="Carlito"/>
                <a:cs typeface="Carlito"/>
              </a:rPr>
              <a:t>failure </a:t>
            </a:r>
            <a:r>
              <a:rPr dirty="0" sz="2600" spc="-10">
                <a:latin typeface="Carlito"/>
                <a:cs typeface="Carlito"/>
              </a:rPr>
              <a:t>to </a:t>
            </a:r>
            <a:r>
              <a:rPr dirty="0" sz="2600" spc="-20">
                <a:latin typeface="Carlito"/>
                <a:cs typeface="Carlito"/>
              </a:rPr>
              <a:t>any </a:t>
            </a:r>
            <a:r>
              <a:rPr dirty="0" sz="2600" spc="-15">
                <a:latin typeface="Carlito"/>
                <a:cs typeface="Carlito"/>
              </a:rPr>
              <a:t>surface water</a:t>
            </a:r>
            <a:r>
              <a:rPr dirty="0" sz="2600" spc="-25">
                <a:latin typeface="Carlito"/>
                <a:cs typeface="Carlito"/>
              </a:rPr>
              <a:t> </a:t>
            </a:r>
            <a:r>
              <a:rPr dirty="0" sz="2600" spc="-5">
                <a:latin typeface="Carlito"/>
                <a:cs typeface="Carlito"/>
              </a:rPr>
              <a:t>body</a:t>
            </a:r>
            <a:endParaRPr sz="26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 spc="-10">
                <a:latin typeface="Carlito"/>
                <a:cs typeface="Carlito"/>
              </a:rPr>
              <a:t>The </a:t>
            </a:r>
            <a:r>
              <a:rPr dirty="0" sz="2600" spc="-5">
                <a:latin typeface="Carlito"/>
                <a:cs typeface="Carlito"/>
              </a:rPr>
              <a:t>slope </a:t>
            </a:r>
            <a:r>
              <a:rPr dirty="0" sz="2600">
                <a:latin typeface="Carlito"/>
                <a:cs typeface="Carlito"/>
              </a:rPr>
              <a:t>of the</a:t>
            </a:r>
            <a:r>
              <a:rPr dirty="0" sz="2600" spc="-65">
                <a:latin typeface="Carlito"/>
                <a:cs typeface="Carlito"/>
              </a:rPr>
              <a:t> </a:t>
            </a:r>
            <a:r>
              <a:rPr dirty="0" sz="2600" spc="-15">
                <a:latin typeface="Carlito"/>
                <a:cs typeface="Carlito"/>
              </a:rPr>
              <a:t>ground</a:t>
            </a:r>
            <a:endParaRPr sz="2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310515"/>
            <a:ext cx="458660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80">
                <a:latin typeface="Trebuchet MS"/>
                <a:cs typeface="Trebuchet MS"/>
              </a:rPr>
              <a:t>Mitigation</a:t>
            </a:r>
            <a:r>
              <a:rPr dirty="0" spc="-530">
                <a:latin typeface="Trebuchet MS"/>
                <a:cs typeface="Trebuchet MS"/>
              </a:rPr>
              <a:t> </a:t>
            </a:r>
            <a:r>
              <a:rPr dirty="0" spc="-254">
                <a:latin typeface="Trebuchet MS"/>
                <a:cs typeface="Trebuchet MS"/>
              </a:rPr>
              <a:t>Strategies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26533"/>
            <a:ext cx="5406390" cy="4371340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15">
                <a:latin typeface="Carlito"/>
                <a:cs typeface="Carlito"/>
              </a:rPr>
              <a:t>Hazard</a:t>
            </a:r>
            <a:r>
              <a:rPr dirty="0" sz="2200" spc="-1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mapping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10">
                <a:latin typeface="Carlito"/>
                <a:cs typeface="Carlito"/>
              </a:rPr>
              <a:t>Retaining</a:t>
            </a:r>
            <a:r>
              <a:rPr dirty="0" sz="2200" spc="-40">
                <a:latin typeface="Carlito"/>
                <a:cs typeface="Carlito"/>
              </a:rPr>
              <a:t> </a:t>
            </a:r>
            <a:r>
              <a:rPr dirty="0" sz="2200" spc="-5">
                <a:latin typeface="Carlito"/>
                <a:cs typeface="Carlito"/>
              </a:rPr>
              <a:t>walls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5">
                <a:latin typeface="Carlito"/>
                <a:cs typeface="Carlito"/>
              </a:rPr>
              <a:t>Surface </a:t>
            </a:r>
            <a:r>
              <a:rPr dirty="0" sz="2200" spc="-10">
                <a:latin typeface="Carlito"/>
                <a:cs typeface="Carlito"/>
              </a:rPr>
              <a:t>drainage </a:t>
            </a:r>
            <a:r>
              <a:rPr dirty="0" sz="2200" spc="-15">
                <a:latin typeface="Carlito"/>
                <a:cs typeface="Carlito"/>
              </a:rPr>
              <a:t>control</a:t>
            </a:r>
            <a:r>
              <a:rPr dirty="0" sz="2200" spc="-95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works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2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5">
                <a:latin typeface="Carlito"/>
                <a:cs typeface="Carlito"/>
              </a:rPr>
              <a:t>Engineered structures </a:t>
            </a:r>
            <a:r>
              <a:rPr dirty="0" sz="2200">
                <a:latin typeface="Carlito"/>
                <a:cs typeface="Carlito"/>
              </a:rPr>
              <a:t>with </a:t>
            </a:r>
            <a:r>
              <a:rPr dirty="0" sz="2200" spc="-15">
                <a:latin typeface="Carlito"/>
                <a:cs typeface="Carlito"/>
              </a:rPr>
              <a:t>strong</a:t>
            </a:r>
            <a:r>
              <a:rPr dirty="0" sz="2200" spc="-85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foundation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5">
                <a:latin typeface="Carlito"/>
                <a:cs typeface="Carlito"/>
              </a:rPr>
              <a:t>Increasing </a:t>
            </a:r>
            <a:r>
              <a:rPr dirty="0" sz="2200" spc="-10">
                <a:latin typeface="Carlito"/>
                <a:cs typeface="Carlito"/>
              </a:rPr>
              <a:t>vegetation</a:t>
            </a:r>
            <a:r>
              <a:rPr dirty="0" sz="2200" spc="-100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cover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10">
                <a:latin typeface="Carlito"/>
                <a:cs typeface="Carlito"/>
              </a:rPr>
              <a:t>Flattening </a:t>
            </a:r>
            <a:r>
              <a:rPr dirty="0" sz="2200" spc="-5">
                <a:latin typeface="Carlito"/>
                <a:cs typeface="Carlito"/>
              </a:rPr>
              <a:t>of </a:t>
            </a:r>
            <a:r>
              <a:rPr dirty="0" sz="2200">
                <a:latin typeface="Carlito"/>
                <a:cs typeface="Carlito"/>
              </a:rPr>
              <a:t>the</a:t>
            </a:r>
            <a:r>
              <a:rPr dirty="0" sz="2200" spc="-35">
                <a:latin typeface="Carlito"/>
                <a:cs typeface="Carlito"/>
              </a:rPr>
              <a:t> </a:t>
            </a:r>
            <a:r>
              <a:rPr dirty="0" sz="2200" spc="-5">
                <a:latin typeface="Carlito"/>
                <a:cs typeface="Carlito"/>
              </a:rPr>
              <a:t>slope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5">
                <a:latin typeface="Carlito"/>
                <a:cs typeface="Carlito"/>
              </a:rPr>
              <a:t>Stitching of </a:t>
            </a: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5">
                <a:latin typeface="Carlito"/>
                <a:cs typeface="Carlito"/>
              </a:rPr>
              <a:t>debris </a:t>
            </a:r>
            <a:r>
              <a:rPr dirty="0" sz="2200" spc="-10">
                <a:latin typeface="Carlito"/>
                <a:cs typeface="Carlito"/>
              </a:rPr>
              <a:t>cover to </a:t>
            </a:r>
            <a:r>
              <a:rPr dirty="0" sz="2200">
                <a:latin typeface="Carlito"/>
                <a:cs typeface="Carlito"/>
              </a:rPr>
              <a:t>the</a:t>
            </a:r>
            <a:r>
              <a:rPr dirty="0" sz="2200" spc="-105">
                <a:latin typeface="Carlito"/>
                <a:cs typeface="Carlito"/>
              </a:rPr>
              <a:t> </a:t>
            </a:r>
            <a:r>
              <a:rPr dirty="0" sz="2200" spc="-15">
                <a:latin typeface="Carlito"/>
                <a:cs typeface="Carlito"/>
              </a:rPr>
              <a:t>rock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15">
                <a:latin typeface="Carlito"/>
                <a:cs typeface="Carlito"/>
              </a:rPr>
              <a:t>Grouting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2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10">
                <a:latin typeface="Carlito"/>
                <a:cs typeface="Carlito"/>
              </a:rPr>
              <a:t>Geotextiles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10">
                <a:latin typeface="Carlito"/>
                <a:cs typeface="Carlito"/>
              </a:rPr>
              <a:t>Rock fall</a:t>
            </a:r>
            <a:r>
              <a:rPr dirty="0" sz="2200" spc="-45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protection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>
                <a:latin typeface="Carlito"/>
                <a:cs typeface="Carlito"/>
              </a:rPr>
              <a:t>Mudflow</a:t>
            </a:r>
            <a:r>
              <a:rPr dirty="0" sz="2200" spc="-40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barriers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200" spc="-5">
                <a:latin typeface="Carlito"/>
                <a:cs typeface="Carlito"/>
              </a:rPr>
              <a:t>Debris</a:t>
            </a:r>
            <a:r>
              <a:rPr dirty="0" sz="2200" spc="-30">
                <a:latin typeface="Carlito"/>
                <a:cs typeface="Carlito"/>
              </a:rPr>
              <a:t> </a:t>
            </a:r>
            <a:r>
              <a:rPr dirty="0" sz="2200" spc="-5">
                <a:latin typeface="Carlito"/>
                <a:cs typeface="Carlito"/>
              </a:rPr>
              <a:t>basins</a:t>
            </a:r>
            <a:endParaRPr sz="2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310515"/>
            <a:ext cx="457327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80">
                <a:latin typeface="Trebuchet MS"/>
                <a:cs typeface="Trebuchet MS"/>
              </a:rPr>
              <a:t>Mitigation</a:t>
            </a:r>
            <a:r>
              <a:rPr dirty="0" spc="-540">
                <a:latin typeface="Trebuchet MS"/>
                <a:cs typeface="Trebuchet MS"/>
              </a:rPr>
              <a:t> </a:t>
            </a:r>
            <a:r>
              <a:rPr dirty="0" spc="-110">
                <a:latin typeface="Trebuchet MS"/>
                <a:cs typeface="Trebuchet MS"/>
              </a:rPr>
              <a:t>Measures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37042"/>
            <a:ext cx="3777615" cy="40633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 spc="-10">
                <a:latin typeface="Carlito"/>
                <a:cs typeface="Carlito"/>
              </a:rPr>
              <a:t>Providing </a:t>
            </a:r>
            <a:r>
              <a:rPr dirty="0" sz="2600" spc="-15">
                <a:latin typeface="Carlito"/>
                <a:cs typeface="Carlito"/>
              </a:rPr>
              <a:t>Drainage</a:t>
            </a:r>
            <a:endParaRPr sz="26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 spc="-5">
                <a:latin typeface="Carlito"/>
                <a:cs typeface="Carlito"/>
              </a:rPr>
              <a:t>Construction </a:t>
            </a:r>
            <a:r>
              <a:rPr dirty="0" sz="2600">
                <a:latin typeface="Carlito"/>
                <a:cs typeface="Carlito"/>
              </a:rPr>
              <a:t>of</a:t>
            </a:r>
            <a:r>
              <a:rPr dirty="0" sz="2600" spc="-70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Structures</a:t>
            </a:r>
            <a:endParaRPr sz="2600">
              <a:latin typeface="Carlito"/>
              <a:cs typeface="Carlito"/>
            </a:endParaRPr>
          </a:p>
          <a:p>
            <a:pPr lvl="1" marL="909319" indent="-513715">
              <a:lnSpc>
                <a:spcPct val="100000"/>
              </a:lnSpc>
              <a:spcBef>
                <a:spcPts val="60"/>
              </a:spcBef>
              <a:buAutoNum type="arabicPeriod"/>
              <a:tabLst>
                <a:tab pos="909319" algn="l"/>
                <a:tab pos="909955" algn="l"/>
              </a:tabLst>
            </a:pPr>
            <a:r>
              <a:rPr dirty="0" sz="2600" spc="-10">
                <a:latin typeface="Carlito"/>
                <a:cs typeface="Carlito"/>
              </a:rPr>
              <a:t>Retaining </a:t>
            </a:r>
            <a:r>
              <a:rPr dirty="0" sz="2600" spc="-25">
                <a:latin typeface="Carlito"/>
                <a:cs typeface="Carlito"/>
              </a:rPr>
              <a:t>Wall</a:t>
            </a:r>
            <a:endParaRPr sz="2600">
              <a:latin typeface="Carlito"/>
              <a:cs typeface="Carlito"/>
            </a:endParaRPr>
          </a:p>
          <a:p>
            <a:pPr lvl="1" marL="909319" indent="-513715">
              <a:lnSpc>
                <a:spcPct val="100000"/>
              </a:lnSpc>
              <a:spcBef>
                <a:spcPts val="80"/>
              </a:spcBef>
              <a:buAutoNum type="arabicPeriod"/>
              <a:tabLst>
                <a:tab pos="909319" algn="l"/>
                <a:tab pos="909955" algn="l"/>
              </a:tabLst>
            </a:pPr>
            <a:r>
              <a:rPr dirty="0" sz="2600">
                <a:latin typeface="Carlito"/>
                <a:cs typeface="Carlito"/>
              </a:rPr>
              <a:t>Gabion</a:t>
            </a:r>
            <a:r>
              <a:rPr dirty="0" sz="2600" spc="-10">
                <a:latin typeface="Carlito"/>
                <a:cs typeface="Carlito"/>
              </a:rPr>
              <a:t> </a:t>
            </a:r>
            <a:r>
              <a:rPr dirty="0" sz="2600" spc="-25">
                <a:latin typeface="Carlito"/>
                <a:cs typeface="Carlito"/>
              </a:rPr>
              <a:t>Wall</a:t>
            </a:r>
            <a:endParaRPr sz="2600">
              <a:latin typeface="Carlito"/>
              <a:cs typeface="Carlito"/>
            </a:endParaRPr>
          </a:p>
          <a:p>
            <a:pPr algn="r" marL="241300" marR="1351280" indent="-241300">
              <a:lnSpc>
                <a:spcPct val="100000"/>
              </a:lnSpc>
              <a:spcBef>
                <a:spcPts val="6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>
                <a:latin typeface="Carlito"/>
                <a:cs typeface="Carlito"/>
              </a:rPr>
              <a:t>Slope</a:t>
            </a:r>
            <a:r>
              <a:rPr dirty="0" sz="2600" spc="-105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treatment</a:t>
            </a:r>
            <a:endParaRPr sz="2600">
              <a:latin typeface="Carlito"/>
              <a:cs typeface="Carlito"/>
            </a:endParaRPr>
          </a:p>
          <a:p>
            <a:pPr algn="r" lvl="1" marL="513080" marR="1332865" indent="-513080">
              <a:lnSpc>
                <a:spcPct val="100000"/>
              </a:lnSpc>
              <a:spcBef>
                <a:spcPts val="65"/>
              </a:spcBef>
              <a:buAutoNum type="arabicPeriod"/>
              <a:tabLst>
                <a:tab pos="513080" algn="l"/>
                <a:tab pos="513715" algn="l"/>
              </a:tabLst>
            </a:pPr>
            <a:r>
              <a:rPr dirty="0" sz="2600">
                <a:latin typeface="Carlito"/>
                <a:cs typeface="Carlito"/>
              </a:rPr>
              <a:t>Soil</a:t>
            </a:r>
            <a:r>
              <a:rPr dirty="0" sz="2600" spc="-70">
                <a:latin typeface="Carlito"/>
                <a:cs typeface="Carlito"/>
              </a:rPr>
              <a:t> </a:t>
            </a:r>
            <a:r>
              <a:rPr dirty="0" sz="2600" spc="-5">
                <a:latin typeface="Carlito"/>
                <a:cs typeface="Carlito"/>
              </a:rPr>
              <a:t>nailing</a:t>
            </a:r>
            <a:endParaRPr sz="2600">
              <a:latin typeface="Carlito"/>
              <a:cs typeface="Carlito"/>
            </a:endParaRPr>
          </a:p>
          <a:p>
            <a:pPr lvl="1" marL="995680" indent="-514350">
              <a:lnSpc>
                <a:spcPct val="100000"/>
              </a:lnSpc>
              <a:spcBef>
                <a:spcPts val="60"/>
              </a:spcBef>
              <a:buAutoNum type="arabicPeriod"/>
              <a:tabLst>
                <a:tab pos="995680" algn="l"/>
                <a:tab pos="996315" algn="l"/>
              </a:tabLst>
            </a:pPr>
            <a:r>
              <a:rPr dirty="0" sz="2600" spc="-15">
                <a:latin typeface="Carlito"/>
                <a:cs typeface="Carlito"/>
              </a:rPr>
              <a:t>Rock</a:t>
            </a:r>
            <a:r>
              <a:rPr dirty="0" sz="2600" spc="-75">
                <a:latin typeface="Carlito"/>
                <a:cs typeface="Carlito"/>
              </a:rPr>
              <a:t> </a:t>
            </a:r>
            <a:r>
              <a:rPr dirty="0" sz="2600" spc="-5">
                <a:latin typeface="Carlito"/>
                <a:cs typeface="Carlito"/>
              </a:rPr>
              <a:t>bolting</a:t>
            </a:r>
            <a:endParaRPr sz="2600">
              <a:latin typeface="Carlito"/>
              <a:cs typeface="Carlito"/>
            </a:endParaRPr>
          </a:p>
          <a:p>
            <a:pPr lvl="1" marL="995680" indent="-514350">
              <a:lnSpc>
                <a:spcPct val="100000"/>
              </a:lnSpc>
              <a:spcBef>
                <a:spcPts val="60"/>
              </a:spcBef>
              <a:buAutoNum type="arabicPeriod"/>
              <a:tabLst>
                <a:tab pos="995680" algn="l"/>
                <a:tab pos="996315" algn="l"/>
              </a:tabLst>
            </a:pPr>
            <a:r>
              <a:rPr dirty="0" sz="2600" spc="-15">
                <a:latin typeface="Carlito"/>
                <a:cs typeface="Carlito"/>
              </a:rPr>
              <a:t>Rock</a:t>
            </a:r>
            <a:r>
              <a:rPr dirty="0" sz="2600" spc="-90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netting</a:t>
            </a:r>
            <a:endParaRPr sz="2600">
              <a:latin typeface="Carlito"/>
              <a:cs typeface="Carlito"/>
            </a:endParaRPr>
          </a:p>
          <a:p>
            <a:pPr lvl="1" marL="995680" indent="-514350">
              <a:lnSpc>
                <a:spcPct val="100000"/>
              </a:lnSpc>
              <a:spcBef>
                <a:spcPts val="80"/>
              </a:spcBef>
              <a:buAutoNum type="arabicPeriod"/>
              <a:tabLst>
                <a:tab pos="995680" algn="l"/>
                <a:tab pos="996315" algn="l"/>
              </a:tabLst>
            </a:pPr>
            <a:r>
              <a:rPr dirty="0" sz="2600" spc="-20">
                <a:latin typeface="Carlito"/>
                <a:cs typeface="Carlito"/>
              </a:rPr>
              <a:t>Vegetation</a:t>
            </a:r>
            <a:r>
              <a:rPr dirty="0" sz="2600" spc="-55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cover</a:t>
            </a:r>
            <a:endParaRPr sz="2600">
              <a:latin typeface="Carlito"/>
              <a:cs typeface="Carlito"/>
            </a:endParaRPr>
          </a:p>
          <a:p>
            <a:pPr lvl="1" marL="995680" indent="-514350">
              <a:lnSpc>
                <a:spcPct val="100000"/>
              </a:lnSpc>
              <a:spcBef>
                <a:spcPts val="65"/>
              </a:spcBef>
              <a:buAutoNum type="arabicPeriod"/>
              <a:tabLst>
                <a:tab pos="995680" algn="l"/>
                <a:tab pos="996315" algn="l"/>
              </a:tabLst>
            </a:pPr>
            <a:r>
              <a:rPr dirty="0" sz="2600">
                <a:latin typeface="Carlito"/>
                <a:cs typeface="Carlito"/>
              </a:rPr>
              <a:t>Geocell</a:t>
            </a:r>
            <a:endParaRPr sz="2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074018" y="6465252"/>
            <a:ext cx="2298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rlito"/>
                <a:cs typeface="Carlito"/>
              </a:rPr>
              <a:t>10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252984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65">
                <a:latin typeface="Trebuchet MS"/>
                <a:cs typeface="Trebuchet MS"/>
              </a:rPr>
              <a:t>Earthquake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93621"/>
            <a:ext cx="10362565" cy="301117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algn="just" marL="241300" marR="6985" indent="-228600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Carlito"/>
                <a:cs typeface="Carlito"/>
              </a:rPr>
              <a:t>An </a:t>
            </a:r>
            <a:r>
              <a:rPr dirty="0" sz="2800" spc="-10">
                <a:latin typeface="Carlito"/>
                <a:cs typeface="Carlito"/>
              </a:rPr>
              <a:t>earthquake </a:t>
            </a:r>
            <a:r>
              <a:rPr dirty="0" sz="2800" spc="-5">
                <a:latin typeface="Carlito"/>
                <a:cs typeface="Carlito"/>
              </a:rPr>
              <a:t>is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10">
                <a:latin typeface="Carlito"/>
                <a:cs typeface="Carlito"/>
              </a:rPr>
              <a:t>result of </a:t>
            </a: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5">
                <a:latin typeface="Carlito"/>
                <a:cs typeface="Carlito"/>
              </a:rPr>
              <a:t>sudden </a:t>
            </a:r>
            <a:r>
              <a:rPr dirty="0" sz="2800" spc="-10">
                <a:latin typeface="Carlito"/>
                <a:cs typeface="Carlito"/>
              </a:rPr>
              <a:t>release of energy </a:t>
            </a:r>
            <a:r>
              <a:rPr dirty="0" sz="2800" spc="-5">
                <a:latin typeface="Carlito"/>
                <a:cs typeface="Carlito"/>
              </a:rPr>
              <a:t>in </a:t>
            </a:r>
            <a:r>
              <a:rPr dirty="0" sz="2800" spc="-10">
                <a:latin typeface="Carlito"/>
                <a:cs typeface="Carlito"/>
              </a:rPr>
              <a:t>Earth's  crust </a:t>
            </a:r>
            <a:r>
              <a:rPr dirty="0" sz="2800" spc="-5">
                <a:latin typeface="Carlito"/>
                <a:cs typeface="Carlito"/>
              </a:rPr>
              <a:t>that </a:t>
            </a:r>
            <a:r>
              <a:rPr dirty="0" sz="2800" spc="-15">
                <a:latin typeface="Carlito"/>
                <a:cs typeface="Carlito"/>
              </a:rPr>
              <a:t>creates </a:t>
            </a:r>
            <a:r>
              <a:rPr dirty="0" sz="2800">
                <a:latin typeface="Carlito"/>
                <a:cs typeface="Carlito"/>
              </a:rPr>
              <a:t>seismic</a:t>
            </a:r>
            <a:r>
              <a:rPr dirty="0" sz="2800" spc="-10">
                <a:latin typeface="Carlito"/>
                <a:cs typeface="Carlito"/>
              </a:rPr>
              <a:t> </a:t>
            </a:r>
            <a:r>
              <a:rPr dirty="0" sz="2800" spc="-20">
                <a:latin typeface="Carlito"/>
                <a:cs typeface="Carlito"/>
              </a:rPr>
              <a:t>waves.</a:t>
            </a:r>
            <a:endParaRPr sz="2800">
              <a:latin typeface="Carlito"/>
              <a:cs typeface="Carlito"/>
            </a:endParaRPr>
          </a:p>
          <a:p>
            <a:pPr algn="just" marL="241300" marR="5080" indent="-228600">
              <a:lnSpc>
                <a:spcPts val="302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Carlito"/>
                <a:cs typeface="Carlito"/>
              </a:rPr>
              <a:t>Seismic activity </a:t>
            </a:r>
            <a:r>
              <a:rPr dirty="0" sz="2800">
                <a:latin typeface="Carlito"/>
                <a:cs typeface="Carlito"/>
              </a:rPr>
              <a:t>of </a:t>
            </a:r>
            <a:r>
              <a:rPr dirty="0" sz="2800" spc="-5">
                <a:latin typeface="Carlito"/>
                <a:cs typeface="Carlito"/>
              </a:rPr>
              <a:t>an </a:t>
            </a:r>
            <a:r>
              <a:rPr dirty="0" sz="2800" spc="-15">
                <a:latin typeface="Carlito"/>
                <a:cs typeface="Carlito"/>
              </a:rPr>
              <a:t>area </a:t>
            </a:r>
            <a:r>
              <a:rPr dirty="0" sz="2800" spc="-35">
                <a:latin typeface="Carlito"/>
                <a:cs typeface="Carlito"/>
              </a:rPr>
              <a:t>refers </a:t>
            </a:r>
            <a:r>
              <a:rPr dirty="0" sz="2800" spc="-10">
                <a:latin typeface="Carlito"/>
                <a:cs typeface="Carlito"/>
              </a:rPr>
              <a:t>to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30">
                <a:latin typeface="Carlito"/>
                <a:cs typeface="Carlito"/>
              </a:rPr>
              <a:t>frequency, </a:t>
            </a:r>
            <a:r>
              <a:rPr dirty="0" sz="2800">
                <a:latin typeface="Carlito"/>
                <a:cs typeface="Carlito"/>
              </a:rPr>
              <a:t>type &amp; </a:t>
            </a:r>
            <a:r>
              <a:rPr dirty="0" sz="2800" spc="-25">
                <a:latin typeface="Carlito"/>
                <a:cs typeface="Carlito"/>
              </a:rPr>
              <a:t>size </a:t>
            </a:r>
            <a:r>
              <a:rPr dirty="0" sz="2800">
                <a:latin typeface="Carlito"/>
                <a:cs typeface="Carlito"/>
              </a:rPr>
              <a:t>of  </a:t>
            </a:r>
            <a:r>
              <a:rPr dirty="0" sz="2800" spc="-10">
                <a:latin typeface="Carlito"/>
                <a:cs typeface="Carlito"/>
              </a:rPr>
              <a:t>earthquakes experienced </a:t>
            </a:r>
            <a:r>
              <a:rPr dirty="0" sz="2800" spc="-15">
                <a:latin typeface="Carlito"/>
                <a:cs typeface="Carlito"/>
              </a:rPr>
              <a:t>over </a:t>
            </a: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5">
                <a:latin typeface="Carlito"/>
                <a:cs typeface="Carlito"/>
              </a:rPr>
              <a:t>period </a:t>
            </a:r>
            <a:r>
              <a:rPr dirty="0" sz="2800">
                <a:latin typeface="Carlito"/>
                <a:cs typeface="Carlito"/>
              </a:rPr>
              <a:t>of </a:t>
            </a:r>
            <a:r>
              <a:rPr dirty="0" sz="2800" spc="-5">
                <a:latin typeface="Carlito"/>
                <a:cs typeface="Carlito"/>
              </a:rPr>
              <a:t>time </a:t>
            </a:r>
            <a:r>
              <a:rPr dirty="0" sz="2800">
                <a:latin typeface="Carlito"/>
                <a:cs typeface="Carlito"/>
              </a:rPr>
              <a:t>&amp; </a:t>
            </a:r>
            <a:r>
              <a:rPr dirty="0" sz="2800" spc="-20">
                <a:latin typeface="Carlito"/>
                <a:cs typeface="Carlito"/>
              </a:rPr>
              <a:t>are </a:t>
            </a:r>
            <a:r>
              <a:rPr dirty="0" sz="2800" spc="-10">
                <a:latin typeface="Carlito"/>
                <a:cs typeface="Carlito"/>
              </a:rPr>
              <a:t>measured </a:t>
            </a:r>
            <a:r>
              <a:rPr dirty="0" sz="2800" spc="-5">
                <a:latin typeface="Carlito"/>
                <a:cs typeface="Carlito"/>
              </a:rPr>
              <a:t>using  </a:t>
            </a:r>
            <a:r>
              <a:rPr dirty="0" sz="2800" spc="-10">
                <a:latin typeface="Carlito"/>
                <a:cs typeface="Carlito"/>
              </a:rPr>
              <a:t>seismometers.</a:t>
            </a:r>
            <a:endParaRPr sz="2800">
              <a:latin typeface="Carlito"/>
              <a:cs typeface="Carlito"/>
            </a:endParaRPr>
          </a:p>
          <a:p>
            <a:pPr algn="just" marL="241300" marR="5715" indent="-228600">
              <a:lnSpc>
                <a:spcPts val="302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45">
                <a:latin typeface="Carlito"/>
                <a:cs typeface="Carlito"/>
              </a:rPr>
              <a:t>At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10">
                <a:latin typeface="Carlito"/>
                <a:cs typeface="Carlito"/>
              </a:rPr>
              <a:t>Earth's surface, </a:t>
            </a:r>
            <a:r>
              <a:rPr dirty="0" sz="2800" spc="-15">
                <a:latin typeface="Carlito"/>
                <a:cs typeface="Carlito"/>
              </a:rPr>
              <a:t>earthquakes manifest </a:t>
            </a:r>
            <a:r>
              <a:rPr dirty="0" sz="2800" spc="-10">
                <a:latin typeface="Carlito"/>
                <a:cs typeface="Carlito"/>
              </a:rPr>
              <a:t>themselves by </a:t>
            </a:r>
            <a:r>
              <a:rPr dirty="0" sz="2800" spc="-5">
                <a:latin typeface="Carlito"/>
                <a:cs typeface="Carlito"/>
              </a:rPr>
              <a:t>shaking </a:t>
            </a:r>
            <a:r>
              <a:rPr dirty="0" sz="2800">
                <a:latin typeface="Carlito"/>
                <a:cs typeface="Carlito"/>
              </a:rPr>
              <a:t>&amp;  </a:t>
            </a:r>
            <a:r>
              <a:rPr dirty="0" sz="2800" spc="-5">
                <a:latin typeface="Carlito"/>
                <a:cs typeface="Carlito"/>
              </a:rPr>
              <a:t>sometimes </a:t>
            </a:r>
            <a:r>
              <a:rPr dirty="0" sz="2800">
                <a:latin typeface="Carlito"/>
                <a:cs typeface="Carlito"/>
              </a:rPr>
              <a:t>displacement of the</a:t>
            </a:r>
            <a:r>
              <a:rPr dirty="0" sz="2800" spc="-90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ground.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310515"/>
            <a:ext cx="5826760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20">
                <a:latin typeface="Trebuchet MS"/>
                <a:cs typeface="Trebuchet MS"/>
              </a:rPr>
              <a:t>Construction </a:t>
            </a:r>
            <a:r>
              <a:rPr dirty="0" sz="4400" spc="-195">
                <a:latin typeface="Trebuchet MS"/>
                <a:cs typeface="Trebuchet MS"/>
              </a:rPr>
              <a:t>of</a:t>
            </a:r>
            <a:r>
              <a:rPr dirty="0" sz="4400" spc="-685">
                <a:latin typeface="Trebuchet MS"/>
                <a:cs typeface="Trebuchet MS"/>
              </a:rPr>
              <a:t> </a:t>
            </a:r>
            <a:r>
              <a:rPr dirty="0" sz="4400" spc="-235">
                <a:latin typeface="Trebuchet MS"/>
                <a:cs typeface="Trebuchet MS"/>
              </a:rPr>
              <a:t>Structures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7257" y="1793621"/>
            <a:ext cx="2365375" cy="83566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dirty="0" sz="2800" spc="-10">
                <a:latin typeface="Carlito"/>
                <a:cs typeface="Carlito"/>
              </a:rPr>
              <a:t>1.Retaining</a:t>
            </a:r>
            <a:r>
              <a:rPr dirty="0" sz="2800" spc="-95">
                <a:latin typeface="Carlito"/>
                <a:cs typeface="Carlito"/>
              </a:rPr>
              <a:t> </a:t>
            </a:r>
            <a:r>
              <a:rPr dirty="0" sz="2800" spc="-25">
                <a:latin typeface="Carlito"/>
                <a:cs typeface="Carlito"/>
              </a:rPr>
              <a:t>Wall  </a:t>
            </a:r>
            <a:r>
              <a:rPr dirty="0" sz="2800">
                <a:latin typeface="Carlito"/>
                <a:cs typeface="Carlito"/>
              </a:rPr>
              <a:t>2.Gabion</a:t>
            </a:r>
            <a:r>
              <a:rPr dirty="0" sz="2800" spc="-30">
                <a:latin typeface="Carlito"/>
                <a:cs typeface="Carlito"/>
              </a:rPr>
              <a:t> </a:t>
            </a:r>
            <a:r>
              <a:rPr dirty="0" sz="2800" spc="-25">
                <a:latin typeface="Carlito"/>
                <a:cs typeface="Carlito"/>
              </a:rPr>
              <a:t>Wall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49220" y="3489959"/>
            <a:ext cx="3332479" cy="2496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24980" y="1267460"/>
            <a:ext cx="3540760" cy="4719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407034"/>
            <a:ext cx="36004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04">
                <a:latin typeface="Trebuchet MS"/>
                <a:cs typeface="Trebuchet MS"/>
              </a:rPr>
              <a:t>Slope</a:t>
            </a:r>
            <a:r>
              <a:rPr dirty="0" spc="-490">
                <a:latin typeface="Trebuchet MS"/>
                <a:cs typeface="Trebuchet MS"/>
              </a:rPr>
              <a:t> </a:t>
            </a:r>
            <a:r>
              <a:rPr dirty="0" spc="-280">
                <a:latin typeface="Trebuchet MS"/>
                <a:cs typeface="Trebuchet MS"/>
              </a:rPr>
              <a:t>treatment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87094" y="1709923"/>
            <a:ext cx="2966085" cy="269049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525780" indent="-513715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525780" algn="l"/>
                <a:tab pos="526415" algn="l"/>
              </a:tabLst>
            </a:pPr>
            <a:r>
              <a:rPr dirty="0" sz="3200" b="1">
                <a:latin typeface="Carlito"/>
                <a:cs typeface="Carlito"/>
              </a:rPr>
              <a:t>Soil</a:t>
            </a:r>
            <a:r>
              <a:rPr dirty="0" sz="3200" spc="-15" b="1">
                <a:latin typeface="Carlito"/>
                <a:cs typeface="Carlito"/>
              </a:rPr>
              <a:t> </a:t>
            </a:r>
            <a:r>
              <a:rPr dirty="0" sz="3200" spc="-5" b="1">
                <a:latin typeface="Carlito"/>
                <a:cs typeface="Carlito"/>
              </a:rPr>
              <a:t>nailing</a:t>
            </a:r>
            <a:endParaRPr sz="3200">
              <a:latin typeface="Carlito"/>
              <a:cs typeface="Carlito"/>
            </a:endParaRPr>
          </a:p>
          <a:p>
            <a:pPr marL="525780" indent="-513715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525780" algn="l"/>
                <a:tab pos="526415" algn="l"/>
              </a:tabLst>
            </a:pPr>
            <a:r>
              <a:rPr dirty="0" sz="3200" spc="-15" b="1">
                <a:latin typeface="Carlito"/>
                <a:cs typeface="Carlito"/>
              </a:rPr>
              <a:t>Rock</a:t>
            </a:r>
            <a:r>
              <a:rPr dirty="0" sz="3200" spc="-20" b="1">
                <a:latin typeface="Carlito"/>
                <a:cs typeface="Carlito"/>
              </a:rPr>
              <a:t> </a:t>
            </a:r>
            <a:r>
              <a:rPr dirty="0" sz="3200" spc="-5" b="1">
                <a:latin typeface="Carlito"/>
                <a:cs typeface="Carlito"/>
              </a:rPr>
              <a:t>bolting</a:t>
            </a:r>
            <a:endParaRPr sz="3200">
              <a:latin typeface="Carlito"/>
              <a:cs typeface="Carlito"/>
            </a:endParaRPr>
          </a:p>
          <a:p>
            <a:pPr marL="525780" indent="-513715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525780" algn="l"/>
                <a:tab pos="526415" algn="l"/>
              </a:tabLst>
            </a:pPr>
            <a:r>
              <a:rPr dirty="0" sz="2800" spc="-20">
                <a:latin typeface="Carlito"/>
                <a:cs typeface="Carlito"/>
              </a:rPr>
              <a:t>Rock</a:t>
            </a:r>
            <a:r>
              <a:rPr dirty="0" sz="2800" spc="-5">
                <a:latin typeface="Carlito"/>
                <a:cs typeface="Carlito"/>
              </a:rPr>
              <a:t> </a:t>
            </a:r>
            <a:r>
              <a:rPr dirty="0" sz="2800" spc="-10">
                <a:latin typeface="Carlito"/>
                <a:cs typeface="Carlito"/>
              </a:rPr>
              <a:t>netting</a:t>
            </a:r>
            <a:endParaRPr sz="2800">
              <a:latin typeface="Carlito"/>
              <a:cs typeface="Carlito"/>
            </a:endParaRPr>
          </a:p>
          <a:p>
            <a:pPr marL="525780" indent="-513715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25780" algn="l"/>
                <a:tab pos="526415" algn="l"/>
              </a:tabLst>
            </a:pPr>
            <a:r>
              <a:rPr dirty="0" sz="2800" spc="-25">
                <a:latin typeface="Carlito"/>
                <a:cs typeface="Carlito"/>
              </a:rPr>
              <a:t>Vegetation</a:t>
            </a:r>
            <a:r>
              <a:rPr dirty="0" sz="2800" spc="-100">
                <a:latin typeface="Carlito"/>
                <a:cs typeface="Carlito"/>
              </a:rPr>
              <a:t> </a:t>
            </a:r>
            <a:r>
              <a:rPr dirty="0" sz="2800" spc="-15">
                <a:latin typeface="Carlito"/>
                <a:cs typeface="Carlito"/>
              </a:rPr>
              <a:t>cover</a:t>
            </a:r>
            <a:endParaRPr sz="2800">
              <a:latin typeface="Carlito"/>
              <a:cs typeface="Carlito"/>
            </a:endParaRPr>
          </a:p>
          <a:p>
            <a:pPr marL="525780" indent="-513715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25780" algn="l"/>
                <a:tab pos="526415" algn="l"/>
              </a:tabLst>
            </a:pPr>
            <a:r>
              <a:rPr dirty="0" sz="2800">
                <a:latin typeface="Carlito"/>
                <a:cs typeface="Carlito"/>
              </a:rPr>
              <a:t>Geocell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64500" y="1028700"/>
            <a:ext cx="3992879" cy="2664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06520" y="3832859"/>
            <a:ext cx="5031739" cy="2829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857" y="417131"/>
            <a:ext cx="360108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04">
                <a:latin typeface="Trebuchet MS"/>
                <a:cs typeface="Trebuchet MS"/>
              </a:rPr>
              <a:t>Slope</a:t>
            </a:r>
            <a:r>
              <a:rPr dirty="0" spc="-495">
                <a:latin typeface="Trebuchet MS"/>
                <a:cs typeface="Trebuchet MS"/>
              </a:rPr>
              <a:t> </a:t>
            </a:r>
            <a:r>
              <a:rPr dirty="0" spc="-280">
                <a:latin typeface="Trebuchet MS"/>
                <a:cs typeface="Trebuchet MS"/>
              </a:rPr>
              <a:t>treatment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87094" y="1709923"/>
            <a:ext cx="3025140" cy="269049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525780" indent="-513715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525780" algn="l"/>
                <a:tab pos="526415" algn="l"/>
              </a:tabLst>
            </a:pPr>
            <a:r>
              <a:rPr dirty="0" sz="3200" spc="-5">
                <a:latin typeface="Carlito"/>
                <a:cs typeface="Carlito"/>
              </a:rPr>
              <a:t>Soil</a:t>
            </a:r>
            <a:r>
              <a:rPr dirty="0" sz="3200" spc="-15">
                <a:latin typeface="Carlito"/>
                <a:cs typeface="Carlito"/>
              </a:rPr>
              <a:t> </a:t>
            </a:r>
            <a:r>
              <a:rPr dirty="0" sz="3200" spc="-5">
                <a:latin typeface="Carlito"/>
                <a:cs typeface="Carlito"/>
              </a:rPr>
              <a:t>nailing</a:t>
            </a:r>
            <a:endParaRPr sz="3200">
              <a:latin typeface="Carlito"/>
              <a:cs typeface="Carlito"/>
            </a:endParaRPr>
          </a:p>
          <a:p>
            <a:pPr marL="525780" indent="-513715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525780" algn="l"/>
                <a:tab pos="526415" algn="l"/>
              </a:tabLst>
            </a:pPr>
            <a:r>
              <a:rPr dirty="0" sz="3200" spc="-20">
                <a:latin typeface="Carlito"/>
                <a:cs typeface="Carlito"/>
              </a:rPr>
              <a:t>Rock</a:t>
            </a:r>
            <a:r>
              <a:rPr dirty="0" sz="3200" spc="-40">
                <a:latin typeface="Carlito"/>
                <a:cs typeface="Carlito"/>
              </a:rPr>
              <a:t> </a:t>
            </a:r>
            <a:r>
              <a:rPr dirty="0" sz="3200" spc="-5">
                <a:latin typeface="Carlito"/>
                <a:cs typeface="Carlito"/>
              </a:rPr>
              <a:t>bolting</a:t>
            </a:r>
            <a:endParaRPr sz="3200">
              <a:latin typeface="Carlito"/>
              <a:cs typeface="Carlito"/>
            </a:endParaRPr>
          </a:p>
          <a:p>
            <a:pPr marL="525780" indent="-513715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525780" algn="l"/>
                <a:tab pos="526415" algn="l"/>
              </a:tabLst>
            </a:pPr>
            <a:r>
              <a:rPr dirty="0" sz="2800" spc="-10" b="1">
                <a:latin typeface="Carlito"/>
                <a:cs typeface="Carlito"/>
              </a:rPr>
              <a:t>Rock</a:t>
            </a:r>
            <a:r>
              <a:rPr dirty="0" sz="2800" spc="-25" b="1">
                <a:latin typeface="Carlito"/>
                <a:cs typeface="Carlito"/>
              </a:rPr>
              <a:t> </a:t>
            </a:r>
            <a:r>
              <a:rPr dirty="0" sz="2800" spc="-10" b="1">
                <a:latin typeface="Carlito"/>
                <a:cs typeface="Carlito"/>
              </a:rPr>
              <a:t>netting</a:t>
            </a:r>
            <a:endParaRPr sz="2800">
              <a:latin typeface="Carlito"/>
              <a:cs typeface="Carlito"/>
            </a:endParaRPr>
          </a:p>
          <a:p>
            <a:pPr marL="525780" indent="-513715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25780" algn="l"/>
                <a:tab pos="526415" algn="l"/>
              </a:tabLst>
            </a:pPr>
            <a:r>
              <a:rPr dirty="0" sz="2800" spc="-30" b="1">
                <a:latin typeface="Carlito"/>
                <a:cs typeface="Carlito"/>
              </a:rPr>
              <a:t>Vegetation</a:t>
            </a:r>
            <a:r>
              <a:rPr dirty="0" sz="2800" spc="-25" b="1">
                <a:latin typeface="Carlito"/>
                <a:cs typeface="Carlito"/>
              </a:rPr>
              <a:t> </a:t>
            </a:r>
            <a:r>
              <a:rPr dirty="0" sz="2800" spc="-15" b="1">
                <a:latin typeface="Carlito"/>
                <a:cs typeface="Carlito"/>
              </a:rPr>
              <a:t>cover</a:t>
            </a:r>
            <a:endParaRPr sz="2800">
              <a:latin typeface="Carlito"/>
              <a:cs typeface="Carlito"/>
            </a:endParaRPr>
          </a:p>
          <a:p>
            <a:pPr marL="525780" indent="-513715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25780" algn="l"/>
                <a:tab pos="526415" algn="l"/>
              </a:tabLst>
            </a:pPr>
            <a:r>
              <a:rPr dirty="0" sz="2800">
                <a:latin typeface="Carlito"/>
                <a:cs typeface="Carlito"/>
              </a:rPr>
              <a:t>Geocell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96000" y="246379"/>
            <a:ext cx="4709159" cy="30251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16120" y="3589020"/>
            <a:ext cx="3855720" cy="29129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656319" y="3759755"/>
            <a:ext cx="3289300" cy="2674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228346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60">
                <a:latin typeface="Trebuchet MS"/>
                <a:cs typeface="Trebuchet MS"/>
              </a:rPr>
              <a:t>Avalanche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93621"/>
            <a:ext cx="10360660" cy="19894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just" marL="241300" marR="5080" indent="-228600">
              <a:lnSpc>
                <a:spcPct val="9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Carlito"/>
                <a:cs typeface="Carlito"/>
              </a:rPr>
              <a:t>An </a:t>
            </a:r>
            <a:r>
              <a:rPr dirty="0" sz="2800" spc="-15">
                <a:latin typeface="Carlito"/>
                <a:cs typeface="Carlito"/>
              </a:rPr>
              <a:t>avalanche  </a:t>
            </a:r>
            <a:r>
              <a:rPr dirty="0" sz="2800" spc="-5">
                <a:latin typeface="Carlito"/>
                <a:cs typeface="Carlito"/>
              </a:rPr>
              <a:t>is </a:t>
            </a: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10">
                <a:latin typeface="Carlito"/>
                <a:cs typeface="Carlito"/>
              </a:rPr>
              <a:t>rapid flow of </a:t>
            </a:r>
            <a:r>
              <a:rPr dirty="0" sz="2800" spc="-5">
                <a:latin typeface="Carlito"/>
                <a:cs typeface="Carlito"/>
              </a:rPr>
              <a:t>snow down </a:t>
            </a: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5">
                <a:latin typeface="Carlito"/>
                <a:cs typeface="Carlito"/>
              </a:rPr>
              <a:t>sloping </a:t>
            </a:r>
            <a:r>
              <a:rPr dirty="0" sz="2800" spc="-15">
                <a:latin typeface="Carlito"/>
                <a:cs typeface="Carlito"/>
              </a:rPr>
              <a:t>surface.  Avalanche </a:t>
            </a:r>
            <a:r>
              <a:rPr dirty="0" sz="2800" spc="-5">
                <a:latin typeface="Carlito"/>
                <a:cs typeface="Carlito"/>
              </a:rPr>
              <a:t>is </a:t>
            </a:r>
            <a:r>
              <a:rPr dirty="0" sz="2800" spc="-10">
                <a:latin typeface="Carlito"/>
                <a:cs typeface="Carlito"/>
              </a:rPr>
              <a:t>typically triggered </a:t>
            </a:r>
            <a:r>
              <a:rPr dirty="0" sz="2800" spc="-5">
                <a:latin typeface="Carlito"/>
                <a:cs typeface="Carlito"/>
              </a:rPr>
              <a:t>in </a:t>
            </a: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10">
                <a:latin typeface="Carlito"/>
                <a:cs typeface="Carlito"/>
              </a:rPr>
              <a:t>starting </a:t>
            </a:r>
            <a:r>
              <a:rPr dirty="0" sz="2800" spc="-20">
                <a:latin typeface="Carlito"/>
                <a:cs typeface="Carlito"/>
              </a:rPr>
              <a:t>zone from </a:t>
            </a: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5">
                <a:latin typeface="Carlito"/>
                <a:cs typeface="Carlito"/>
              </a:rPr>
              <a:t>mechanical  </a:t>
            </a:r>
            <a:r>
              <a:rPr dirty="0" sz="2800" spc="-20">
                <a:latin typeface="Carlito"/>
                <a:cs typeface="Carlito"/>
              </a:rPr>
              <a:t>failure </a:t>
            </a:r>
            <a:r>
              <a:rPr dirty="0" sz="2800" spc="-5">
                <a:latin typeface="Carlito"/>
                <a:cs typeface="Carlito"/>
              </a:rPr>
              <a:t>in the snowpack(slab </a:t>
            </a:r>
            <a:r>
              <a:rPr dirty="0" sz="2800" spc="-15">
                <a:latin typeface="Carlito"/>
                <a:cs typeface="Carlito"/>
              </a:rPr>
              <a:t>avalanche) </a:t>
            </a:r>
            <a:r>
              <a:rPr dirty="0" sz="2800" spc="-20">
                <a:latin typeface="Carlito"/>
                <a:cs typeface="Carlito"/>
              </a:rPr>
              <a:t>after </a:t>
            </a:r>
            <a:r>
              <a:rPr dirty="0" sz="2800" spc="-10">
                <a:latin typeface="Carlito"/>
                <a:cs typeface="Carlito"/>
              </a:rPr>
              <a:t>initiation, </a:t>
            </a:r>
            <a:r>
              <a:rPr dirty="0" sz="2800" spc="-15">
                <a:latin typeface="Carlito"/>
                <a:cs typeface="Carlito"/>
              </a:rPr>
              <a:t>avalanches  </a:t>
            </a:r>
            <a:r>
              <a:rPr dirty="0" sz="2800">
                <a:latin typeface="Carlito"/>
                <a:cs typeface="Carlito"/>
              </a:rPr>
              <a:t>usually </a:t>
            </a:r>
            <a:r>
              <a:rPr dirty="0" sz="2800" spc="-20">
                <a:latin typeface="Carlito"/>
                <a:cs typeface="Carlito"/>
              </a:rPr>
              <a:t>accelerate </a:t>
            </a:r>
            <a:r>
              <a:rPr dirty="0" sz="2800" spc="-10">
                <a:latin typeface="Carlito"/>
                <a:cs typeface="Carlito"/>
              </a:rPr>
              <a:t>rapidly </a:t>
            </a:r>
            <a:r>
              <a:rPr dirty="0" sz="2800">
                <a:latin typeface="Carlito"/>
                <a:cs typeface="Carlito"/>
              </a:rPr>
              <a:t>&amp; </a:t>
            </a:r>
            <a:r>
              <a:rPr dirty="0" sz="2800" spc="-20">
                <a:latin typeface="Carlito"/>
                <a:cs typeface="Carlito"/>
              </a:rPr>
              <a:t>grow </a:t>
            </a:r>
            <a:r>
              <a:rPr dirty="0" sz="2800" spc="-5">
                <a:latin typeface="Carlito"/>
                <a:cs typeface="Carlito"/>
              </a:rPr>
              <a:t>in </a:t>
            </a:r>
            <a:r>
              <a:rPr dirty="0" sz="2800">
                <a:latin typeface="Carlito"/>
                <a:cs typeface="Carlito"/>
              </a:rPr>
              <a:t>mass &amp; </a:t>
            </a:r>
            <a:r>
              <a:rPr dirty="0" sz="2800" spc="-10">
                <a:latin typeface="Carlito"/>
                <a:cs typeface="Carlito"/>
              </a:rPr>
              <a:t>volume </a:t>
            </a:r>
            <a:r>
              <a:rPr dirty="0" sz="2800" spc="-5">
                <a:latin typeface="Carlito"/>
                <a:cs typeface="Carlito"/>
              </a:rPr>
              <a:t>as </a:t>
            </a:r>
            <a:r>
              <a:rPr dirty="0" sz="2800" spc="-10">
                <a:latin typeface="Carlito"/>
                <a:cs typeface="Carlito"/>
              </a:rPr>
              <a:t>they collect  more</a:t>
            </a:r>
            <a:r>
              <a:rPr dirty="0" sz="2800" spc="-15">
                <a:latin typeface="Carlito"/>
                <a:cs typeface="Carlito"/>
              </a:rPr>
              <a:t> </a:t>
            </a:r>
            <a:r>
              <a:rPr dirty="0" sz="2800" spc="-40">
                <a:latin typeface="Carlito"/>
                <a:cs typeface="Carlito"/>
              </a:rPr>
              <a:t>snow.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219837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35">
                <a:latin typeface="Trebuchet MS"/>
                <a:cs typeface="Trebuchet MS"/>
              </a:rPr>
              <a:t>Definition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93621"/>
            <a:ext cx="10360660" cy="237299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just" marL="12700" marR="5080">
              <a:lnSpc>
                <a:spcPct val="90000"/>
              </a:lnSpc>
              <a:spcBef>
                <a:spcPts val="434"/>
              </a:spcBef>
            </a:pPr>
            <a:r>
              <a:rPr dirty="0" sz="2800" spc="-45">
                <a:latin typeface="Carlito"/>
                <a:cs typeface="Carlito"/>
              </a:rPr>
              <a:t>Technically, </a:t>
            </a:r>
            <a:r>
              <a:rPr dirty="0" sz="2800" spc="-5">
                <a:latin typeface="Carlito"/>
                <a:cs typeface="Carlito"/>
              </a:rPr>
              <a:t>an </a:t>
            </a:r>
            <a:r>
              <a:rPr dirty="0" sz="2800" spc="-15">
                <a:latin typeface="Carlito"/>
                <a:cs typeface="Carlito"/>
              </a:rPr>
              <a:t>avalanche</a:t>
            </a:r>
            <a:r>
              <a:rPr dirty="0" sz="2800" spc="600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is </a:t>
            </a:r>
            <a:r>
              <a:rPr dirty="0" sz="2800" spc="-20">
                <a:latin typeface="Carlito"/>
                <a:cs typeface="Carlito"/>
              </a:rPr>
              <a:t>any </a:t>
            </a:r>
            <a:r>
              <a:rPr dirty="0" sz="2800" spc="-5">
                <a:latin typeface="Carlito"/>
                <a:cs typeface="Carlito"/>
              </a:rPr>
              <a:t>amount </a:t>
            </a:r>
            <a:r>
              <a:rPr dirty="0" sz="2800">
                <a:latin typeface="Carlito"/>
                <a:cs typeface="Carlito"/>
              </a:rPr>
              <a:t>of </a:t>
            </a:r>
            <a:r>
              <a:rPr dirty="0" sz="2800" spc="-10">
                <a:latin typeface="Carlito"/>
                <a:cs typeface="Carlito"/>
              </a:rPr>
              <a:t>snow </a:t>
            </a:r>
            <a:r>
              <a:rPr dirty="0" sz="2800" spc="-5">
                <a:latin typeface="Carlito"/>
                <a:cs typeface="Carlito"/>
              </a:rPr>
              <a:t>sliding down </a:t>
            </a:r>
            <a:r>
              <a:rPr dirty="0" sz="2800">
                <a:latin typeface="Carlito"/>
                <a:cs typeface="Carlito"/>
              </a:rPr>
              <a:t>a  </a:t>
            </a:r>
            <a:r>
              <a:rPr dirty="0" sz="2800" spc="-5">
                <a:latin typeface="Carlito"/>
                <a:cs typeface="Carlito"/>
              </a:rPr>
              <a:t>mountainside. It </a:t>
            </a:r>
            <a:r>
              <a:rPr dirty="0" sz="2800" spc="-10">
                <a:latin typeface="Carlito"/>
                <a:cs typeface="Carlito"/>
              </a:rPr>
              <a:t>can </a:t>
            </a:r>
            <a:r>
              <a:rPr dirty="0" sz="2800">
                <a:latin typeface="Carlito"/>
                <a:cs typeface="Carlito"/>
              </a:rPr>
              <a:t>be </a:t>
            </a:r>
            <a:r>
              <a:rPr dirty="0" sz="2800" spc="-15">
                <a:latin typeface="Carlito"/>
                <a:cs typeface="Carlito"/>
              </a:rPr>
              <a:t>compared  </a:t>
            </a:r>
            <a:r>
              <a:rPr dirty="0" sz="2800" spc="-10">
                <a:latin typeface="Carlito"/>
                <a:cs typeface="Carlito"/>
              </a:rPr>
              <a:t>to </a:t>
            </a: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5">
                <a:latin typeface="Carlito"/>
                <a:cs typeface="Carlito"/>
              </a:rPr>
              <a:t>landslide, </a:t>
            </a:r>
            <a:r>
              <a:rPr dirty="0" sz="2800">
                <a:latin typeface="Carlito"/>
                <a:cs typeface="Carlito"/>
              </a:rPr>
              <a:t>only with </a:t>
            </a:r>
            <a:r>
              <a:rPr dirty="0" sz="2800" spc="-10">
                <a:latin typeface="Carlito"/>
                <a:cs typeface="Carlito"/>
              </a:rPr>
              <a:t>snow  instead </a:t>
            </a:r>
            <a:r>
              <a:rPr dirty="0" sz="2800">
                <a:latin typeface="Carlito"/>
                <a:cs typeface="Carlito"/>
              </a:rPr>
              <a:t>of earth. Another </a:t>
            </a:r>
            <a:r>
              <a:rPr dirty="0" sz="2800" spc="-10">
                <a:latin typeface="Carlito"/>
                <a:cs typeface="Carlito"/>
              </a:rPr>
              <a:t>common term </a:t>
            </a:r>
            <a:r>
              <a:rPr dirty="0" sz="2800" spc="-25">
                <a:latin typeface="Carlito"/>
                <a:cs typeface="Carlito"/>
              </a:rPr>
              <a:t>for </a:t>
            </a:r>
            <a:r>
              <a:rPr dirty="0" sz="2800" spc="-15">
                <a:latin typeface="Carlito"/>
                <a:cs typeface="Carlito"/>
              </a:rPr>
              <a:t>avalanche </a:t>
            </a:r>
            <a:r>
              <a:rPr dirty="0" sz="2800" spc="-5">
                <a:latin typeface="Carlito"/>
                <a:cs typeface="Carlito"/>
              </a:rPr>
              <a:t>is </a:t>
            </a:r>
            <a:r>
              <a:rPr dirty="0" sz="2800" spc="-35">
                <a:latin typeface="Carlito"/>
                <a:cs typeface="Carlito"/>
              </a:rPr>
              <a:t>“snowslide”.  </a:t>
            </a:r>
            <a:r>
              <a:rPr dirty="0" sz="2800" spc="-5">
                <a:latin typeface="Carlito"/>
                <a:cs typeface="Carlito"/>
              </a:rPr>
              <a:t>As an </a:t>
            </a:r>
            <a:r>
              <a:rPr dirty="0" sz="2800" spc="-10">
                <a:latin typeface="Carlito"/>
                <a:cs typeface="Carlito"/>
              </a:rPr>
              <a:t>avalanche </a:t>
            </a:r>
            <a:r>
              <a:rPr dirty="0" sz="2800" spc="-5">
                <a:latin typeface="Carlito"/>
                <a:cs typeface="Carlito"/>
              </a:rPr>
              <a:t>becomes </a:t>
            </a:r>
            <a:r>
              <a:rPr dirty="0" sz="2800" spc="-10">
                <a:latin typeface="Carlito"/>
                <a:cs typeface="Carlito"/>
              </a:rPr>
              <a:t>nearer to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15">
                <a:latin typeface="Carlito"/>
                <a:cs typeface="Carlito"/>
              </a:rPr>
              <a:t>bottom </a:t>
            </a:r>
            <a:r>
              <a:rPr dirty="0" sz="2800" spc="-10">
                <a:latin typeface="Carlito"/>
                <a:cs typeface="Carlito"/>
              </a:rPr>
              <a:t>of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5">
                <a:latin typeface="Carlito"/>
                <a:cs typeface="Carlito"/>
              </a:rPr>
              <a:t>slope, it </a:t>
            </a:r>
            <a:r>
              <a:rPr dirty="0" sz="2800" spc="-20">
                <a:latin typeface="Carlito"/>
                <a:cs typeface="Carlito"/>
              </a:rPr>
              <a:t>gains  </a:t>
            </a:r>
            <a:r>
              <a:rPr dirty="0" sz="2800">
                <a:latin typeface="Carlito"/>
                <a:cs typeface="Carlito"/>
              </a:rPr>
              <a:t>speed and </a:t>
            </a:r>
            <a:r>
              <a:rPr dirty="0" sz="2800" spc="-50">
                <a:latin typeface="Carlito"/>
                <a:cs typeface="Carlito"/>
              </a:rPr>
              <a:t>power, </a:t>
            </a:r>
            <a:r>
              <a:rPr dirty="0" sz="2800">
                <a:latin typeface="Carlito"/>
                <a:cs typeface="Carlito"/>
              </a:rPr>
              <a:t>this </a:t>
            </a:r>
            <a:r>
              <a:rPr dirty="0" sz="2800" spc="-10">
                <a:latin typeface="Carlito"/>
                <a:cs typeface="Carlito"/>
              </a:rPr>
              <a:t>can </a:t>
            </a:r>
            <a:r>
              <a:rPr dirty="0" sz="2800" spc="-5">
                <a:latin typeface="Carlito"/>
                <a:cs typeface="Carlito"/>
              </a:rPr>
              <a:t>cause </a:t>
            </a:r>
            <a:r>
              <a:rPr dirty="0" sz="2800" spc="-20">
                <a:latin typeface="Carlito"/>
                <a:cs typeface="Carlito"/>
              </a:rPr>
              <a:t>even </a:t>
            </a:r>
            <a:r>
              <a:rPr dirty="0" sz="2800" spc="-5">
                <a:latin typeface="Carlito"/>
                <a:cs typeface="Carlito"/>
              </a:rPr>
              <a:t>the </a:t>
            </a:r>
            <a:r>
              <a:rPr dirty="0" sz="2800" spc="-10">
                <a:latin typeface="Carlito"/>
                <a:cs typeface="Carlito"/>
              </a:rPr>
              <a:t>smallest of snowslides </a:t>
            </a:r>
            <a:r>
              <a:rPr dirty="0" sz="2800" spc="-20">
                <a:latin typeface="Carlito"/>
                <a:cs typeface="Carlito"/>
              </a:rPr>
              <a:t>to </a:t>
            </a:r>
            <a:r>
              <a:rPr dirty="0" sz="2800" spc="-15">
                <a:latin typeface="Carlito"/>
                <a:cs typeface="Carlito"/>
              </a:rPr>
              <a:t>be  </a:t>
            </a:r>
            <a:r>
              <a:rPr dirty="0" sz="2800">
                <a:latin typeface="Carlito"/>
                <a:cs typeface="Carlito"/>
              </a:rPr>
              <a:t>a major</a:t>
            </a:r>
            <a:r>
              <a:rPr dirty="0" sz="2800" spc="-5">
                <a:latin typeface="Carlito"/>
                <a:cs typeface="Carlito"/>
              </a:rPr>
              <a:t> </a:t>
            </a:r>
            <a:r>
              <a:rPr dirty="0" sz="2800" spc="-40">
                <a:latin typeface="Carlito"/>
                <a:cs typeface="Carlito"/>
              </a:rPr>
              <a:t>disaster.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443801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0">
                <a:latin typeface="Trebuchet MS"/>
                <a:cs typeface="Trebuchet MS"/>
              </a:rPr>
              <a:t>Types </a:t>
            </a:r>
            <a:r>
              <a:rPr dirty="0" spc="-195">
                <a:latin typeface="Trebuchet MS"/>
                <a:cs typeface="Trebuchet MS"/>
              </a:rPr>
              <a:t>of</a:t>
            </a:r>
            <a:r>
              <a:rPr dirty="0" spc="-635">
                <a:latin typeface="Trebuchet MS"/>
                <a:cs typeface="Trebuchet MS"/>
              </a:rPr>
              <a:t> </a:t>
            </a:r>
            <a:r>
              <a:rPr dirty="0" spc="-240">
                <a:latin typeface="Trebuchet MS"/>
                <a:cs typeface="Trebuchet MS"/>
              </a:rPr>
              <a:t>Avalanches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93621"/>
            <a:ext cx="10128885" cy="2883535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528320" marR="5080" indent="-516255">
              <a:lnSpc>
                <a:spcPct val="90100"/>
              </a:lnSpc>
              <a:spcBef>
                <a:spcPts val="430"/>
              </a:spcBef>
              <a:buAutoNum type="arabicPeriod"/>
              <a:tabLst>
                <a:tab pos="528320" algn="l"/>
                <a:tab pos="528955" algn="l"/>
              </a:tabLst>
            </a:pPr>
            <a:r>
              <a:rPr dirty="0" sz="2800" spc="-10" b="1">
                <a:latin typeface="Carlito"/>
                <a:cs typeface="Carlito"/>
              </a:rPr>
              <a:t>Surface </a:t>
            </a:r>
            <a:r>
              <a:rPr dirty="0" sz="2800" spc="-15" b="1">
                <a:latin typeface="Carlito"/>
                <a:cs typeface="Carlito"/>
              </a:rPr>
              <a:t>Avalanche </a:t>
            </a:r>
            <a:r>
              <a:rPr dirty="0" sz="2800" spc="-5">
                <a:latin typeface="Carlito"/>
                <a:cs typeface="Carlito"/>
              </a:rPr>
              <a:t>that </a:t>
            </a:r>
            <a:r>
              <a:rPr dirty="0" sz="2800" spc="-10">
                <a:latin typeface="Carlito"/>
                <a:cs typeface="Carlito"/>
              </a:rPr>
              <a:t>occurs </a:t>
            </a:r>
            <a:r>
              <a:rPr dirty="0" sz="2800">
                <a:latin typeface="Carlito"/>
                <a:cs typeface="Carlito"/>
              </a:rPr>
              <a:t>when a </a:t>
            </a:r>
            <a:r>
              <a:rPr dirty="0" sz="2800" spc="-25">
                <a:latin typeface="Carlito"/>
                <a:cs typeface="Carlito"/>
              </a:rPr>
              <a:t>layer </a:t>
            </a:r>
            <a:r>
              <a:rPr dirty="0" sz="2800" spc="-5">
                <a:latin typeface="Carlito"/>
                <a:cs typeface="Carlito"/>
              </a:rPr>
              <a:t>of snow </a:t>
            </a:r>
            <a:r>
              <a:rPr dirty="0" sz="2800">
                <a:latin typeface="Carlito"/>
                <a:cs typeface="Carlito"/>
              </a:rPr>
              <a:t>with </a:t>
            </a:r>
            <a:r>
              <a:rPr dirty="0" sz="2800" spc="-15">
                <a:latin typeface="Carlito"/>
                <a:cs typeface="Carlito"/>
              </a:rPr>
              <a:t>different  </a:t>
            </a:r>
            <a:r>
              <a:rPr dirty="0" sz="2800" spc="-5">
                <a:latin typeface="Carlito"/>
                <a:cs typeface="Carlito"/>
              </a:rPr>
              <a:t>properties slides </a:t>
            </a:r>
            <a:r>
              <a:rPr dirty="0" sz="2800" spc="-15">
                <a:latin typeface="Carlito"/>
                <a:cs typeface="Carlito"/>
              </a:rPr>
              <a:t>over </a:t>
            </a:r>
            <a:r>
              <a:rPr dirty="0" sz="2800">
                <a:latin typeface="Carlito"/>
                <a:cs typeface="Carlito"/>
              </a:rPr>
              <a:t>another </a:t>
            </a:r>
            <a:r>
              <a:rPr dirty="0" sz="2800" spc="-25">
                <a:latin typeface="Carlito"/>
                <a:cs typeface="Carlito"/>
              </a:rPr>
              <a:t>layer </a:t>
            </a:r>
            <a:r>
              <a:rPr dirty="0" sz="2800" spc="-5">
                <a:latin typeface="Carlito"/>
                <a:cs typeface="Carlito"/>
              </a:rPr>
              <a:t>of </a:t>
            </a:r>
            <a:r>
              <a:rPr dirty="0" sz="2800" spc="-40">
                <a:latin typeface="Carlito"/>
                <a:cs typeface="Carlito"/>
              </a:rPr>
              <a:t>snow. </a:t>
            </a:r>
            <a:r>
              <a:rPr dirty="0" sz="2800" spc="-20">
                <a:latin typeface="Carlito"/>
                <a:cs typeface="Carlito"/>
              </a:rPr>
              <a:t>For </a:t>
            </a:r>
            <a:r>
              <a:rPr dirty="0" sz="2800" spc="-10">
                <a:latin typeface="Carlito"/>
                <a:cs typeface="Carlito"/>
              </a:rPr>
              <a:t>example, </a:t>
            </a:r>
            <a:r>
              <a:rPr dirty="0" sz="2800">
                <a:latin typeface="Carlito"/>
                <a:cs typeface="Carlito"/>
              </a:rPr>
              <a:t>when a  </a:t>
            </a:r>
            <a:r>
              <a:rPr dirty="0" sz="2800" spc="-25">
                <a:latin typeface="Carlito"/>
                <a:cs typeface="Carlito"/>
              </a:rPr>
              <a:t>layer </a:t>
            </a:r>
            <a:r>
              <a:rPr dirty="0" sz="2800" spc="-5">
                <a:latin typeface="Carlito"/>
                <a:cs typeface="Carlito"/>
              </a:rPr>
              <a:t>of </a:t>
            </a:r>
            <a:r>
              <a:rPr dirty="0" sz="2800" spc="5">
                <a:latin typeface="Carlito"/>
                <a:cs typeface="Carlito"/>
              </a:rPr>
              <a:t>dry </a:t>
            </a:r>
            <a:r>
              <a:rPr dirty="0" sz="2800">
                <a:latin typeface="Carlito"/>
                <a:cs typeface="Carlito"/>
              </a:rPr>
              <a:t>loosely </a:t>
            </a:r>
            <a:r>
              <a:rPr dirty="0" sz="2800" spc="-20">
                <a:latin typeface="Carlito"/>
                <a:cs typeface="Carlito"/>
              </a:rPr>
              <a:t>packed </a:t>
            </a:r>
            <a:r>
              <a:rPr dirty="0" sz="2800" spc="-5">
                <a:latin typeface="Carlito"/>
                <a:cs typeface="Carlito"/>
              </a:rPr>
              <a:t>snow slides </a:t>
            </a:r>
            <a:r>
              <a:rPr dirty="0" sz="2800" spc="-15">
                <a:latin typeface="Carlito"/>
                <a:cs typeface="Carlito"/>
              </a:rPr>
              <a:t>over </a:t>
            </a:r>
            <a:r>
              <a:rPr dirty="0" sz="2800">
                <a:latin typeface="Carlito"/>
                <a:cs typeface="Carlito"/>
              </a:rPr>
              <a:t>a dense </a:t>
            </a:r>
            <a:r>
              <a:rPr dirty="0" sz="2800" spc="-25">
                <a:latin typeface="Carlito"/>
                <a:cs typeface="Carlito"/>
              </a:rPr>
              <a:t>layer </a:t>
            </a:r>
            <a:r>
              <a:rPr dirty="0" sz="2800" spc="-5">
                <a:latin typeface="Carlito"/>
                <a:cs typeface="Carlito"/>
              </a:rPr>
              <a:t>of </a:t>
            </a:r>
            <a:r>
              <a:rPr dirty="0" sz="2800" spc="-15">
                <a:latin typeface="Carlito"/>
                <a:cs typeface="Carlito"/>
              </a:rPr>
              <a:t>wet  </a:t>
            </a:r>
            <a:r>
              <a:rPr dirty="0" sz="2800" spc="-40">
                <a:latin typeface="Carlito"/>
                <a:cs typeface="Carlito"/>
              </a:rPr>
              <a:t>snow.</a:t>
            </a:r>
            <a:endParaRPr sz="2800">
              <a:latin typeface="Carlito"/>
              <a:cs typeface="Carlito"/>
            </a:endParaRPr>
          </a:p>
          <a:p>
            <a:pPr marL="528320" marR="266065" indent="-516255">
              <a:lnSpc>
                <a:spcPct val="89900"/>
              </a:lnSpc>
              <a:spcBef>
                <a:spcPts val="1000"/>
              </a:spcBef>
              <a:buAutoNum type="arabicPeriod"/>
              <a:tabLst>
                <a:tab pos="528320" algn="l"/>
                <a:tab pos="528955" algn="l"/>
              </a:tabLst>
            </a:pPr>
            <a:r>
              <a:rPr dirty="0" sz="2800" spc="-10" b="1">
                <a:latin typeface="Carlito"/>
                <a:cs typeface="Carlito"/>
              </a:rPr>
              <a:t>Full-Depth </a:t>
            </a:r>
            <a:r>
              <a:rPr dirty="0" sz="2800" spc="-15" b="1">
                <a:latin typeface="Carlito"/>
                <a:cs typeface="Carlito"/>
              </a:rPr>
              <a:t>Avalanche </a:t>
            </a:r>
            <a:r>
              <a:rPr dirty="0" sz="2800">
                <a:latin typeface="Carlito"/>
                <a:cs typeface="Carlito"/>
              </a:rPr>
              <a:t>which, as </a:t>
            </a:r>
            <a:r>
              <a:rPr dirty="0" sz="2800" spc="-25">
                <a:latin typeface="Carlito"/>
                <a:cs typeface="Carlito"/>
              </a:rPr>
              <a:t>it’s </a:t>
            </a:r>
            <a:r>
              <a:rPr dirty="0" sz="2800">
                <a:latin typeface="Carlito"/>
                <a:cs typeface="Carlito"/>
              </a:rPr>
              <a:t>name </a:t>
            </a:r>
            <a:r>
              <a:rPr dirty="0" sz="2800" spc="-5">
                <a:latin typeface="Carlito"/>
                <a:cs typeface="Carlito"/>
              </a:rPr>
              <a:t>would </a:t>
            </a:r>
            <a:r>
              <a:rPr dirty="0" sz="2800">
                <a:latin typeface="Carlito"/>
                <a:cs typeface="Carlito"/>
              </a:rPr>
              <a:t>lead </a:t>
            </a:r>
            <a:r>
              <a:rPr dirty="0" sz="2800" spc="-20">
                <a:latin typeface="Carlito"/>
                <a:cs typeface="Carlito"/>
              </a:rPr>
              <a:t>you </a:t>
            </a:r>
            <a:r>
              <a:rPr dirty="0" sz="2800" spc="-10">
                <a:latin typeface="Carlito"/>
                <a:cs typeface="Carlito"/>
              </a:rPr>
              <a:t>to  </a:t>
            </a:r>
            <a:r>
              <a:rPr dirty="0" sz="2800" spc="-5">
                <a:latin typeface="Carlito"/>
                <a:cs typeface="Carlito"/>
              </a:rPr>
              <a:t>believe, </a:t>
            </a:r>
            <a:r>
              <a:rPr dirty="0" sz="2800" spc="-10">
                <a:latin typeface="Carlito"/>
                <a:cs typeface="Carlito"/>
              </a:rPr>
              <a:t>occurs </a:t>
            </a:r>
            <a:r>
              <a:rPr dirty="0" sz="2800" spc="-5">
                <a:latin typeface="Carlito"/>
                <a:cs typeface="Carlito"/>
              </a:rPr>
              <a:t>when </a:t>
            </a:r>
            <a:r>
              <a:rPr dirty="0" sz="2800">
                <a:latin typeface="Carlito"/>
                <a:cs typeface="Carlito"/>
              </a:rPr>
              <a:t>an </a:t>
            </a:r>
            <a:r>
              <a:rPr dirty="0" sz="2800" spc="-10">
                <a:latin typeface="Carlito"/>
                <a:cs typeface="Carlito"/>
              </a:rPr>
              <a:t>entire </a:t>
            </a:r>
            <a:r>
              <a:rPr dirty="0" sz="2800" spc="-5">
                <a:latin typeface="Carlito"/>
                <a:cs typeface="Carlito"/>
              </a:rPr>
              <a:t>snow </a:t>
            </a:r>
            <a:r>
              <a:rPr dirty="0" sz="2800" spc="-50">
                <a:latin typeface="Carlito"/>
                <a:cs typeface="Carlito"/>
              </a:rPr>
              <a:t>cover, </a:t>
            </a:r>
            <a:r>
              <a:rPr dirty="0" sz="2800" spc="-15">
                <a:latin typeface="Carlito"/>
                <a:cs typeface="Carlito"/>
              </a:rPr>
              <a:t>from </a:t>
            </a:r>
            <a:r>
              <a:rPr dirty="0" sz="2800">
                <a:latin typeface="Carlito"/>
                <a:cs typeface="Carlito"/>
              </a:rPr>
              <a:t>the earth </a:t>
            </a:r>
            <a:r>
              <a:rPr dirty="0" sz="2800" spc="-10">
                <a:latin typeface="Carlito"/>
                <a:cs typeface="Carlito"/>
              </a:rPr>
              <a:t>to </a:t>
            </a:r>
            <a:r>
              <a:rPr dirty="0" sz="2800">
                <a:latin typeface="Carlito"/>
                <a:cs typeface="Carlito"/>
              </a:rPr>
              <a:t>the  </a:t>
            </a:r>
            <a:r>
              <a:rPr dirty="0" sz="2800" spc="-10">
                <a:latin typeface="Carlito"/>
                <a:cs typeface="Carlito"/>
              </a:rPr>
              <a:t>surface, </a:t>
            </a:r>
            <a:r>
              <a:rPr dirty="0" sz="2800" spc="-5">
                <a:latin typeface="Carlito"/>
                <a:cs typeface="Carlito"/>
              </a:rPr>
              <a:t>slides </a:t>
            </a:r>
            <a:r>
              <a:rPr dirty="0" sz="2800" spc="-15">
                <a:latin typeface="Carlito"/>
                <a:cs typeface="Carlito"/>
              </a:rPr>
              <a:t>over </a:t>
            </a:r>
            <a:r>
              <a:rPr dirty="0" sz="2800">
                <a:latin typeface="Carlito"/>
                <a:cs typeface="Carlito"/>
              </a:rPr>
              <a:t>the</a:t>
            </a:r>
            <a:r>
              <a:rPr dirty="0" sz="2800" spc="-45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ground.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492252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0">
                <a:latin typeface="Trebuchet MS"/>
                <a:cs typeface="Trebuchet MS"/>
              </a:rPr>
              <a:t>4 </a:t>
            </a:r>
            <a:r>
              <a:rPr dirty="0" spc="-280">
                <a:latin typeface="Trebuchet MS"/>
                <a:cs typeface="Trebuchet MS"/>
              </a:rPr>
              <a:t>Types </a:t>
            </a:r>
            <a:r>
              <a:rPr dirty="0" spc="-195">
                <a:latin typeface="Trebuchet MS"/>
                <a:cs typeface="Trebuchet MS"/>
              </a:rPr>
              <a:t>of</a:t>
            </a:r>
            <a:r>
              <a:rPr dirty="0" spc="-655">
                <a:latin typeface="Trebuchet MS"/>
                <a:cs typeface="Trebuchet MS"/>
              </a:rPr>
              <a:t> </a:t>
            </a:r>
            <a:r>
              <a:rPr dirty="0" spc="-215">
                <a:latin typeface="Trebuchet MS"/>
                <a:cs typeface="Trebuchet MS"/>
              </a:rPr>
              <a:t>Avalanches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93621"/>
            <a:ext cx="10363835" cy="4037329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just" marL="528320" marR="5080" indent="-516255">
              <a:lnSpc>
                <a:spcPct val="90000"/>
              </a:lnSpc>
              <a:spcBef>
                <a:spcPts val="434"/>
              </a:spcBef>
              <a:buAutoNum type="arabicPeriod"/>
              <a:tabLst>
                <a:tab pos="528955" algn="l"/>
              </a:tabLst>
            </a:pPr>
            <a:r>
              <a:rPr dirty="0" sz="2800" spc="-5">
                <a:latin typeface="Carlito"/>
                <a:cs typeface="Carlito"/>
              </a:rPr>
              <a:t>Loose </a:t>
            </a:r>
            <a:r>
              <a:rPr dirty="0" sz="2800" spc="-10">
                <a:latin typeface="Carlito"/>
                <a:cs typeface="Carlito"/>
              </a:rPr>
              <a:t>Snow Avalanches: </a:t>
            </a:r>
            <a:r>
              <a:rPr dirty="0" sz="2800" spc="-20">
                <a:latin typeface="Carlito"/>
                <a:cs typeface="Carlito"/>
              </a:rPr>
              <a:t>First </a:t>
            </a:r>
            <a:r>
              <a:rPr dirty="0" sz="2800">
                <a:latin typeface="Carlito"/>
                <a:cs typeface="Carlito"/>
              </a:rPr>
              <a:t>of </a:t>
            </a:r>
            <a:r>
              <a:rPr dirty="0" sz="2800" spc="-5">
                <a:latin typeface="Carlito"/>
                <a:cs typeface="Carlito"/>
              </a:rPr>
              <a:t>these </a:t>
            </a:r>
            <a:r>
              <a:rPr dirty="0" sz="2800" spc="-20">
                <a:latin typeface="Carlito"/>
                <a:cs typeface="Carlito"/>
              </a:rPr>
              <a:t>are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10">
                <a:latin typeface="Carlito"/>
                <a:cs typeface="Carlito"/>
              </a:rPr>
              <a:t>Loose Snow  Avalanches. </a:t>
            </a:r>
            <a:r>
              <a:rPr dirty="0" sz="2800" spc="-5">
                <a:latin typeface="Carlito"/>
                <a:cs typeface="Carlito"/>
              </a:rPr>
              <a:t>They </a:t>
            </a:r>
            <a:r>
              <a:rPr dirty="0" sz="2800" spc="-15">
                <a:latin typeface="Carlito"/>
                <a:cs typeface="Carlito"/>
              </a:rPr>
              <a:t>are </a:t>
            </a:r>
            <a:r>
              <a:rPr dirty="0" sz="2800" spc="-10">
                <a:latin typeface="Carlito"/>
                <a:cs typeface="Carlito"/>
              </a:rPr>
              <a:t>common </a:t>
            </a:r>
            <a:r>
              <a:rPr dirty="0" sz="2800">
                <a:latin typeface="Carlito"/>
                <a:cs typeface="Carlito"/>
              </a:rPr>
              <a:t>on </a:t>
            </a:r>
            <a:r>
              <a:rPr dirty="0" sz="2800" spc="-15">
                <a:latin typeface="Carlito"/>
                <a:cs typeface="Carlito"/>
              </a:rPr>
              <a:t>steep </a:t>
            </a:r>
            <a:r>
              <a:rPr dirty="0" sz="2800" spc="-5">
                <a:latin typeface="Carlito"/>
                <a:cs typeface="Carlito"/>
              </a:rPr>
              <a:t>slopes </a:t>
            </a:r>
            <a:r>
              <a:rPr dirty="0" sz="2800">
                <a:latin typeface="Carlito"/>
                <a:cs typeface="Carlito"/>
              </a:rPr>
              <a:t>and </a:t>
            </a:r>
            <a:r>
              <a:rPr dirty="0" sz="2800" spc="-25">
                <a:latin typeface="Carlito"/>
                <a:cs typeface="Carlito"/>
              </a:rPr>
              <a:t>are </a:t>
            </a:r>
            <a:r>
              <a:rPr dirty="0" sz="2800" spc="-10">
                <a:latin typeface="Carlito"/>
                <a:cs typeface="Carlito"/>
              </a:rPr>
              <a:t>seen </a:t>
            </a:r>
            <a:r>
              <a:rPr dirty="0" sz="2800" spc="-20">
                <a:latin typeface="Carlito"/>
                <a:cs typeface="Carlito"/>
              </a:rPr>
              <a:t>after </a:t>
            </a:r>
            <a:r>
              <a:rPr dirty="0" sz="2800">
                <a:latin typeface="Carlito"/>
                <a:cs typeface="Carlito"/>
              </a:rPr>
              <a:t>a  </a:t>
            </a:r>
            <a:r>
              <a:rPr dirty="0" sz="2800" spc="-10">
                <a:latin typeface="Carlito"/>
                <a:cs typeface="Carlito"/>
              </a:rPr>
              <a:t>fresh snowfall. </a:t>
            </a:r>
            <a:r>
              <a:rPr dirty="0" sz="2800" spc="-5">
                <a:latin typeface="Carlito"/>
                <a:cs typeface="Carlito"/>
              </a:rPr>
              <a:t>Since the snow </a:t>
            </a:r>
            <a:r>
              <a:rPr dirty="0" sz="2800" spc="-10">
                <a:latin typeface="Carlito"/>
                <a:cs typeface="Carlito"/>
              </a:rPr>
              <a:t>does </a:t>
            </a:r>
            <a:r>
              <a:rPr dirty="0" sz="2800" spc="-5">
                <a:latin typeface="Carlito"/>
                <a:cs typeface="Carlito"/>
              </a:rPr>
              <a:t>not </a:t>
            </a:r>
            <a:r>
              <a:rPr dirty="0" sz="2800" spc="-25">
                <a:latin typeface="Carlito"/>
                <a:cs typeface="Carlito"/>
              </a:rPr>
              <a:t>have </a:t>
            </a:r>
            <a:r>
              <a:rPr dirty="0" sz="2800" spc="-5">
                <a:latin typeface="Carlito"/>
                <a:cs typeface="Carlito"/>
              </a:rPr>
              <a:t>time </a:t>
            </a:r>
            <a:r>
              <a:rPr dirty="0" sz="2800" spc="-10">
                <a:latin typeface="Carlito"/>
                <a:cs typeface="Carlito"/>
              </a:rPr>
              <a:t>to </a:t>
            </a:r>
            <a:r>
              <a:rPr dirty="0" sz="2800" spc="-15">
                <a:latin typeface="Carlito"/>
                <a:cs typeface="Carlito"/>
              </a:rPr>
              <a:t>settle </a:t>
            </a:r>
            <a:r>
              <a:rPr dirty="0" sz="2800" spc="-5">
                <a:latin typeface="Carlito"/>
                <a:cs typeface="Carlito"/>
              </a:rPr>
              <a:t>down  </a:t>
            </a:r>
            <a:r>
              <a:rPr dirty="0" sz="2800">
                <a:latin typeface="Carlito"/>
                <a:cs typeface="Carlito"/>
              </a:rPr>
              <a:t>fully or has </a:t>
            </a:r>
            <a:r>
              <a:rPr dirty="0" sz="2800" spc="-5">
                <a:latin typeface="Carlito"/>
                <a:cs typeface="Carlito"/>
              </a:rPr>
              <a:t>been </a:t>
            </a:r>
            <a:r>
              <a:rPr dirty="0" sz="2800">
                <a:latin typeface="Carlito"/>
                <a:cs typeface="Carlito"/>
              </a:rPr>
              <a:t>made </a:t>
            </a:r>
            <a:r>
              <a:rPr dirty="0" sz="2800" spc="-5">
                <a:latin typeface="Carlito"/>
                <a:cs typeface="Carlito"/>
              </a:rPr>
              <a:t>loose </a:t>
            </a:r>
            <a:r>
              <a:rPr dirty="0" sz="2800" spc="-10">
                <a:latin typeface="Carlito"/>
                <a:cs typeface="Carlito"/>
              </a:rPr>
              <a:t>by sunlight,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5">
                <a:latin typeface="Carlito"/>
                <a:cs typeface="Carlito"/>
              </a:rPr>
              <a:t>snow-pack is </a:t>
            </a:r>
            <a:r>
              <a:rPr dirty="0" sz="2800">
                <a:latin typeface="Carlito"/>
                <a:cs typeface="Carlito"/>
              </a:rPr>
              <a:t>not </a:t>
            </a:r>
            <a:r>
              <a:rPr dirty="0" sz="2800" spc="-5">
                <a:latin typeface="Carlito"/>
                <a:cs typeface="Carlito"/>
              </a:rPr>
              <a:t>very  solid. Such </a:t>
            </a:r>
            <a:r>
              <a:rPr dirty="0" sz="2800" spc="-15">
                <a:latin typeface="Carlito"/>
                <a:cs typeface="Carlito"/>
              </a:rPr>
              <a:t>avalanches </a:t>
            </a:r>
            <a:r>
              <a:rPr dirty="0" sz="2800" spc="-30">
                <a:latin typeface="Carlito"/>
                <a:cs typeface="Carlito"/>
              </a:rPr>
              <a:t>have </a:t>
            </a: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5">
                <a:latin typeface="Carlito"/>
                <a:cs typeface="Carlito"/>
              </a:rPr>
              <a:t>single </a:t>
            </a:r>
            <a:r>
              <a:rPr dirty="0" sz="2800" spc="-10">
                <a:latin typeface="Carlito"/>
                <a:cs typeface="Carlito"/>
              </a:rPr>
              <a:t>point of origin, </a:t>
            </a:r>
            <a:r>
              <a:rPr dirty="0" sz="2800" spc="-15">
                <a:latin typeface="Carlito"/>
                <a:cs typeface="Carlito"/>
              </a:rPr>
              <a:t>from </a:t>
            </a:r>
            <a:r>
              <a:rPr dirty="0" sz="2800" spc="-20">
                <a:latin typeface="Carlito"/>
                <a:cs typeface="Carlito"/>
              </a:rPr>
              <a:t>where  </a:t>
            </a:r>
            <a:r>
              <a:rPr dirty="0" sz="2800" spc="-5">
                <a:latin typeface="Carlito"/>
                <a:cs typeface="Carlito"/>
              </a:rPr>
              <a:t>they </a:t>
            </a:r>
            <a:r>
              <a:rPr dirty="0" sz="2800">
                <a:latin typeface="Carlito"/>
                <a:cs typeface="Carlito"/>
              </a:rPr>
              <a:t>widen </a:t>
            </a:r>
            <a:r>
              <a:rPr dirty="0" sz="2800" spc="-5">
                <a:latin typeface="Carlito"/>
                <a:cs typeface="Carlito"/>
              </a:rPr>
              <a:t>as they </a:t>
            </a:r>
            <a:r>
              <a:rPr dirty="0" sz="2800" spc="-25">
                <a:latin typeface="Carlito"/>
                <a:cs typeface="Carlito"/>
              </a:rPr>
              <a:t>travel </a:t>
            </a:r>
            <a:r>
              <a:rPr dirty="0" sz="2800" spc="-5">
                <a:latin typeface="Carlito"/>
                <a:cs typeface="Carlito"/>
              </a:rPr>
              <a:t>down </a:t>
            </a:r>
            <a:r>
              <a:rPr dirty="0" sz="2800">
                <a:latin typeface="Carlito"/>
                <a:cs typeface="Carlito"/>
              </a:rPr>
              <a:t>the</a:t>
            </a:r>
            <a:r>
              <a:rPr dirty="0" sz="2800" spc="-3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slope.</a:t>
            </a:r>
            <a:endParaRPr sz="2800">
              <a:latin typeface="Carlito"/>
              <a:cs typeface="Carlito"/>
            </a:endParaRPr>
          </a:p>
          <a:p>
            <a:pPr algn="just" marL="528320" marR="5715" indent="-516255">
              <a:lnSpc>
                <a:spcPct val="90100"/>
              </a:lnSpc>
              <a:spcBef>
                <a:spcPts val="990"/>
              </a:spcBef>
              <a:buAutoNum type="arabicPeriod"/>
              <a:tabLst>
                <a:tab pos="528955" algn="l"/>
              </a:tabLst>
            </a:pPr>
            <a:r>
              <a:rPr dirty="0" sz="2800" spc="-5">
                <a:latin typeface="Carlito"/>
                <a:cs typeface="Carlito"/>
              </a:rPr>
              <a:t>Slab </a:t>
            </a:r>
            <a:r>
              <a:rPr dirty="0" sz="2800" spc="-10">
                <a:latin typeface="Carlito"/>
                <a:cs typeface="Carlito"/>
              </a:rPr>
              <a:t>Avalanches: </a:t>
            </a:r>
            <a:r>
              <a:rPr dirty="0" sz="2800" spc="-5">
                <a:latin typeface="Carlito"/>
                <a:cs typeface="Carlito"/>
              </a:rPr>
              <a:t>Loose </a:t>
            </a:r>
            <a:r>
              <a:rPr dirty="0" sz="2800" spc="-10">
                <a:latin typeface="Carlito"/>
                <a:cs typeface="Carlito"/>
              </a:rPr>
              <a:t>Snow </a:t>
            </a:r>
            <a:r>
              <a:rPr dirty="0" sz="2800" spc="-15">
                <a:latin typeface="Carlito"/>
                <a:cs typeface="Carlito"/>
              </a:rPr>
              <a:t>Avalanches </a:t>
            </a:r>
            <a:r>
              <a:rPr dirty="0" sz="2800" spc="-5">
                <a:latin typeface="Carlito"/>
                <a:cs typeface="Carlito"/>
              </a:rPr>
              <a:t>in </a:t>
            </a:r>
            <a:r>
              <a:rPr dirty="0" sz="2800">
                <a:latin typeface="Carlito"/>
                <a:cs typeface="Carlito"/>
              </a:rPr>
              <a:t>turn </a:t>
            </a:r>
            <a:r>
              <a:rPr dirty="0" sz="2800" spc="-10">
                <a:latin typeface="Carlito"/>
                <a:cs typeface="Carlito"/>
              </a:rPr>
              <a:t>could cause </a:t>
            </a: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5">
                <a:latin typeface="Carlito"/>
                <a:cs typeface="Carlito"/>
              </a:rPr>
              <a:t>Slab  </a:t>
            </a:r>
            <a:r>
              <a:rPr dirty="0" sz="2800" spc="-15">
                <a:latin typeface="Carlito"/>
                <a:cs typeface="Carlito"/>
              </a:rPr>
              <a:t>Avalanche, </a:t>
            </a:r>
            <a:r>
              <a:rPr dirty="0" sz="2800">
                <a:latin typeface="Carlito"/>
                <a:cs typeface="Carlito"/>
              </a:rPr>
              <a:t>which </a:t>
            </a:r>
            <a:r>
              <a:rPr dirty="0" sz="2800" spc="-15">
                <a:latin typeface="Carlito"/>
                <a:cs typeface="Carlito"/>
              </a:rPr>
              <a:t>are </a:t>
            </a:r>
            <a:r>
              <a:rPr dirty="0" sz="2800" spc="-20">
                <a:latin typeface="Carlito"/>
                <a:cs typeface="Carlito"/>
              </a:rPr>
              <a:t>characterized </a:t>
            </a:r>
            <a:r>
              <a:rPr dirty="0" sz="2800" spc="-5">
                <a:latin typeface="Carlito"/>
                <a:cs typeface="Carlito"/>
              </a:rPr>
              <a:t>by </a:t>
            </a:r>
            <a:r>
              <a:rPr dirty="0" sz="2800">
                <a:latin typeface="Carlito"/>
                <a:cs typeface="Carlito"/>
              </a:rPr>
              <a:t>a the </a:t>
            </a:r>
            <a:r>
              <a:rPr dirty="0" sz="2800" spc="-15">
                <a:latin typeface="Carlito"/>
                <a:cs typeface="Carlito"/>
              </a:rPr>
              <a:t>fall </a:t>
            </a:r>
            <a:r>
              <a:rPr dirty="0" sz="2800">
                <a:latin typeface="Carlito"/>
                <a:cs typeface="Carlito"/>
              </a:rPr>
              <a:t>of a </a:t>
            </a:r>
            <a:r>
              <a:rPr dirty="0" sz="2800" spc="-15">
                <a:latin typeface="Carlito"/>
                <a:cs typeface="Carlito"/>
              </a:rPr>
              <a:t>large </a:t>
            </a:r>
            <a:r>
              <a:rPr dirty="0" sz="2800" spc="-5">
                <a:latin typeface="Carlito"/>
                <a:cs typeface="Carlito"/>
              </a:rPr>
              <a:t>block </a:t>
            </a:r>
            <a:r>
              <a:rPr dirty="0" sz="2800">
                <a:latin typeface="Carlito"/>
                <a:cs typeface="Carlito"/>
              </a:rPr>
              <a:t>of  </a:t>
            </a:r>
            <a:r>
              <a:rPr dirty="0" sz="2800" spc="-5">
                <a:latin typeface="Carlito"/>
                <a:cs typeface="Carlito"/>
              </a:rPr>
              <a:t>ice down the slopes. Thin slabs cause </a:t>
            </a:r>
            <a:r>
              <a:rPr dirty="0" sz="2800" spc="-15">
                <a:latin typeface="Carlito"/>
                <a:cs typeface="Carlito"/>
              </a:rPr>
              <a:t>fairly </a:t>
            </a:r>
            <a:r>
              <a:rPr dirty="0" sz="2800" spc="-5">
                <a:latin typeface="Carlito"/>
                <a:cs typeface="Carlito"/>
              </a:rPr>
              <a:t>small amounts </a:t>
            </a:r>
            <a:r>
              <a:rPr dirty="0" sz="2800" spc="-20">
                <a:latin typeface="Carlito"/>
                <a:cs typeface="Carlito"/>
              </a:rPr>
              <a:t>of  </a:t>
            </a:r>
            <a:r>
              <a:rPr dirty="0" sz="2800" spc="-5">
                <a:latin typeface="Carlito"/>
                <a:cs typeface="Carlito"/>
              </a:rPr>
              <a:t>damage, </a:t>
            </a:r>
            <a:r>
              <a:rPr dirty="0" sz="2800">
                <a:latin typeface="Carlito"/>
                <a:cs typeface="Carlito"/>
              </a:rPr>
              <a:t>while the thick ones </a:t>
            </a:r>
            <a:r>
              <a:rPr dirty="0" sz="2800" spc="-15">
                <a:latin typeface="Carlito"/>
                <a:cs typeface="Carlito"/>
              </a:rPr>
              <a:t>are </a:t>
            </a:r>
            <a:r>
              <a:rPr dirty="0" sz="2800" spc="-5">
                <a:latin typeface="Carlito"/>
                <a:cs typeface="Carlito"/>
              </a:rPr>
              <a:t>responsible </a:t>
            </a:r>
            <a:r>
              <a:rPr dirty="0" sz="2800" spc="-20">
                <a:latin typeface="Carlito"/>
                <a:cs typeface="Carlito"/>
              </a:rPr>
              <a:t>for </a:t>
            </a:r>
            <a:r>
              <a:rPr dirty="0" sz="2800" spc="-15">
                <a:latin typeface="Carlito"/>
                <a:cs typeface="Carlito"/>
              </a:rPr>
              <a:t>many</a:t>
            </a:r>
            <a:r>
              <a:rPr dirty="0" sz="2800" spc="-55">
                <a:latin typeface="Carlito"/>
                <a:cs typeface="Carlito"/>
              </a:rPr>
              <a:t> </a:t>
            </a:r>
            <a:r>
              <a:rPr dirty="0" sz="2800" spc="-15">
                <a:latin typeface="Carlito"/>
                <a:cs typeface="Carlito"/>
              </a:rPr>
              <a:t>fatalities.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492252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0">
                <a:latin typeface="Trebuchet MS"/>
                <a:cs typeface="Trebuchet MS"/>
              </a:rPr>
              <a:t>4 </a:t>
            </a:r>
            <a:r>
              <a:rPr dirty="0" spc="-280">
                <a:latin typeface="Trebuchet MS"/>
                <a:cs typeface="Trebuchet MS"/>
              </a:rPr>
              <a:t>Types </a:t>
            </a:r>
            <a:r>
              <a:rPr dirty="0" spc="-195">
                <a:latin typeface="Trebuchet MS"/>
                <a:cs typeface="Trebuchet MS"/>
              </a:rPr>
              <a:t>of</a:t>
            </a:r>
            <a:r>
              <a:rPr dirty="0" spc="-655">
                <a:latin typeface="Trebuchet MS"/>
                <a:cs typeface="Trebuchet MS"/>
              </a:rPr>
              <a:t> </a:t>
            </a:r>
            <a:r>
              <a:rPr dirty="0" spc="-215">
                <a:latin typeface="Trebuchet MS"/>
                <a:cs typeface="Trebuchet MS"/>
              </a:rPr>
              <a:t>Avalanches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67522"/>
            <a:ext cx="10339070" cy="4035425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528320" marR="500380" indent="-516255">
              <a:lnSpc>
                <a:spcPct val="80000"/>
              </a:lnSpc>
              <a:spcBef>
                <a:spcPts val="725"/>
              </a:spcBef>
              <a:buAutoNum type="arabicPeriod" startAt="3"/>
              <a:tabLst>
                <a:tab pos="528320" algn="l"/>
                <a:tab pos="528955" algn="l"/>
              </a:tabLst>
            </a:pPr>
            <a:r>
              <a:rPr dirty="0" sz="2600" spc="-20">
                <a:latin typeface="Carlito"/>
                <a:cs typeface="Carlito"/>
              </a:rPr>
              <a:t>Powder </a:t>
            </a:r>
            <a:r>
              <a:rPr dirty="0" sz="2600" spc="-5">
                <a:latin typeface="Carlito"/>
                <a:cs typeface="Carlito"/>
              </a:rPr>
              <a:t>Snow </a:t>
            </a:r>
            <a:r>
              <a:rPr dirty="0" sz="2600" spc="-15">
                <a:latin typeface="Carlito"/>
                <a:cs typeface="Carlito"/>
              </a:rPr>
              <a:t>Avalanches: </a:t>
            </a:r>
            <a:r>
              <a:rPr dirty="0" sz="2600" spc="-20">
                <a:latin typeface="Carlito"/>
                <a:cs typeface="Carlito"/>
              </a:rPr>
              <a:t>Powder </a:t>
            </a:r>
            <a:r>
              <a:rPr dirty="0" sz="2600" spc="-5">
                <a:latin typeface="Carlito"/>
                <a:cs typeface="Carlito"/>
              </a:rPr>
              <a:t>Snow </a:t>
            </a:r>
            <a:r>
              <a:rPr dirty="0" sz="2600" spc="-15">
                <a:latin typeface="Carlito"/>
                <a:cs typeface="Carlito"/>
              </a:rPr>
              <a:t>Avalanches </a:t>
            </a:r>
            <a:r>
              <a:rPr dirty="0" sz="2600" spc="-20">
                <a:latin typeface="Carlito"/>
                <a:cs typeface="Carlito"/>
              </a:rPr>
              <a:t>are </a:t>
            </a:r>
            <a:r>
              <a:rPr dirty="0" sz="2600">
                <a:latin typeface="Carlito"/>
                <a:cs typeface="Carlito"/>
              </a:rPr>
              <a:t>a mix </a:t>
            </a:r>
            <a:r>
              <a:rPr dirty="0" sz="2600" spc="-5">
                <a:latin typeface="Carlito"/>
                <a:cs typeface="Carlito"/>
              </a:rPr>
              <a:t>of </a:t>
            </a:r>
            <a:r>
              <a:rPr dirty="0" sz="2600">
                <a:latin typeface="Carlito"/>
                <a:cs typeface="Carlito"/>
              </a:rPr>
              <a:t>the  other </a:t>
            </a:r>
            <a:r>
              <a:rPr dirty="0" sz="2600" spc="-10">
                <a:latin typeface="Carlito"/>
                <a:cs typeface="Carlito"/>
              </a:rPr>
              <a:t>forms, </a:t>
            </a:r>
            <a:r>
              <a:rPr dirty="0" sz="2600">
                <a:latin typeface="Carlito"/>
                <a:cs typeface="Carlito"/>
              </a:rPr>
              <a:t>Loose </a:t>
            </a:r>
            <a:r>
              <a:rPr dirty="0" sz="2600" spc="-5">
                <a:latin typeface="Carlito"/>
                <a:cs typeface="Carlito"/>
              </a:rPr>
              <a:t>Snow </a:t>
            </a:r>
            <a:r>
              <a:rPr dirty="0" sz="2600" spc="-10">
                <a:latin typeface="Carlito"/>
                <a:cs typeface="Carlito"/>
              </a:rPr>
              <a:t>and </a:t>
            </a:r>
            <a:r>
              <a:rPr dirty="0" sz="2600" spc="-5">
                <a:latin typeface="Carlito"/>
                <a:cs typeface="Carlito"/>
              </a:rPr>
              <a:t>Slab. </a:t>
            </a:r>
            <a:r>
              <a:rPr dirty="0" sz="2600" spc="-10">
                <a:latin typeface="Carlito"/>
                <a:cs typeface="Carlito"/>
              </a:rPr>
              <a:t>The bottom </a:t>
            </a:r>
            <a:r>
              <a:rPr dirty="0" sz="2600" spc="-5">
                <a:latin typeface="Carlito"/>
                <a:cs typeface="Carlito"/>
              </a:rPr>
              <a:t>half </a:t>
            </a:r>
            <a:r>
              <a:rPr dirty="0" sz="2600">
                <a:latin typeface="Carlito"/>
                <a:cs typeface="Carlito"/>
              </a:rPr>
              <a:t>of this </a:t>
            </a:r>
            <a:r>
              <a:rPr dirty="0" sz="2600" spc="-15">
                <a:latin typeface="Carlito"/>
                <a:cs typeface="Carlito"/>
              </a:rPr>
              <a:t>avalanche  </a:t>
            </a:r>
            <a:r>
              <a:rPr dirty="0" sz="2600" spc="-10">
                <a:latin typeface="Carlito"/>
                <a:cs typeface="Carlito"/>
              </a:rPr>
              <a:t>consists </a:t>
            </a:r>
            <a:r>
              <a:rPr dirty="0" sz="2600">
                <a:latin typeface="Carlito"/>
                <a:cs typeface="Carlito"/>
              </a:rPr>
              <a:t>of a </a:t>
            </a:r>
            <a:r>
              <a:rPr dirty="0" sz="2600" spc="-5">
                <a:latin typeface="Carlito"/>
                <a:cs typeface="Carlito"/>
              </a:rPr>
              <a:t>slab </a:t>
            </a:r>
            <a:r>
              <a:rPr dirty="0" sz="2600">
                <a:latin typeface="Carlito"/>
                <a:cs typeface="Carlito"/>
              </a:rPr>
              <a:t>or a </a:t>
            </a:r>
            <a:r>
              <a:rPr dirty="0" sz="2600" spc="-5">
                <a:latin typeface="Carlito"/>
                <a:cs typeface="Carlito"/>
              </a:rPr>
              <a:t>dense </a:t>
            </a:r>
            <a:r>
              <a:rPr dirty="0" sz="2600" spc="-15">
                <a:latin typeface="Carlito"/>
                <a:cs typeface="Carlito"/>
              </a:rPr>
              <a:t>concentration </a:t>
            </a:r>
            <a:r>
              <a:rPr dirty="0" sz="2600">
                <a:latin typeface="Carlito"/>
                <a:cs typeface="Carlito"/>
              </a:rPr>
              <a:t>of </a:t>
            </a:r>
            <a:r>
              <a:rPr dirty="0" sz="2600" spc="-50">
                <a:latin typeface="Carlito"/>
                <a:cs typeface="Carlito"/>
              </a:rPr>
              <a:t>snow, </a:t>
            </a:r>
            <a:r>
              <a:rPr dirty="0" sz="2600">
                <a:latin typeface="Carlito"/>
                <a:cs typeface="Carlito"/>
              </a:rPr>
              <a:t>ice </a:t>
            </a:r>
            <a:r>
              <a:rPr dirty="0" sz="2600" spc="-10">
                <a:latin typeface="Carlito"/>
                <a:cs typeface="Carlito"/>
              </a:rPr>
              <a:t>and </a:t>
            </a:r>
            <a:r>
              <a:rPr dirty="0" sz="2600" spc="-70">
                <a:latin typeface="Carlito"/>
                <a:cs typeface="Carlito"/>
              </a:rPr>
              <a:t>air. </a:t>
            </a:r>
            <a:r>
              <a:rPr dirty="0" sz="2600" spc="-10">
                <a:latin typeface="Carlito"/>
                <a:cs typeface="Carlito"/>
              </a:rPr>
              <a:t>Above  </a:t>
            </a:r>
            <a:r>
              <a:rPr dirty="0" sz="2600" spc="-5">
                <a:latin typeface="Carlito"/>
                <a:cs typeface="Carlito"/>
              </a:rPr>
              <a:t>this </a:t>
            </a:r>
            <a:r>
              <a:rPr dirty="0" sz="2600">
                <a:latin typeface="Carlito"/>
                <a:cs typeface="Carlito"/>
              </a:rPr>
              <a:t>is a cloud </a:t>
            </a:r>
            <a:r>
              <a:rPr dirty="0" sz="2600" spc="-5">
                <a:latin typeface="Carlito"/>
                <a:cs typeface="Carlito"/>
              </a:rPr>
              <a:t>of </a:t>
            </a:r>
            <a:r>
              <a:rPr dirty="0" sz="2600" spc="-15">
                <a:latin typeface="Carlito"/>
                <a:cs typeface="Carlito"/>
              </a:rPr>
              <a:t>powdered </a:t>
            </a:r>
            <a:r>
              <a:rPr dirty="0" sz="2600" spc="-50">
                <a:latin typeface="Carlito"/>
                <a:cs typeface="Carlito"/>
              </a:rPr>
              <a:t>snow, </a:t>
            </a:r>
            <a:r>
              <a:rPr dirty="0" sz="2600">
                <a:latin typeface="Carlito"/>
                <a:cs typeface="Carlito"/>
              </a:rPr>
              <a:t>which </a:t>
            </a:r>
            <a:r>
              <a:rPr dirty="0" sz="2600" spc="-5">
                <a:latin typeface="Carlito"/>
                <a:cs typeface="Carlito"/>
              </a:rPr>
              <a:t>can snowball </a:t>
            </a:r>
            <a:r>
              <a:rPr dirty="0" sz="2600" spc="-10">
                <a:latin typeface="Carlito"/>
                <a:cs typeface="Carlito"/>
              </a:rPr>
              <a:t>into </a:t>
            </a:r>
            <a:r>
              <a:rPr dirty="0" sz="2600">
                <a:latin typeface="Carlito"/>
                <a:cs typeface="Carlito"/>
              </a:rPr>
              <a:t>a </a:t>
            </a:r>
            <a:r>
              <a:rPr dirty="0" sz="2600" spc="-15">
                <a:latin typeface="Carlito"/>
                <a:cs typeface="Carlito"/>
              </a:rPr>
              <a:t>larger  avalanche </a:t>
            </a:r>
            <a:r>
              <a:rPr dirty="0" sz="2600">
                <a:latin typeface="Carlito"/>
                <a:cs typeface="Carlito"/>
              </a:rPr>
              <a:t>as it </a:t>
            </a:r>
            <a:r>
              <a:rPr dirty="0" sz="2600" spc="-15">
                <a:latin typeface="Carlito"/>
                <a:cs typeface="Carlito"/>
              </a:rPr>
              <a:t>progresses </a:t>
            </a:r>
            <a:r>
              <a:rPr dirty="0" sz="2600" spc="-10">
                <a:latin typeface="Carlito"/>
                <a:cs typeface="Carlito"/>
              </a:rPr>
              <a:t>down </a:t>
            </a:r>
            <a:r>
              <a:rPr dirty="0" sz="2600">
                <a:latin typeface="Carlito"/>
                <a:cs typeface="Carlito"/>
              </a:rPr>
              <a:t>the </a:t>
            </a:r>
            <a:r>
              <a:rPr dirty="0" sz="2600" spc="-5">
                <a:latin typeface="Carlito"/>
                <a:cs typeface="Carlito"/>
              </a:rPr>
              <a:t>slope. </a:t>
            </a:r>
            <a:r>
              <a:rPr dirty="0" sz="2600" spc="-10">
                <a:latin typeface="Carlito"/>
                <a:cs typeface="Carlito"/>
              </a:rPr>
              <a:t>The </a:t>
            </a:r>
            <a:r>
              <a:rPr dirty="0" sz="2600" spc="-5">
                <a:latin typeface="Carlito"/>
                <a:cs typeface="Carlito"/>
              </a:rPr>
              <a:t>speed </a:t>
            </a:r>
            <a:r>
              <a:rPr dirty="0" sz="2600" spc="-15">
                <a:latin typeface="Carlito"/>
                <a:cs typeface="Carlito"/>
              </a:rPr>
              <a:t>attained by </a:t>
            </a:r>
            <a:r>
              <a:rPr dirty="0" sz="2600" spc="-5">
                <a:latin typeface="Carlito"/>
                <a:cs typeface="Carlito"/>
              </a:rPr>
              <a:t>this  </a:t>
            </a:r>
            <a:r>
              <a:rPr dirty="0" sz="2600" spc="-15">
                <a:latin typeface="Carlito"/>
                <a:cs typeface="Carlito"/>
              </a:rPr>
              <a:t>avalanche </a:t>
            </a:r>
            <a:r>
              <a:rPr dirty="0" sz="2600" spc="-10">
                <a:latin typeface="Carlito"/>
                <a:cs typeface="Carlito"/>
              </a:rPr>
              <a:t>can cross </a:t>
            </a:r>
            <a:r>
              <a:rPr dirty="0" sz="2600">
                <a:latin typeface="Carlito"/>
                <a:cs typeface="Carlito"/>
              </a:rPr>
              <a:t>190 miles </a:t>
            </a:r>
            <a:r>
              <a:rPr dirty="0" sz="2600" spc="-5">
                <a:latin typeface="Carlito"/>
                <a:cs typeface="Carlito"/>
              </a:rPr>
              <a:t>per hour and they </a:t>
            </a:r>
            <a:r>
              <a:rPr dirty="0" sz="2600" spc="-10">
                <a:latin typeface="Carlito"/>
                <a:cs typeface="Carlito"/>
              </a:rPr>
              <a:t>can cross </a:t>
            </a:r>
            <a:r>
              <a:rPr dirty="0" sz="2600" spc="-20">
                <a:latin typeface="Carlito"/>
                <a:cs typeface="Carlito"/>
              </a:rPr>
              <a:t>large  </a:t>
            </a:r>
            <a:r>
              <a:rPr dirty="0" sz="2600" spc="-10">
                <a:latin typeface="Carlito"/>
                <a:cs typeface="Carlito"/>
              </a:rPr>
              <a:t>distances.</a:t>
            </a:r>
            <a:endParaRPr sz="2600">
              <a:latin typeface="Carlito"/>
              <a:cs typeface="Carlito"/>
            </a:endParaRPr>
          </a:p>
          <a:p>
            <a:pPr marL="528320" marR="5080" indent="-516255">
              <a:lnSpc>
                <a:spcPct val="80000"/>
              </a:lnSpc>
              <a:spcBef>
                <a:spcPts val="1005"/>
              </a:spcBef>
              <a:buAutoNum type="arabicPeriod" startAt="3"/>
              <a:tabLst>
                <a:tab pos="528320" algn="l"/>
                <a:tab pos="528955" algn="l"/>
              </a:tabLst>
            </a:pPr>
            <a:r>
              <a:rPr dirty="0" sz="2600" spc="-40">
                <a:latin typeface="Carlito"/>
                <a:cs typeface="Carlito"/>
              </a:rPr>
              <a:t>Wet </a:t>
            </a:r>
            <a:r>
              <a:rPr dirty="0" sz="2600" spc="-5">
                <a:latin typeface="Carlito"/>
                <a:cs typeface="Carlito"/>
              </a:rPr>
              <a:t>Snow </a:t>
            </a:r>
            <a:r>
              <a:rPr dirty="0" sz="2600" spc="-15">
                <a:latin typeface="Carlito"/>
                <a:cs typeface="Carlito"/>
              </a:rPr>
              <a:t>Avalanches: </a:t>
            </a:r>
            <a:r>
              <a:rPr dirty="0" sz="2600" spc="-30">
                <a:latin typeface="Carlito"/>
                <a:cs typeface="Carlito"/>
              </a:rPr>
              <a:t>Finally, </a:t>
            </a:r>
            <a:r>
              <a:rPr dirty="0" sz="2600" spc="-15">
                <a:latin typeface="Carlito"/>
                <a:cs typeface="Carlito"/>
              </a:rPr>
              <a:t>there </a:t>
            </a:r>
            <a:r>
              <a:rPr dirty="0" sz="2600" spc="-25">
                <a:latin typeface="Carlito"/>
                <a:cs typeface="Carlito"/>
              </a:rPr>
              <a:t>are </a:t>
            </a:r>
            <a:r>
              <a:rPr dirty="0" sz="2600" spc="-40">
                <a:latin typeface="Carlito"/>
                <a:cs typeface="Carlito"/>
              </a:rPr>
              <a:t>Wet </a:t>
            </a:r>
            <a:r>
              <a:rPr dirty="0" sz="2600" spc="-5">
                <a:latin typeface="Carlito"/>
                <a:cs typeface="Carlito"/>
              </a:rPr>
              <a:t>Snow </a:t>
            </a:r>
            <a:r>
              <a:rPr dirty="0" sz="2600" spc="-10">
                <a:latin typeface="Carlito"/>
                <a:cs typeface="Carlito"/>
              </a:rPr>
              <a:t>Avalanches. </a:t>
            </a:r>
            <a:r>
              <a:rPr dirty="0" sz="2600" spc="-5">
                <a:latin typeface="Carlito"/>
                <a:cs typeface="Carlito"/>
              </a:rPr>
              <a:t>These </a:t>
            </a:r>
            <a:r>
              <a:rPr dirty="0" sz="2600" spc="-20">
                <a:latin typeface="Carlito"/>
                <a:cs typeface="Carlito"/>
              </a:rPr>
              <a:t>are  </a:t>
            </a:r>
            <a:r>
              <a:rPr dirty="0" sz="2600" spc="-10">
                <a:latin typeface="Carlito"/>
                <a:cs typeface="Carlito"/>
              </a:rPr>
              <a:t>quite dangerous </a:t>
            </a:r>
            <a:r>
              <a:rPr dirty="0" sz="2600">
                <a:latin typeface="Carlito"/>
                <a:cs typeface="Carlito"/>
              </a:rPr>
              <a:t>as </a:t>
            </a:r>
            <a:r>
              <a:rPr dirty="0" sz="2600" spc="-5">
                <a:latin typeface="Carlito"/>
                <a:cs typeface="Carlito"/>
              </a:rPr>
              <a:t>they </a:t>
            </a:r>
            <a:r>
              <a:rPr dirty="0" sz="2600" spc="-25">
                <a:latin typeface="Carlito"/>
                <a:cs typeface="Carlito"/>
              </a:rPr>
              <a:t>travel </a:t>
            </a:r>
            <a:r>
              <a:rPr dirty="0" sz="2600" spc="-5">
                <a:latin typeface="Carlito"/>
                <a:cs typeface="Carlito"/>
              </a:rPr>
              <a:t>slowly </a:t>
            </a:r>
            <a:r>
              <a:rPr dirty="0" sz="2600" spc="-10">
                <a:latin typeface="Carlito"/>
                <a:cs typeface="Carlito"/>
              </a:rPr>
              <a:t>due to </a:t>
            </a:r>
            <a:r>
              <a:rPr dirty="0" sz="2600" spc="-5">
                <a:latin typeface="Carlito"/>
                <a:cs typeface="Carlito"/>
              </a:rPr>
              <a:t>friction, </a:t>
            </a:r>
            <a:r>
              <a:rPr dirty="0" sz="2600">
                <a:latin typeface="Carlito"/>
                <a:cs typeface="Carlito"/>
              </a:rPr>
              <a:t>which </a:t>
            </a:r>
            <a:r>
              <a:rPr dirty="0" sz="2600" spc="-5">
                <a:latin typeface="Carlito"/>
                <a:cs typeface="Carlito"/>
              </a:rPr>
              <a:t>collects  debris </a:t>
            </a:r>
            <a:r>
              <a:rPr dirty="0" sz="2600" spc="-15">
                <a:latin typeface="Carlito"/>
                <a:cs typeface="Carlito"/>
              </a:rPr>
              <a:t>from </a:t>
            </a:r>
            <a:r>
              <a:rPr dirty="0" sz="2600">
                <a:latin typeface="Carlito"/>
                <a:cs typeface="Carlito"/>
              </a:rPr>
              <a:t>the </a:t>
            </a:r>
            <a:r>
              <a:rPr dirty="0" sz="2600" spc="-10">
                <a:latin typeface="Carlito"/>
                <a:cs typeface="Carlito"/>
              </a:rPr>
              <a:t>path </a:t>
            </a:r>
            <a:r>
              <a:rPr dirty="0" sz="2600" spc="-15">
                <a:latin typeface="Carlito"/>
                <a:cs typeface="Carlito"/>
              </a:rPr>
              <a:t>fairly </a:t>
            </a:r>
            <a:r>
              <a:rPr dirty="0" sz="2600" spc="-25">
                <a:latin typeface="Carlito"/>
                <a:cs typeface="Carlito"/>
              </a:rPr>
              <a:t>easily. </a:t>
            </a:r>
            <a:r>
              <a:rPr dirty="0" sz="2600" spc="-10">
                <a:latin typeface="Carlito"/>
                <a:cs typeface="Carlito"/>
              </a:rPr>
              <a:t>The </a:t>
            </a:r>
            <a:r>
              <a:rPr dirty="0" sz="2600" spc="-15">
                <a:latin typeface="Carlito"/>
                <a:cs typeface="Carlito"/>
              </a:rPr>
              <a:t>avalanche </a:t>
            </a:r>
            <a:r>
              <a:rPr dirty="0" sz="2600" spc="-5">
                <a:latin typeface="Carlito"/>
                <a:cs typeface="Carlito"/>
              </a:rPr>
              <a:t>comprises </a:t>
            </a:r>
            <a:r>
              <a:rPr dirty="0" sz="2600">
                <a:latin typeface="Carlito"/>
                <a:cs typeface="Carlito"/>
              </a:rPr>
              <a:t>of </a:t>
            </a:r>
            <a:r>
              <a:rPr dirty="0" sz="2600" spc="-15">
                <a:latin typeface="Carlito"/>
                <a:cs typeface="Carlito"/>
              </a:rPr>
              <a:t>water </a:t>
            </a:r>
            <a:r>
              <a:rPr dirty="0" sz="2600" spc="-5">
                <a:latin typeface="Carlito"/>
                <a:cs typeface="Carlito"/>
              </a:rPr>
              <a:t>and  </a:t>
            </a:r>
            <a:r>
              <a:rPr dirty="0" sz="2600" spc="-10">
                <a:latin typeface="Carlito"/>
                <a:cs typeface="Carlito"/>
              </a:rPr>
              <a:t>snow </a:t>
            </a:r>
            <a:r>
              <a:rPr dirty="0" sz="2600" spc="-15">
                <a:latin typeface="Carlito"/>
                <a:cs typeface="Carlito"/>
              </a:rPr>
              <a:t>at </a:t>
            </a:r>
            <a:r>
              <a:rPr dirty="0" sz="2600">
                <a:latin typeface="Carlito"/>
                <a:cs typeface="Carlito"/>
              </a:rPr>
              <a:t>the </a:t>
            </a:r>
            <a:r>
              <a:rPr dirty="0" sz="2600" spc="-5">
                <a:latin typeface="Carlito"/>
                <a:cs typeface="Carlito"/>
              </a:rPr>
              <a:t>beginning, </a:t>
            </a:r>
            <a:r>
              <a:rPr dirty="0" sz="2600" spc="-10">
                <a:latin typeface="Carlito"/>
                <a:cs typeface="Carlito"/>
              </a:rPr>
              <a:t>but </a:t>
            </a:r>
            <a:r>
              <a:rPr dirty="0" sz="2600" spc="-15">
                <a:latin typeface="Carlito"/>
                <a:cs typeface="Carlito"/>
              </a:rPr>
              <a:t>understanding </a:t>
            </a:r>
            <a:r>
              <a:rPr dirty="0" sz="2600">
                <a:latin typeface="Carlito"/>
                <a:cs typeface="Carlito"/>
              </a:rPr>
              <a:t>of </a:t>
            </a:r>
            <a:r>
              <a:rPr dirty="0" sz="2600" spc="-15">
                <a:latin typeface="Carlito"/>
                <a:cs typeface="Carlito"/>
              </a:rPr>
              <a:t>avalanches </a:t>
            </a:r>
            <a:r>
              <a:rPr dirty="0" sz="2600" spc="-10">
                <a:latin typeface="Carlito"/>
                <a:cs typeface="Carlito"/>
              </a:rPr>
              <a:t>has showed </a:t>
            </a:r>
            <a:r>
              <a:rPr dirty="0" sz="2600" spc="-5">
                <a:latin typeface="Carlito"/>
                <a:cs typeface="Carlito"/>
              </a:rPr>
              <a:t>us  </a:t>
            </a:r>
            <a:r>
              <a:rPr dirty="0" sz="2600" spc="-10">
                <a:latin typeface="Carlito"/>
                <a:cs typeface="Carlito"/>
              </a:rPr>
              <a:t>that </a:t>
            </a:r>
            <a:r>
              <a:rPr dirty="0" sz="2600">
                <a:latin typeface="Carlito"/>
                <a:cs typeface="Carlito"/>
              </a:rPr>
              <a:t>it </a:t>
            </a:r>
            <a:r>
              <a:rPr dirty="0" sz="2600" spc="-10">
                <a:latin typeface="Carlito"/>
                <a:cs typeface="Carlito"/>
              </a:rPr>
              <a:t>can </a:t>
            </a:r>
            <a:r>
              <a:rPr dirty="0" sz="2600" spc="-5">
                <a:latin typeface="Carlito"/>
                <a:cs typeface="Carlito"/>
              </a:rPr>
              <a:t>pick up speed </a:t>
            </a:r>
            <a:r>
              <a:rPr dirty="0" sz="2600">
                <a:latin typeface="Carlito"/>
                <a:cs typeface="Carlito"/>
              </a:rPr>
              <a:t>with ease.</a:t>
            </a:r>
            <a:endParaRPr sz="2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8500" y="248920"/>
            <a:ext cx="4498340" cy="3147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27700" y="248920"/>
            <a:ext cx="5341620" cy="31470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8500" y="3685540"/>
            <a:ext cx="4498340" cy="30200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70220" y="3685538"/>
            <a:ext cx="5499100" cy="3058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1057" y="324484"/>
            <a:ext cx="545338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latin typeface="Trebuchet MS"/>
                <a:cs typeface="Trebuchet MS"/>
              </a:rPr>
              <a:t>Main </a:t>
            </a:r>
            <a:r>
              <a:rPr dirty="0" spc="-200">
                <a:latin typeface="Trebuchet MS"/>
                <a:cs typeface="Trebuchet MS"/>
              </a:rPr>
              <a:t>parts </a:t>
            </a:r>
            <a:r>
              <a:rPr dirty="0" spc="-195">
                <a:latin typeface="Trebuchet MS"/>
                <a:cs typeface="Trebuchet MS"/>
              </a:rPr>
              <a:t>of</a:t>
            </a:r>
            <a:r>
              <a:rPr dirty="0" spc="-819">
                <a:latin typeface="Trebuchet MS"/>
                <a:cs typeface="Trebuchet MS"/>
              </a:rPr>
              <a:t> </a:t>
            </a:r>
            <a:r>
              <a:rPr dirty="0" spc="-229">
                <a:latin typeface="Trebuchet MS"/>
                <a:cs typeface="Trebuchet MS"/>
              </a:rPr>
              <a:t>Avalanche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3112" y="1291653"/>
            <a:ext cx="6781165" cy="5143500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algn="just" marL="241300" marR="5715" indent="-228600">
              <a:lnSpc>
                <a:spcPct val="90000"/>
              </a:lnSpc>
              <a:spcBef>
                <a:spcPts val="36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200" spc="-5">
                <a:latin typeface="Carlito"/>
                <a:cs typeface="Carlito"/>
              </a:rPr>
              <a:t>The </a:t>
            </a:r>
            <a:r>
              <a:rPr dirty="0" sz="2200" spc="-10" b="1">
                <a:latin typeface="Carlito"/>
                <a:cs typeface="Carlito"/>
              </a:rPr>
              <a:t>starting </a:t>
            </a:r>
            <a:r>
              <a:rPr dirty="0" sz="2200" spc="-15" b="1">
                <a:latin typeface="Carlito"/>
                <a:cs typeface="Carlito"/>
              </a:rPr>
              <a:t>zone </a:t>
            </a:r>
            <a:r>
              <a:rPr dirty="0" sz="2200" spc="-5">
                <a:latin typeface="Carlito"/>
                <a:cs typeface="Carlito"/>
              </a:rPr>
              <a:t>is </a:t>
            </a: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5">
                <a:latin typeface="Carlito"/>
                <a:cs typeface="Carlito"/>
              </a:rPr>
              <a:t>most </a:t>
            </a:r>
            <a:r>
              <a:rPr dirty="0" sz="2200" spc="-10">
                <a:latin typeface="Carlito"/>
                <a:cs typeface="Carlito"/>
              </a:rPr>
              <a:t>volatile area </a:t>
            </a:r>
            <a:r>
              <a:rPr dirty="0" sz="2200" spc="-5">
                <a:latin typeface="Carlito"/>
                <a:cs typeface="Carlito"/>
              </a:rPr>
              <a:t>of </a:t>
            </a:r>
            <a:r>
              <a:rPr dirty="0" sz="2200">
                <a:latin typeface="Carlito"/>
                <a:cs typeface="Carlito"/>
              </a:rPr>
              <a:t>a </a:t>
            </a:r>
            <a:r>
              <a:rPr dirty="0" sz="2200" spc="-5">
                <a:latin typeface="Carlito"/>
                <a:cs typeface="Carlito"/>
              </a:rPr>
              <a:t>slope,  </a:t>
            </a:r>
            <a:r>
              <a:rPr dirty="0" sz="2200" spc="-10">
                <a:latin typeface="Carlito"/>
                <a:cs typeface="Carlito"/>
              </a:rPr>
              <a:t>where unstable snow can </a:t>
            </a:r>
            <a:r>
              <a:rPr dirty="0" sz="2200" spc="-15">
                <a:latin typeface="Carlito"/>
                <a:cs typeface="Carlito"/>
              </a:rPr>
              <a:t>fracture from </a:t>
            </a:r>
            <a:r>
              <a:rPr dirty="0" sz="2200" spc="-10">
                <a:latin typeface="Carlito"/>
                <a:cs typeface="Carlito"/>
              </a:rPr>
              <a:t>the </a:t>
            </a:r>
            <a:r>
              <a:rPr dirty="0" sz="2200" spc="-15">
                <a:latin typeface="Carlito"/>
                <a:cs typeface="Carlito"/>
              </a:rPr>
              <a:t>surrounding  </a:t>
            </a:r>
            <a:r>
              <a:rPr dirty="0" sz="2200" spc="-5">
                <a:latin typeface="Carlito"/>
                <a:cs typeface="Carlito"/>
              </a:rPr>
              <a:t>snow </a:t>
            </a:r>
            <a:r>
              <a:rPr dirty="0" sz="2200" spc="-15">
                <a:latin typeface="Carlito"/>
                <a:cs typeface="Carlito"/>
              </a:rPr>
              <a:t>cover </a:t>
            </a:r>
            <a:r>
              <a:rPr dirty="0" sz="2200" spc="-5">
                <a:latin typeface="Carlito"/>
                <a:cs typeface="Carlito"/>
              </a:rPr>
              <a:t>and </a:t>
            </a:r>
            <a:r>
              <a:rPr dirty="0" sz="2200">
                <a:latin typeface="Carlito"/>
                <a:cs typeface="Carlito"/>
              </a:rPr>
              <a:t>begin </a:t>
            </a:r>
            <a:r>
              <a:rPr dirty="0" sz="2200" spc="-10">
                <a:latin typeface="Carlito"/>
                <a:cs typeface="Carlito"/>
              </a:rPr>
              <a:t>to slide. </a:t>
            </a:r>
            <a:r>
              <a:rPr dirty="0" sz="2200" spc="-20">
                <a:latin typeface="Carlito"/>
                <a:cs typeface="Carlito"/>
              </a:rPr>
              <a:t>Typical </a:t>
            </a:r>
            <a:r>
              <a:rPr dirty="0" sz="2200" spc="-15">
                <a:latin typeface="Carlito"/>
                <a:cs typeface="Carlito"/>
              </a:rPr>
              <a:t>starting zones </a:t>
            </a:r>
            <a:r>
              <a:rPr dirty="0" sz="2200" spc="-10">
                <a:latin typeface="Carlito"/>
                <a:cs typeface="Carlito"/>
              </a:rPr>
              <a:t>are  </a:t>
            </a:r>
            <a:r>
              <a:rPr dirty="0" sz="2200" spc="-5">
                <a:latin typeface="Carlito"/>
                <a:cs typeface="Carlito"/>
              </a:rPr>
              <a:t>higher </a:t>
            </a:r>
            <a:r>
              <a:rPr dirty="0" sz="2200">
                <a:latin typeface="Carlito"/>
                <a:cs typeface="Carlito"/>
              </a:rPr>
              <a:t>up </a:t>
            </a:r>
            <a:r>
              <a:rPr dirty="0" sz="2200" spc="-5">
                <a:latin typeface="Carlito"/>
                <a:cs typeface="Carlito"/>
              </a:rPr>
              <a:t>on slopes. </a:t>
            </a:r>
            <a:r>
              <a:rPr dirty="0" sz="2200" spc="-35">
                <a:latin typeface="Carlito"/>
                <a:cs typeface="Carlito"/>
              </a:rPr>
              <a:t>However, </a:t>
            </a:r>
            <a:r>
              <a:rPr dirty="0" sz="2200" spc="-10">
                <a:latin typeface="Carlito"/>
                <a:cs typeface="Carlito"/>
              </a:rPr>
              <a:t>given </a:t>
            </a: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15">
                <a:latin typeface="Carlito"/>
                <a:cs typeface="Carlito"/>
              </a:rPr>
              <a:t>right </a:t>
            </a:r>
            <a:r>
              <a:rPr dirty="0" sz="2200" spc="-10">
                <a:latin typeface="Carlito"/>
                <a:cs typeface="Carlito"/>
              </a:rPr>
              <a:t>conditions,  </a:t>
            </a:r>
            <a:r>
              <a:rPr dirty="0" sz="2200" spc="-5">
                <a:latin typeface="Carlito"/>
                <a:cs typeface="Carlito"/>
              </a:rPr>
              <a:t>snow can </a:t>
            </a:r>
            <a:r>
              <a:rPr dirty="0" sz="2200" spc="-10">
                <a:latin typeface="Carlito"/>
                <a:cs typeface="Carlito"/>
              </a:rPr>
              <a:t>fracture at any point </a:t>
            </a:r>
            <a:r>
              <a:rPr dirty="0" sz="2200" spc="-5">
                <a:latin typeface="Carlito"/>
                <a:cs typeface="Carlito"/>
              </a:rPr>
              <a:t>on </a:t>
            </a:r>
            <a:r>
              <a:rPr dirty="0" sz="2200">
                <a:latin typeface="Carlito"/>
                <a:cs typeface="Carlito"/>
              </a:rPr>
              <a:t>the</a:t>
            </a:r>
            <a:r>
              <a:rPr dirty="0" sz="2200" spc="-70">
                <a:latin typeface="Carlito"/>
                <a:cs typeface="Carlito"/>
              </a:rPr>
              <a:t> </a:t>
            </a:r>
            <a:r>
              <a:rPr dirty="0" sz="2200" spc="-5">
                <a:latin typeface="Carlito"/>
                <a:cs typeface="Carlito"/>
              </a:rPr>
              <a:t>slope.</a:t>
            </a:r>
            <a:endParaRPr sz="2200">
              <a:latin typeface="Carlito"/>
              <a:cs typeface="Carlito"/>
            </a:endParaRPr>
          </a:p>
          <a:p>
            <a:pPr algn="just" marL="241300" marR="5080" indent="-228600">
              <a:lnSpc>
                <a:spcPct val="901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15" b="1">
                <a:latin typeface="Carlito"/>
                <a:cs typeface="Carlito"/>
              </a:rPr>
              <a:t>avalanche track </a:t>
            </a:r>
            <a:r>
              <a:rPr dirty="0" sz="2200" spc="-5">
                <a:latin typeface="Carlito"/>
                <a:cs typeface="Carlito"/>
              </a:rPr>
              <a:t>is </a:t>
            </a: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10">
                <a:latin typeface="Carlito"/>
                <a:cs typeface="Carlito"/>
              </a:rPr>
              <a:t>path </a:t>
            </a:r>
            <a:r>
              <a:rPr dirty="0" sz="2200" spc="-5">
                <a:latin typeface="Carlito"/>
                <a:cs typeface="Carlito"/>
              </a:rPr>
              <a:t>or channel </a:t>
            </a:r>
            <a:r>
              <a:rPr dirty="0" sz="2200" spc="-10">
                <a:latin typeface="Carlito"/>
                <a:cs typeface="Carlito"/>
              </a:rPr>
              <a:t>that </a:t>
            </a:r>
            <a:r>
              <a:rPr dirty="0" sz="2200" spc="5">
                <a:latin typeface="Carlito"/>
                <a:cs typeface="Carlito"/>
              </a:rPr>
              <a:t>an  </a:t>
            </a:r>
            <a:r>
              <a:rPr dirty="0" sz="2200" spc="-15">
                <a:latin typeface="Carlito"/>
                <a:cs typeface="Carlito"/>
              </a:rPr>
              <a:t>avalanche follows </a:t>
            </a:r>
            <a:r>
              <a:rPr dirty="0" sz="2200">
                <a:latin typeface="Carlito"/>
                <a:cs typeface="Carlito"/>
              </a:rPr>
              <a:t>as </a:t>
            </a:r>
            <a:r>
              <a:rPr dirty="0" sz="2200" spc="-5">
                <a:latin typeface="Carlito"/>
                <a:cs typeface="Carlito"/>
              </a:rPr>
              <a:t>it </a:t>
            </a:r>
            <a:r>
              <a:rPr dirty="0" sz="2200" spc="-10">
                <a:latin typeface="Carlito"/>
                <a:cs typeface="Carlito"/>
              </a:rPr>
              <a:t>goes downhill. </a:t>
            </a:r>
            <a:r>
              <a:rPr dirty="0" sz="2200" spc="-20">
                <a:latin typeface="Carlito"/>
                <a:cs typeface="Carlito"/>
              </a:rPr>
              <a:t>Large </a:t>
            </a:r>
            <a:r>
              <a:rPr dirty="0" sz="2200" spc="-10">
                <a:latin typeface="Carlito"/>
                <a:cs typeface="Carlito"/>
              </a:rPr>
              <a:t>vertical  swaths </a:t>
            </a:r>
            <a:r>
              <a:rPr dirty="0" sz="2200" spc="-5">
                <a:latin typeface="Carlito"/>
                <a:cs typeface="Carlito"/>
              </a:rPr>
              <a:t>of trees </a:t>
            </a:r>
            <a:r>
              <a:rPr dirty="0" sz="2200" spc="-10">
                <a:latin typeface="Carlito"/>
                <a:cs typeface="Carlito"/>
              </a:rPr>
              <a:t>missing </a:t>
            </a:r>
            <a:r>
              <a:rPr dirty="0" sz="2200" spc="-15">
                <a:latin typeface="Carlito"/>
                <a:cs typeface="Carlito"/>
              </a:rPr>
              <a:t>from </a:t>
            </a:r>
            <a:r>
              <a:rPr dirty="0" sz="2200">
                <a:latin typeface="Carlito"/>
                <a:cs typeface="Carlito"/>
              </a:rPr>
              <a:t>a </a:t>
            </a:r>
            <a:r>
              <a:rPr dirty="0" sz="2200" spc="-5">
                <a:latin typeface="Carlito"/>
                <a:cs typeface="Carlito"/>
              </a:rPr>
              <a:t>slope or </a:t>
            </a:r>
            <a:r>
              <a:rPr dirty="0" sz="2200" spc="-15">
                <a:latin typeface="Carlito"/>
                <a:cs typeface="Carlito"/>
              </a:rPr>
              <a:t>chute-like  </a:t>
            </a:r>
            <a:r>
              <a:rPr dirty="0" sz="2200" spc="-5">
                <a:latin typeface="Carlito"/>
                <a:cs typeface="Carlito"/>
              </a:rPr>
              <a:t>clearings </a:t>
            </a:r>
            <a:r>
              <a:rPr dirty="0" sz="2200" spc="-10">
                <a:latin typeface="Carlito"/>
                <a:cs typeface="Carlito"/>
              </a:rPr>
              <a:t>are </a:t>
            </a:r>
            <a:r>
              <a:rPr dirty="0" sz="2200" spc="-5">
                <a:latin typeface="Carlito"/>
                <a:cs typeface="Carlito"/>
              </a:rPr>
              <a:t>often signs </a:t>
            </a:r>
            <a:r>
              <a:rPr dirty="0" sz="2200" spc="-10">
                <a:latin typeface="Carlito"/>
                <a:cs typeface="Carlito"/>
              </a:rPr>
              <a:t>that </a:t>
            </a:r>
            <a:r>
              <a:rPr dirty="0" sz="2200" spc="-15">
                <a:latin typeface="Carlito"/>
                <a:cs typeface="Carlito"/>
              </a:rPr>
              <a:t>large avalanches run  </a:t>
            </a:r>
            <a:r>
              <a:rPr dirty="0" sz="2200" spc="-10">
                <a:latin typeface="Carlito"/>
                <a:cs typeface="Carlito"/>
              </a:rPr>
              <a:t>frequently there, creating </a:t>
            </a:r>
            <a:r>
              <a:rPr dirty="0" sz="2200">
                <a:latin typeface="Carlito"/>
                <a:cs typeface="Carlito"/>
              </a:rPr>
              <a:t>their </a:t>
            </a:r>
            <a:r>
              <a:rPr dirty="0" sz="2200" spc="-10">
                <a:latin typeface="Carlito"/>
                <a:cs typeface="Carlito"/>
              </a:rPr>
              <a:t>own </a:t>
            </a:r>
            <a:r>
              <a:rPr dirty="0" sz="2200" spc="-15">
                <a:latin typeface="Carlito"/>
                <a:cs typeface="Carlito"/>
              </a:rPr>
              <a:t>tracks. </a:t>
            </a:r>
            <a:r>
              <a:rPr dirty="0" sz="2200" spc="-5">
                <a:latin typeface="Carlito"/>
                <a:cs typeface="Carlito"/>
              </a:rPr>
              <a:t>There </a:t>
            </a:r>
            <a:r>
              <a:rPr dirty="0" sz="2200" spc="-15">
                <a:latin typeface="Carlito"/>
                <a:cs typeface="Carlito"/>
              </a:rPr>
              <a:t>may  </a:t>
            </a:r>
            <a:r>
              <a:rPr dirty="0" sz="2200">
                <a:latin typeface="Carlito"/>
                <a:cs typeface="Carlito"/>
              </a:rPr>
              <a:t>also be a </a:t>
            </a:r>
            <a:r>
              <a:rPr dirty="0" sz="2200" spc="-20">
                <a:latin typeface="Carlito"/>
                <a:cs typeface="Carlito"/>
              </a:rPr>
              <a:t>large </a:t>
            </a:r>
            <a:r>
              <a:rPr dirty="0" sz="2200" spc="-5">
                <a:latin typeface="Carlito"/>
                <a:cs typeface="Carlito"/>
              </a:rPr>
              <a:t>pile-up of </a:t>
            </a:r>
            <a:r>
              <a:rPr dirty="0" sz="2200" spc="-10">
                <a:latin typeface="Carlito"/>
                <a:cs typeface="Carlito"/>
              </a:rPr>
              <a:t>snow and debris at </a:t>
            </a: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15">
                <a:latin typeface="Carlito"/>
                <a:cs typeface="Carlito"/>
              </a:rPr>
              <a:t>bottom  </a:t>
            </a:r>
            <a:r>
              <a:rPr dirty="0" sz="2200" spc="-5">
                <a:latin typeface="Carlito"/>
                <a:cs typeface="Carlito"/>
              </a:rPr>
              <a:t>of </a:t>
            </a: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5">
                <a:latin typeface="Carlito"/>
                <a:cs typeface="Carlito"/>
              </a:rPr>
              <a:t>slope, indicating that </a:t>
            </a:r>
            <a:r>
              <a:rPr dirty="0" sz="2200" spc="-10">
                <a:latin typeface="Carlito"/>
                <a:cs typeface="Carlito"/>
              </a:rPr>
              <a:t>avalanches </a:t>
            </a:r>
            <a:r>
              <a:rPr dirty="0" sz="2200" spc="-15">
                <a:latin typeface="Carlito"/>
                <a:cs typeface="Carlito"/>
              </a:rPr>
              <a:t>have</a:t>
            </a:r>
            <a:r>
              <a:rPr dirty="0" sz="2200" spc="-114">
                <a:latin typeface="Carlito"/>
                <a:cs typeface="Carlito"/>
              </a:rPr>
              <a:t> </a:t>
            </a:r>
            <a:r>
              <a:rPr dirty="0" sz="2200" spc="-5">
                <a:latin typeface="Carlito"/>
                <a:cs typeface="Carlito"/>
              </a:rPr>
              <a:t>run.</a:t>
            </a:r>
            <a:endParaRPr sz="2200">
              <a:latin typeface="Carlito"/>
              <a:cs typeface="Carlito"/>
            </a:endParaRPr>
          </a:p>
          <a:p>
            <a:pPr algn="just" marL="241300" marR="5715" indent="-228600">
              <a:lnSpc>
                <a:spcPct val="90200"/>
              </a:lnSpc>
              <a:spcBef>
                <a:spcPts val="98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5" b="1">
                <a:latin typeface="Carlito"/>
                <a:cs typeface="Carlito"/>
              </a:rPr>
              <a:t>runout </a:t>
            </a:r>
            <a:r>
              <a:rPr dirty="0" sz="2200" spc="-10" b="1">
                <a:latin typeface="Carlito"/>
                <a:cs typeface="Carlito"/>
              </a:rPr>
              <a:t>zone </a:t>
            </a:r>
            <a:r>
              <a:rPr dirty="0" sz="2200" spc="-5">
                <a:latin typeface="Carlito"/>
                <a:cs typeface="Carlito"/>
              </a:rPr>
              <a:t>is </a:t>
            </a:r>
            <a:r>
              <a:rPr dirty="0" sz="2200" spc="-10">
                <a:latin typeface="Carlito"/>
                <a:cs typeface="Carlito"/>
              </a:rPr>
              <a:t>where the snow and </a:t>
            </a:r>
            <a:r>
              <a:rPr dirty="0" sz="2200" spc="-5">
                <a:latin typeface="Carlito"/>
                <a:cs typeface="Carlito"/>
              </a:rPr>
              <a:t>debris finally  </a:t>
            </a:r>
            <a:r>
              <a:rPr dirty="0" sz="2200" spc="-10">
                <a:latin typeface="Carlito"/>
                <a:cs typeface="Carlito"/>
              </a:rPr>
              <a:t>come to </a:t>
            </a:r>
            <a:r>
              <a:rPr dirty="0" sz="2200">
                <a:latin typeface="Carlito"/>
                <a:cs typeface="Carlito"/>
              </a:rPr>
              <a:t>a </a:t>
            </a:r>
            <a:r>
              <a:rPr dirty="0" sz="2200" spc="-15">
                <a:latin typeface="Carlito"/>
                <a:cs typeface="Carlito"/>
              </a:rPr>
              <a:t>stop. </a:t>
            </a:r>
            <a:r>
              <a:rPr dirty="0" sz="2200" spc="-25">
                <a:latin typeface="Carlito"/>
                <a:cs typeface="Carlito"/>
              </a:rPr>
              <a:t>Similarly, </a:t>
            </a:r>
            <a:r>
              <a:rPr dirty="0" sz="2200">
                <a:latin typeface="Carlito"/>
                <a:cs typeface="Carlito"/>
              </a:rPr>
              <a:t>this </a:t>
            </a:r>
            <a:r>
              <a:rPr dirty="0" sz="2200" spc="-5">
                <a:latin typeface="Carlito"/>
                <a:cs typeface="Carlito"/>
              </a:rPr>
              <a:t>is </a:t>
            </a:r>
            <a:r>
              <a:rPr dirty="0" sz="2200">
                <a:latin typeface="Carlito"/>
                <a:cs typeface="Carlito"/>
              </a:rPr>
              <a:t>also the </a:t>
            </a:r>
            <a:r>
              <a:rPr dirty="0" sz="2200" spc="-10">
                <a:latin typeface="Carlito"/>
                <a:cs typeface="Carlito"/>
              </a:rPr>
              <a:t>location </a:t>
            </a:r>
            <a:r>
              <a:rPr dirty="0" sz="2200" spc="-5">
                <a:latin typeface="Carlito"/>
                <a:cs typeface="Carlito"/>
              </a:rPr>
              <a:t>of </a:t>
            </a:r>
            <a:r>
              <a:rPr dirty="0" sz="2200">
                <a:latin typeface="Carlito"/>
                <a:cs typeface="Carlito"/>
              </a:rPr>
              <a:t>the  </a:t>
            </a:r>
            <a:r>
              <a:rPr dirty="0" sz="2200" spc="-5">
                <a:latin typeface="Carlito"/>
                <a:cs typeface="Carlito"/>
              </a:rPr>
              <a:t>deposition </a:t>
            </a:r>
            <a:r>
              <a:rPr dirty="0" sz="2200" spc="-15">
                <a:latin typeface="Carlito"/>
                <a:cs typeface="Carlito"/>
              </a:rPr>
              <a:t>zone, </a:t>
            </a:r>
            <a:r>
              <a:rPr dirty="0" sz="2200" spc="-10">
                <a:latin typeface="Carlito"/>
                <a:cs typeface="Carlito"/>
              </a:rPr>
              <a:t>where </a:t>
            </a: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10">
                <a:latin typeface="Carlito"/>
                <a:cs typeface="Carlito"/>
              </a:rPr>
              <a:t>snow and </a:t>
            </a:r>
            <a:r>
              <a:rPr dirty="0" sz="2200" spc="-5">
                <a:latin typeface="Carlito"/>
                <a:cs typeface="Carlito"/>
              </a:rPr>
              <a:t>debris pile </a:t>
            </a:r>
            <a:r>
              <a:rPr dirty="0" sz="2200">
                <a:latin typeface="Carlito"/>
                <a:cs typeface="Carlito"/>
              </a:rPr>
              <a:t>the  </a:t>
            </a:r>
            <a:r>
              <a:rPr dirty="0" sz="2200" spc="-5">
                <a:latin typeface="Carlito"/>
                <a:cs typeface="Carlito"/>
              </a:rPr>
              <a:t>highest.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96200" y="1402080"/>
            <a:ext cx="4338320" cy="3253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074018" y="6465252"/>
            <a:ext cx="2298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rlito"/>
                <a:cs typeface="Carlito"/>
              </a:rPr>
              <a:t>10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27634"/>
            <a:ext cx="46196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6055" algn="l"/>
                <a:tab pos="2061210" algn="l"/>
              </a:tabLst>
            </a:pPr>
            <a:r>
              <a:rPr dirty="0" spc="-5"/>
              <a:t>Study	of	Earthquake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15249"/>
            <a:ext cx="10358755" cy="238315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3600">
                <a:latin typeface="Times New Roman"/>
                <a:cs typeface="Times New Roman"/>
              </a:rPr>
              <a:t>Ascertain </a:t>
            </a:r>
            <a:r>
              <a:rPr dirty="0" sz="3600" spc="-5">
                <a:latin typeface="Times New Roman"/>
                <a:cs typeface="Times New Roman"/>
              </a:rPr>
              <a:t>the </a:t>
            </a:r>
            <a:r>
              <a:rPr dirty="0" sz="3600">
                <a:latin typeface="Times New Roman"/>
                <a:cs typeface="Times New Roman"/>
              </a:rPr>
              <a:t>factors that lead </a:t>
            </a:r>
            <a:r>
              <a:rPr dirty="0" sz="3600" spc="-5">
                <a:latin typeface="Times New Roman"/>
                <a:cs typeface="Times New Roman"/>
              </a:rPr>
              <a:t>to</a:t>
            </a:r>
            <a:r>
              <a:rPr dirty="0" sz="3600" spc="-10">
                <a:latin typeface="Times New Roman"/>
                <a:cs typeface="Times New Roman"/>
              </a:rPr>
              <a:t> </a:t>
            </a:r>
            <a:r>
              <a:rPr dirty="0" sz="3600">
                <a:latin typeface="Times New Roman"/>
                <a:cs typeface="Times New Roman"/>
              </a:rPr>
              <a:t>earthquake</a:t>
            </a:r>
            <a:endParaRPr sz="3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3600">
                <a:latin typeface="Times New Roman"/>
                <a:cs typeface="Times New Roman"/>
              </a:rPr>
              <a:t>Predict </a:t>
            </a:r>
            <a:r>
              <a:rPr dirty="0" sz="3600" spc="-5">
                <a:latin typeface="Times New Roman"/>
                <a:cs typeface="Times New Roman"/>
              </a:rPr>
              <a:t>the </a:t>
            </a:r>
            <a:r>
              <a:rPr dirty="0" sz="3600">
                <a:latin typeface="Times New Roman"/>
                <a:cs typeface="Times New Roman"/>
              </a:rPr>
              <a:t>occurrence </a:t>
            </a:r>
            <a:r>
              <a:rPr dirty="0" sz="3600" spc="-5">
                <a:latin typeface="Times New Roman"/>
                <a:cs typeface="Times New Roman"/>
              </a:rPr>
              <a:t>of </a:t>
            </a:r>
            <a:r>
              <a:rPr dirty="0" sz="3600">
                <a:latin typeface="Times New Roman"/>
                <a:cs typeface="Times New Roman"/>
              </a:rPr>
              <a:t>an</a:t>
            </a:r>
            <a:r>
              <a:rPr dirty="0" sz="3600" spc="-5">
                <a:latin typeface="Times New Roman"/>
                <a:cs typeface="Times New Roman"/>
              </a:rPr>
              <a:t> </a:t>
            </a:r>
            <a:r>
              <a:rPr dirty="0" sz="3600">
                <a:latin typeface="Times New Roman"/>
                <a:cs typeface="Times New Roman"/>
              </a:rPr>
              <a:t>earthquake</a:t>
            </a:r>
            <a:endParaRPr sz="36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3879"/>
              </a:lnSpc>
              <a:spcBef>
                <a:spcPts val="106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3600">
                <a:latin typeface="Times New Roman"/>
                <a:cs typeface="Times New Roman"/>
              </a:rPr>
              <a:t>Design and Provide structures that </a:t>
            </a:r>
            <a:r>
              <a:rPr dirty="0" sz="3600" spc="-5">
                <a:latin typeface="Times New Roman"/>
                <a:cs typeface="Times New Roman"/>
              </a:rPr>
              <a:t>will </a:t>
            </a:r>
            <a:r>
              <a:rPr dirty="0" sz="3600">
                <a:latin typeface="Times New Roman"/>
                <a:cs typeface="Times New Roman"/>
              </a:rPr>
              <a:t>protect during  an</a:t>
            </a:r>
            <a:r>
              <a:rPr dirty="0" sz="3600" spc="-5">
                <a:latin typeface="Times New Roman"/>
                <a:cs typeface="Times New Roman"/>
              </a:rPr>
              <a:t> </a:t>
            </a:r>
            <a:r>
              <a:rPr dirty="0" sz="3600">
                <a:latin typeface="Times New Roman"/>
                <a:cs typeface="Times New Roman"/>
              </a:rPr>
              <a:t>earthquake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451358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95">
                <a:latin typeface="Trebuchet MS"/>
                <a:cs typeface="Trebuchet MS"/>
              </a:rPr>
              <a:t>Causes of</a:t>
            </a:r>
            <a:r>
              <a:rPr dirty="0" spc="-710">
                <a:latin typeface="Trebuchet MS"/>
                <a:cs typeface="Trebuchet MS"/>
              </a:rPr>
              <a:t> </a:t>
            </a:r>
            <a:r>
              <a:rPr dirty="0" spc="-260">
                <a:latin typeface="Trebuchet MS"/>
                <a:cs typeface="Trebuchet MS"/>
              </a:rPr>
              <a:t>Avalanche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93621"/>
            <a:ext cx="10158095" cy="365379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34"/>
              </a:spcBef>
            </a:pPr>
            <a:r>
              <a:rPr dirty="0" sz="2800" spc="-15" b="1">
                <a:latin typeface="Carlito"/>
                <a:cs typeface="Carlito"/>
              </a:rPr>
              <a:t>Snowstorm </a:t>
            </a:r>
            <a:r>
              <a:rPr dirty="0" sz="2800" b="1">
                <a:latin typeface="Carlito"/>
                <a:cs typeface="Carlito"/>
              </a:rPr>
              <a:t>and </a:t>
            </a:r>
            <a:r>
              <a:rPr dirty="0" sz="2800" spc="-5" b="1">
                <a:latin typeface="Carlito"/>
                <a:cs typeface="Carlito"/>
              </a:rPr>
              <a:t>Wind </a:t>
            </a:r>
            <a:r>
              <a:rPr dirty="0" sz="2800" spc="-10" b="1">
                <a:latin typeface="Carlito"/>
                <a:cs typeface="Carlito"/>
              </a:rPr>
              <a:t>Direction: </a:t>
            </a:r>
            <a:r>
              <a:rPr dirty="0" sz="2800" spc="-10">
                <a:latin typeface="Carlito"/>
                <a:cs typeface="Carlito"/>
              </a:rPr>
              <a:t>Heavy snowstorms </a:t>
            </a:r>
            <a:r>
              <a:rPr dirty="0" sz="2800" spc="-15">
                <a:latin typeface="Carlito"/>
                <a:cs typeface="Carlito"/>
              </a:rPr>
              <a:t>are </a:t>
            </a:r>
            <a:r>
              <a:rPr dirty="0" sz="2800" spc="-10">
                <a:latin typeface="Carlito"/>
                <a:cs typeface="Carlito"/>
              </a:rPr>
              <a:t>more </a:t>
            </a:r>
            <a:r>
              <a:rPr dirty="0" sz="2800" spc="-20">
                <a:latin typeface="Carlito"/>
                <a:cs typeface="Carlito"/>
              </a:rPr>
              <a:t>likely </a:t>
            </a:r>
            <a:r>
              <a:rPr dirty="0" sz="2800" spc="-10">
                <a:latin typeface="Carlito"/>
                <a:cs typeface="Carlito"/>
              </a:rPr>
              <a:t>to  </a:t>
            </a:r>
            <a:r>
              <a:rPr dirty="0" sz="2800" spc="-5">
                <a:latin typeface="Carlito"/>
                <a:cs typeface="Carlito"/>
              </a:rPr>
              <a:t>cause </a:t>
            </a:r>
            <a:r>
              <a:rPr dirty="0" sz="2800" spc="-10">
                <a:latin typeface="Carlito"/>
                <a:cs typeface="Carlito"/>
              </a:rPr>
              <a:t>Avalanches. </a:t>
            </a:r>
            <a:r>
              <a:rPr dirty="0" sz="2800" spc="-5">
                <a:latin typeface="Carlito"/>
                <a:cs typeface="Carlito"/>
              </a:rPr>
              <a:t>The </a:t>
            </a:r>
            <a:r>
              <a:rPr dirty="0" sz="2800">
                <a:latin typeface="Carlito"/>
                <a:cs typeface="Carlito"/>
              </a:rPr>
              <a:t>24 </a:t>
            </a:r>
            <a:r>
              <a:rPr dirty="0" sz="2800" spc="-10">
                <a:latin typeface="Carlito"/>
                <a:cs typeface="Carlito"/>
              </a:rPr>
              <a:t>hours </a:t>
            </a:r>
            <a:r>
              <a:rPr dirty="0" sz="2800" spc="-15">
                <a:latin typeface="Carlito"/>
                <a:cs typeface="Carlito"/>
              </a:rPr>
              <a:t>after </a:t>
            </a: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15">
                <a:latin typeface="Carlito"/>
                <a:cs typeface="Carlito"/>
              </a:rPr>
              <a:t>storm are </a:t>
            </a:r>
            <a:r>
              <a:rPr dirty="0" sz="2800" spc="-10">
                <a:latin typeface="Carlito"/>
                <a:cs typeface="Carlito"/>
              </a:rPr>
              <a:t>considered to </a:t>
            </a:r>
            <a:r>
              <a:rPr dirty="0" sz="2800">
                <a:latin typeface="Carlito"/>
                <a:cs typeface="Carlito"/>
              </a:rPr>
              <a:t>be the  </a:t>
            </a:r>
            <a:r>
              <a:rPr dirty="0" sz="2800" spc="-10">
                <a:latin typeface="Carlito"/>
                <a:cs typeface="Carlito"/>
              </a:rPr>
              <a:t>most </a:t>
            </a:r>
            <a:r>
              <a:rPr dirty="0" sz="2800" spc="-5">
                <a:latin typeface="Carlito"/>
                <a:cs typeface="Carlito"/>
              </a:rPr>
              <a:t>critical. </a:t>
            </a:r>
            <a:r>
              <a:rPr dirty="0" sz="2800">
                <a:latin typeface="Carlito"/>
                <a:cs typeface="Carlito"/>
              </a:rPr>
              <a:t>Wind </a:t>
            </a:r>
            <a:r>
              <a:rPr dirty="0" sz="2800" spc="-5">
                <a:latin typeface="Carlito"/>
                <a:cs typeface="Carlito"/>
              </a:rPr>
              <a:t>normally </a:t>
            </a:r>
            <a:r>
              <a:rPr dirty="0" sz="2800" spc="-10">
                <a:latin typeface="Carlito"/>
                <a:cs typeface="Carlito"/>
              </a:rPr>
              <a:t>blows from </a:t>
            </a:r>
            <a:r>
              <a:rPr dirty="0" sz="2800">
                <a:latin typeface="Carlito"/>
                <a:cs typeface="Carlito"/>
              </a:rPr>
              <a:t>one </a:t>
            </a:r>
            <a:r>
              <a:rPr dirty="0" sz="2800" spc="-5">
                <a:latin typeface="Carlito"/>
                <a:cs typeface="Carlito"/>
              </a:rPr>
              <a:t>side of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5">
                <a:latin typeface="Carlito"/>
                <a:cs typeface="Carlito"/>
              </a:rPr>
              <a:t>slope of  </a:t>
            </a:r>
            <a:r>
              <a:rPr dirty="0" sz="2800" spc="-10">
                <a:latin typeface="Carlito"/>
                <a:cs typeface="Carlito"/>
              </a:rPr>
              <a:t>mountain to </a:t>
            </a:r>
            <a:r>
              <a:rPr dirty="0" sz="2800">
                <a:latin typeface="Carlito"/>
                <a:cs typeface="Carlito"/>
              </a:rPr>
              <a:t>another </a:t>
            </a:r>
            <a:r>
              <a:rPr dirty="0" sz="2800" spc="-5">
                <a:latin typeface="Carlito"/>
                <a:cs typeface="Carlito"/>
              </a:rPr>
              <a:t>side. </a:t>
            </a:r>
            <a:r>
              <a:rPr dirty="0" sz="2800">
                <a:latin typeface="Carlito"/>
                <a:cs typeface="Carlito"/>
              </a:rPr>
              <a:t>While </a:t>
            </a:r>
            <a:r>
              <a:rPr dirty="0" sz="2800" spc="-5">
                <a:latin typeface="Carlito"/>
                <a:cs typeface="Carlito"/>
              </a:rPr>
              <a:t>blowing </a:t>
            </a:r>
            <a:r>
              <a:rPr dirty="0" sz="2800">
                <a:latin typeface="Carlito"/>
                <a:cs typeface="Carlito"/>
              </a:rPr>
              <a:t>up, it will </a:t>
            </a:r>
            <a:r>
              <a:rPr dirty="0" sz="2800" spc="-5">
                <a:latin typeface="Carlito"/>
                <a:cs typeface="Carlito"/>
              </a:rPr>
              <a:t>scour snow off </a:t>
            </a:r>
            <a:r>
              <a:rPr dirty="0" sz="2800">
                <a:latin typeface="Carlito"/>
                <a:cs typeface="Carlito"/>
              </a:rPr>
              <a:t>the  </a:t>
            </a:r>
            <a:r>
              <a:rPr dirty="0" sz="2800" spc="-10">
                <a:latin typeface="Carlito"/>
                <a:cs typeface="Carlito"/>
              </a:rPr>
              <a:t>surface </a:t>
            </a:r>
            <a:r>
              <a:rPr dirty="0" sz="2800">
                <a:latin typeface="Carlito"/>
                <a:cs typeface="Carlito"/>
              </a:rPr>
              <a:t>which </a:t>
            </a:r>
            <a:r>
              <a:rPr dirty="0" sz="2800" spc="-15">
                <a:latin typeface="Carlito"/>
                <a:cs typeface="Carlito"/>
              </a:rPr>
              <a:t>can </a:t>
            </a:r>
            <a:r>
              <a:rPr dirty="0" sz="2800" spc="-5">
                <a:latin typeface="Carlito"/>
                <a:cs typeface="Carlito"/>
              </a:rPr>
              <a:t>overhang </a:t>
            </a:r>
            <a:r>
              <a:rPr dirty="0" sz="2800">
                <a:latin typeface="Carlito"/>
                <a:cs typeface="Carlito"/>
              </a:rPr>
              <a:t>a</a:t>
            </a:r>
            <a:r>
              <a:rPr dirty="0" sz="2800" spc="-15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mountain.</a:t>
            </a:r>
            <a:endParaRPr sz="2800">
              <a:latin typeface="Carlito"/>
              <a:cs typeface="Carlito"/>
            </a:endParaRPr>
          </a:p>
          <a:p>
            <a:pPr marL="12700" marR="361315">
              <a:lnSpc>
                <a:spcPct val="90100"/>
              </a:lnSpc>
              <a:spcBef>
                <a:spcPts val="994"/>
              </a:spcBef>
              <a:tabLst>
                <a:tab pos="7565390" algn="l"/>
              </a:tabLst>
            </a:pPr>
            <a:r>
              <a:rPr dirty="0" sz="2800" spc="-10" b="1">
                <a:latin typeface="Carlito"/>
                <a:cs typeface="Carlito"/>
              </a:rPr>
              <a:t>Heavy snowfall: </a:t>
            </a:r>
            <a:r>
              <a:rPr dirty="0" sz="2800" spc="-10">
                <a:latin typeface="Carlito"/>
                <a:cs typeface="Carlito"/>
              </a:rPr>
              <a:t>Heavy snowfall </a:t>
            </a:r>
            <a:r>
              <a:rPr dirty="0" sz="2800">
                <a:latin typeface="Carlito"/>
                <a:cs typeface="Carlito"/>
              </a:rPr>
              <a:t>is the </a:t>
            </a:r>
            <a:r>
              <a:rPr dirty="0" sz="2800" spc="-15">
                <a:latin typeface="Carlito"/>
                <a:cs typeface="Carlito"/>
              </a:rPr>
              <a:t>first, </a:t>
            </a:r>
            <a:r>
              <a:rPr dirty="0" sz="2800" spc="-5">
                <a:latin typeface="Carlito"/>
                <a:cs typeface="Carlito"/>
              </a:rPr>
              <a:t>since </a:t>
            </a:r>
            <a:r>
              <a:rPr dirty="0" sz="2800">
                <a:latin typeface="Carlito"/>
                <a:cs typeface="Carlito"/>
              </a:rPr>
              <a:t>it deposits </a:t>
            </a:r>
            <a:r>
              <a:rPr dirty="0" sz="2800" spc="-5">
                <a:latin typeface="Carlito"/>
                <a:cs typeface="Carlito"/>
              </a:rPr>
              <a:t>snow </a:t>
            </a:r>
            <a:r>
              <a:rPr dirty="0" sz="2800">
                <a:latin typeface="Carlito"/>
                <a:cs typeface="Carlito"/>
              </a:rPr>
              <a:t>in  </a:t>
            </a:r>
            <a:r>
              <a:rPr dirty="0" sz="2800" spc="-10">
                <a:latin typeface="Carlito"/>
                <a:cs typeface="Carlito"/>
              </a:rPr>
              <a:t>unstable areas </a:t>
            </a:r>
            <a:r>
              <a:rPr dirty="0" sz="2800">
                <a:latin typeface="Carlito"/>
                <a:cs typeface="Carlito"/>
              </a:rPr>
              <a:t>and puts </a:t>
            </a:r>
            <a:r>
              <a:rPr dirty="0" sz="2800" spc="-10">
                <a:latin typeface="Carlito"/>
                <a:cs typeface="Carlito"/>
              </a:rPr>
              <a:t>pressure </a:t>
            </a:r>
            <a:r>
              <a:rPr dirty="0" sz="2800" spc="-5">
                <a:latin typeface="Carlito"/>
                <a:cs typeface="Carlito"/>
              </a:rPr>
              <a:t>on</a:t>
            </a:r>
            <a:r>
              <a:rPr dirty="0" sz="2800" spc="4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the</a:t>
            </a:r>
            <a:r>
              <a:rPr dirty="0" sz="2800" spc="-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snowpack.	</a:t>
            </a:r>
            <a:r>
              <a:rPr dirty="0" sz="2800" spc="-10">
                <a:latin typeface="Carlito"/>
                <a:cs typeface="Carlito"/>
              </a:rPr>
              <a:t>Precipitation  </a:t>
            </a:r>
            <a:r>
              <a:rPr dirty="0" sz="2800">
                <a:latin typeface="Carlito"/>
                <a:cs typeface="Carlito"/>
              </a:rPr>
              <a:t>during the summer months is the leading </a:t>
            </a:r>
            <a:r>
              <a:rPr dirty="0" sz="2800" spc="-5">
                <a:latin typeface="Carlito"/>
                <a:cs typeface="Carlito"/>
              </a:rPr>
              <a:t>cause of </a:t>
            </a:r>
            <a:r>
              <a:rPr dirty="0" sz="2800" spc="-15">
                <a:latin typeface="Carlito"/>
                <a:cs typeface="Carlito"/>
              </a:rPr>
              <a:t>wet </a:t>
            </a:r>
            <a:r>
              <a:rPr dirty="0" sz="2800" spc="-5">
                <a:latin typeface="Carlito"/>
                <a:cs typeface="Carlito"/>
              </a:rPr>
              <a:t>snow  </a:t>
            </a:r>
            <a:r>
              <a:rPr dirty="0" sz="2800" spc="-10">
                <a:latin typeface="Carlito"/>
                <a:cs typeface="Carlito"/>
              </a:rPr>
              <a:t>avalanches.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451294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95">
                <a:latin typeface="Trebuchet MS"/>
                <a:cs typeface="Trebuchet MS"/>
              </a:rPr>
              <a:t>Causes of</a:t>
            </a:r>
            <a:r>
              <a:rPr dirty="0" spc="-715">
                <a:latin typeface="Trebuchet MS"/>
                <a:cs typeface="Trebuchet MS"/>
              </a:rPr>
              <a:t> </a:t>
            </a:r>
            <a:r>
              <a:rPr dirty="0" spc="-260">
                <a:latin typeface="Trebuchet MS"/>
                <a:cs typeface="Trebuchet MS"/>
              </a:rPr>
              <a:t>Avalanche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60473"/>
            <a:ext cx="10361930" cy="4335145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algn="just" marL="12700" marR="7620">
              <a:lnSpc>
                <a:spcPct val="80000"/>
              </a:lnSpc>
              <a:spcBef>
                <a:spcPts val="770"/>
              </a:spcBef>
            </a:pPr>
            <a:r>
              <a:rPr dirty="0" sz="2800" spc="-5" b="1">
                <a:latin typeface="Carlito"/>
                <a:cs typeface="Carlito"/>
              </a:rPr>
              <a:t>Human Activity: </a:t>
            </a:r>
            <a:r>
              <a:rPr dirty="0" sz="2800">
                <a:latin typeface="Carlito"/>
                <a:cs typeface="Carlito"/>
              </a:rPr>
              <a:t>Humans </a:t>
            </a:r>
            <a:r>
              <a:rPr dirty="0" sz="2800" spc="-25">
                <a:latin typeface="Carlito"/>
                <a:cs typeface="Carlito"/>
              </a:rPr>
              <a:t>have </a:t>
            </a:r>
            <a:r>
              <a:rPr dirty="0" sz="2800" spc="-10">
                <a:latin typeface="Carlito"/>
                <a:cs typeface="Carlito"/>
              </a:rPr>
              <a:t>contributed to </a:t>
            </a:r>
            <a:r>
              <a:rPr dirty="0" sz="2800" spc="-5">
                <a:latin typeface="Carlito"/>
                <a:cs typeface="Carlito"/>
              </a:rPr>
              <a:t>the </a:t>
            </a:r>
            <a:r>
              <a:rPr dirty="0" sz="2800" spc="-15">
                <a:latin typeface="Carlito"/>
                <a:cs typeface="Carlito"/>
              </a:rPr>
              <a:t>start  </a:t>
            </a:r>
            <a:r>
              <a:rPr dirty="0" sz="2800">
                <a:latin typeface="Carlito"/>
                <a:cs typeface="Carlito"/>
              </a:rPr>
              <a:t>of </a:t>
            </a:r>
            <a:r>
              <a:rPr dirty="0" sz="2800" spc="-20">
                <a:latin typeface="Carlito"/>
                <a:cs typeface="Carlito"/>
              </a:rPr>
              <a:t>many  </a:t>
            </a:r>
            <a:r>
              <a:rPr dirty="0" sz="2800" spc="-10">
                <a:latin typeface="Carlito"/>
                <a:cs typeface="Carlito"/>
              </a:rPr>
              <a:t>avalanches </a:t>
            </a:r>
            <a:r>
              <a:rPr dirty="0" sz="2800" spc="-5">
                <a:latin typeface="Carlito"/>
                <a:cs typeface="Carlito"/>
              </a:rPr>
              <a:t>in </a:t>
            </a:r>
            <a:r>
              <a:rPr dirty="0" sz="2800" spc="-15">
                <a:latin typeface="Carlito"/>
                <a:cs typeface="Carlito"/>
              </a:rPr>
              <a:t>recent </a:t>
            </a:r>
            <a:r>
              <a:rPr dirty="0" sz="2800" spc="-20">
                <a:latin typeface="Carlito"/>
                <a:cs typeface="Carlito"/>
              </a:rPr>
              <a:t>years. </a:t>
            </a:r>
            <a:r>
              <a:rPr dirty="0" sz="2800" spc="-15">
                <a:latin typeface="Carlito"/>
                <a:cs typeface="Carlito"/>
              </a:rPr>
              <a:t>Winter </a:t>
            </a:r>
            <a:r>
              <a:rPr dirty="0" sz="2800" spc="-5">
                <a:latin typeface="Carlito"/>
                <a:cs typeface="Carlito"/>
              </a:rPr>
              <a:t>sports </a:t>
            </a:r>
            <a:r>
              <a:rPr dirty="0" sz="2800" spc="-10">
                <a:latin typeface="Carlito"/>
                <a:cs typeface="Carlito"/>
              </a:rPr>
              <a:t>that </a:t>
            </a:r>
            <a:r>
              <a:rPr dirty="0" sz="2800" spc="-15">
                <a:latin typeface="Carlito"/>
                <a:cs typeface="Carlito"/>
              </a:rPr>
              <a:t>require </a:t>
            </a:r>
            <a:r>
              <a:rPr dirty="0" sz="2800" spc="-20">
                <a:latin typeface="Carlito"/>
                <a:cs typeface="Carlito"/>
              </a:rPr>
              <a:t>steep </a:t>
            </a:r>
            <a:r>
              <a:rPr dirty="0" sz="2800" spc="-10">
                <a:latin typeface="Carlito"/>
                <a:cs typeface="Carlito"/>
              </a:rPr>
              <a:t>slopes  often </a:t>
            </a:r>
            <a:r>
              <a:rPr dirty="0" sz="2800" spc="-5">
                <a:latin typeface="Carlito"/>
                <a:cs typeface="Carlito"/>
              </a:rPr>
              <a:t>put </a:t>
            </a:r>
            <a:r>
              <a:rPr dirty="0" sz="2800" spc="-15">
                <a:latin typeface="Carlito"/>
                <a:cs typeface="Carlito"/>
              </a:rPr>
              <a:t>pressure </a:t>
            </a:r>
            <a:r>
              <a:rPr dirty="0" sz="2800">
                <a:latin typeface="Carlito"/>
                <a:cs typeface="Carlito"/>
              </a:rPr>
              <a:t>on </a:t>
            </a:r>
            <a:r>
              <a:rPr dirty="0" sz="2800" spc="-5">
                <a:latin typeface="Carlito"/>
                <a:cs typeface="Carlito"/>
              </a:rPr>
              <a:t>the snow-pack </a:t>
            </a:r>
            <a:r>
              <a:rPr dirty="0" sz="2800">
                <a:latin typeface="Carlito"/>
                <a:cs typeface="Carlito"/>
              </a:rPr>
              <a:t>which </a:t>
            </a:r>
            <a:r>
              <a:rPr dirty="0" sz="2800" spc="-5">
                <a:latin typeface="Carlito"/>
                <a:cs typeface="Carlito"/>
              </a:rPr>
              <a:t>it cannot </a:t>
            </a:r>
            <a:r>
              <a:rPr dirty="0" sz="2800">
                <a:latin typeface="Carlito"/>
                <a:cs typeface="Carlito"/>
              </a:rPr>
              <a:t>deal. </a:t>
            </a:r>
            <a:r>
              <a:rPr dirty="0" sz="2800" spc="-10">
                <a:latin typeface="Carlito"/>
                <a:cs typeface="Carlito"/>
              </a:rPr>
              <a:t>Combined  </a:t>
            </a:r>
            <a:r>
              <a:rPr dirty="0" sz="2800">
                <a:latin typeface="Carlito"/>
                <a:cs typeface="Carlito"/>
              </a:rPr>
              <a:t>with the </a:t>
            </a:r>
            <a:r>
              <a:rPr dirty="0" sz="2800" spc="-10">
                <a:latin typeface="Carlito"/>
                <a:cs typeface="Carlito"/>
              </a:rPr>
              <a:t>heavy </a:t>
            </a:r>
            <a:r>
              <a:rPr dirty="0" sz="2800" spc="-25">
                <a:latin typeface="Carlito"/>
                <a:cs typeface="Carlito"/>
              </a:rPr>
              <a:t>deforestation </a:t>
            </a:r>
            <a:r>
              <a:rPr dirty="0" sz="2800">
                <a:latin typeface="Carlito"/>
                <a:cs typeface="Carlito"/>
              </a:rPr>
              <a:t>and soil </a:t>
            </a:r>
            <a:r>
              <a:rPr dirty="0" sz="2800" spc="-10">
                <a:latin typeface="Carlito"/>
                <a:cs typeface="Carlito"/>
              </a:rPr>
              <a:t>erosion </a:t>
            </a:r>
            <a:r>
              <a:rPr dirty="0" sz="2800" spc="-5">
                <a:latin typeface="Carlito"/>
                <a:cs typeface="Carlito"/>
              </a:rPr>
              <a:t>in </a:t>
            </a:r>
            <a:r>
              <a:rPr dirty="0" sz="2800" spc="-10">
                <a:latin typeface="Carlito"/>
                <a:cs typeface="Carlito"/>
              </a:rPr>
              <a:t>mountain regions, </a:t>
            </a:r>
            <a:r>
              <a:rPr dirty="0" sz="2800" spc="-25">
                <a:latin typeface="Carlito"/>
                <a:cs typeface="Carlito"/>
              </a:rPr>
              <a:t>it  </a:t>
            </a:r>
            <a:r>
              <a:rPr dirty="0" sz="2800" spc="-5">
                <a:latin typeface="Carlito"/>
                <a:cs typeface="Carlito"/>
              </a:rPr>
              <a:t>gives the snow </a:t>
            </a:r>
            <a:r>
              <a:rPr dirty="0" sz="2800" spc="-15">
                <a:latin typeface="Carlito"/>
                <a:cs typeface="Carlito"/>
              </a:rPr>
              <a:t>little stability </a:t>
            </a:r>
            <a:r>
              <a:rPr dirty="0" sz="2800" spc="-5">
                <a:latin typeface="Carlito"/>
                <a:cs typeface="Carlito"/>
              </a:rPr>
              <a:t>in </a:t>
            </a:r>
            <a:r>
              <a:rPr dirty="0" sz="2800" spc="-10">
                <a:latin typeface="Carlito"/>
                <a:cs typeface="Carlito"/>
              </a:rPr>
              <a:t>the </a:t>
            </a:r>
            <a:r>
              <a:rPr dirty="0" sz="2800" spc="-15">
                <a:latin typeface="Carlito"/>
                <a:cs typeface="Carlito"/>
              </a:rPr>
              <a:t>winter </a:t>
            </a:r>
            <a:r>
              <a:rPr dirty="0" sz="2800" spc="-10">
                <a:latin typeface="Carlito"/>
                <a:cs typeface="Carlito"/>
              </a:rPr>
              <a:t>months. </a:t>
            </a:r>
            <a:r>
              <a:rPr dirty="0" sz="2800" spc="-5">
                <a:latin typeface="Carlito"/>
                <a:cs typeface="Carlito"/>
              </a:rPr>
              <a:t>Further </a:t>
            </a:r>
            <a:r>
              <a:rPr dirty="0" sz="2800" spc="-20">
                <a:latin typeface="Carlito"/>
                <a:cs typeface="Carlito"/>
              </a:rPr>
              <a:t>natural  </a:t>
            </a:r>
            <a:r>
              <a:rPr dirty="0" sz="2800" spc="-5">
                <a:latin typeface="Carlito"/>
                <a:cs typeface="Carlito"/>
              </a:rPr>
              <a:t>causes include </a:t>
            </a:r>
            <a:r>
              <a:rPr dirty="0" sz="2800" spc="-15">
                <a:latin typeface="Carlito"/>
                <a:cs typeface="Carlito"/>
              </a:rPr>
              <a:t>earthquakes </a:t>
            </a:r>
            <a:r>
              <a:rPr dirty="0" sz="2800">
                <a:latin typeface="Carlito"/>
                <a:cs typeface="Carlito"/>
              </a:rPr>
              <a:t>and </a:t>
            </a:r>
            <a:r>
              <a:rPr dirty="0" sz="2800" spc="-15">
                <a:latin typeface="Carlito"/>
                <a:cs typeface="Carlito"/>
              </a:rPr>
              <a:t>tremors, </a:t>
            </a:r>
            <a:r>
              <a:rPr dirty="0" sz="2800" spc="-5">
                <a:latin typeface="Carlito"/>
                <a:cs typeface="Carlito"/>
              </a:rPr>
              <a:t>since </a:t>
            </a:r>
            <a:r>
              <a:rPr dirty="0" sz="2800" spc="-15">
                <a:latin typeface="Carlito"/>
                <a:cs typeface="Carlito"/>
              </a:rPr>
              <a:t>they </a:t>
            </a:r>
            <a:r>
              <a:rPr dirty="0" sz="2800" spc="-10">
                <a:latin typeface="Carlito"/>
                <a:cs typeface="Carlito"/>
              </a:rPr>
              <a:t>can </a:t>
            </a:r>
            <a:r>
              <a:rPr dirty="0" sz="2800" spc="-15">
                <a:latin typeface="Carlito"/>
                <a:cs typeface="Carlito"/>
              </a:rPr>
              <a:t>often </a:t>
            </a:r>
            <a:r>
              <a:rPr dirty="0" sz="2800" spc="-25">
                <a:latin typeface="Carlito"/>
                <a:cs typeface="Carlito"/>
              </a:rPr>
              <a:t>create  </a:t>
            </a:r>
            <a:r>
              <a:rPr dirty="0" sz="2800" spc="-15">
                <a:latin typeface="Carlito"/>
                <a:cs typeface="Carlito"/>
              </a:rPr>
              <a:t>cracks </a:t>
            </a:r>
            <a:r>
              <a:rPr dirty="0" sz="2800" spc="-5">
                <a:latin typeface="Carlito"/>
                <a:cs typeface="Carlito"/>
              </a:rPr>
              <a:t>in </a:t>
            </a:r>
            <a:r>
              <a:rPr dirty="0" sz="2800">
                <a:latin typeface="Carlito"/>
                <a:cs typeface="Carlito"/>
              </a:rPr>
              <a:t>the</a:t>
            </a:r>
            <a:r>
              <a:rPr dirty="0" sz="2800" spc="10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snowpack.</a:t>
            </a:r>
            <a:endParaRPr sz="2800">
              <a:latin typeface="Carlito"/>
              <a:cs typeface="Carlito"/>
            </a:endParaRPr>
          </a:p>
          <a:p>
            <a:pPr algn="just" marL="12700" marR="5080">
              <a:lnSpc>
                <a:spcPct val="80000"/>
              </a:lnSpc>
              <a:spcBef>
                <a:spcPts val="1015"/>
              </a:spcBef>
            </a:pPr>
            <a:r>
              <a:rPr dirty="0" sz="2800" spc="-15" b="1">
                <a:latin typeface="Carlito"/>
                <a:cs typeface="Carlito"/>
              </a:rPr>
              <a:t>Vibration</a:t>
            </a:r>
            <a:r>
              <a:rPr dirty="0" sz="2800" spc="600" b="1">
                <a:latin typeface="Carlito"/>
                <a:cs typeface="Carlito"/>
              </a:rPr>
              <a:t> </a:t>
            </a:r>
            <a:r>
              <a:rPr dirty="0" sz="2800" spc="-5" b="1">
                <a:latin typeface="Carlito"/>
                <a:cs typeface="Carlito"/>
              </a:rPr>
              <a:t>or </a:t>
            </a:r>
            <a:r>
              <a:rPr dirty="0" sz="2800" spc="-10" b="1">
                <a:latin typeface="Carlito"/>
                <a:cs typeface="Carlito"/>
              </a:rPr>
              <a:t>Movement: </a:t>
            </a:r>
            <a:r>
              <a:rPr dirty="0" sz="2800" spc="-5">
                <a:latin typeface="Carlito"/>
                <a:cs typeface="Carlito"/>
              </a:rPr>
              <a:t>The use </a:t>
            </a:r>
            <a:r>
              <a:rPr dirty="0" sz="2800">
                <a:latin typeface="Carlito"/>
                <a:cs typeface="Carlito"/>
              </a:rPr>
              <a:t>of All </a:t>
            </a:r>
            <a:r>
              <a:rPr dirty="0" sz="2800" spc="-50">
                <a:latin typeface="Carlito"/>
                <a:cs typeface="Carlito"/>
              </a:rPr>
              <a:t>Terrain </a:t>
            </a:r>
            <a:r>
              <a:rPr dirty="0" sz="2800" spc="-20">
                <a:latin typeface="Carlito"/>
                <a:cs typeface="Carlito"/>
              </a:rPr>
              <a:t>Vehicles </a:t>
            </a:r>
            <a:r>
              <a:rPr dirty="0" sz="2800" spc="-5">
                <a:latin typeface="Carlito"/>
                <a:cs typeface="Carlito"/>
              </a:rPr>
              <a:t>and  Snowmobiles </a:t>
            </a:r>
            <a:r>
              <a:rPr dirty="0" sz="2800" spc="-15">
                <a:latin typeface="Carlito"/>
                <a:cs typeface="Carlito"/>
              </a:rPr>
              <a:t>creates  </a:t>
            </a:r>
            <a:r>
              <a:rPr dirty="0" sz="2800" spc="-10">
                <a:latin typeface="Carlito"/>
                <a:cs typeface="Carlito"/>
              </a:rPr>
              <a:t>vibrations </a:t>
            </a:r>
            <a:r>
              <a:rPr dirty="0" sz="2800">
                <a:latin typeface="Carlito"/>
                <a:cs typeface="Carlito"/>
              </a:rPr>
              <a:t>within the </a:t>
            </a:r>
            <a:r>
              <a:rPr dirty="0" sz="2800" spc="-10">
                <a:latin typeface="Carlito"/>
                <a:cs typeface="Carlito"/>
              </a:rPr>
              <a:t>snow </a:t>
            </a:r>
            <a:r>
              <a:rPr dirty="0" sz="2800" spc="-5">
                <a:latin typeface="Carlito"/>
                <a:cs typeface="Carlito"/>
              </a:rPr>
              <a:t>that it </a:t>
            </a:r>
            <a:r>
              <a:rPr dirty="0" sz="2800" spc="-10">
                <a:latin typeface="Carlito"/>
                <a:cs typeface="Carlito"/>
              </a:rPr>
              <a:t>cannot  withstand. </a:t>
            </a:r>
            <a:r>
              <a:rPr dirty="0" sz="2800" spc="-5">
                <a:latin typeface="Carlito"/>
                <a:cs typeface="Carlito"/>
              </a:rPr>
              <a:t>Coupled </a:t>
            </a:r>
            <a:r>
              <a:rPr dirty="0" sz="2800">
                <a:latin typeface="Carlito"/>
                <a:cs typeface="Carlito"/>
              </a:rPr>
              <a:t>with </a:t>
            </a:r>
            <a:r>
              <a:rPr dirty="0" sz="2800" spc="-5">
                <a:latin typeface="Carlito"/>
                <a:cs typeface="Carlito"/>
              </a:rPr>
              <a:t>the </a:t>
            </a:r>
            <a:r>
              <a:rPr dirty="0" sz="2800" spc="-15">
                <a:latin typeface="Carlito"/>
                <a:cs typeface="Carlito"/>
              </a:rPr>
              <a:t>gravitational </a:t>
            </a:r>
            <a:r>
              <a:rPr dirty="0" sz="2800" spc="-5">
                <a:latin typeface="Carlito"/>
                <a:cs typeface="Carlito"/>
              </a:rPr>
              <a:t>pull, it is </a:t>
            </a:r>
            <a:r>
              <a:rPr dirty="0" sz="2800">
                <a:latin typeface="Carlito"/>
                <a:cs typeface="Carlito"/>
              </a:rPr>
              <a:t>one </a:t>
            </a:r>
            <a:r>
              <a:rPr dirty="0" sz="2800" spc="-10">
                <a:latin typeface="Carlito"/>
                <a:cs typeface="Carlito"/>
              </a:rPr>
              <a:t>of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20">
                <a:latin typeface="Carlito"/>
                <a:cs typeface="Carlito"/>
              </a:rPr>
              <a:t>quickest  </a:t>
            </a:r>
            <a:r>
              <a:rPr dirty="0" sz="2800" spc="-35">
                <a:latin typeface="Carlito"/>
                <a:cs typeface="Carlito"/>
              </a:rPr>
              <a:t>ways </a:t>
            </a:r>
            <a:r>
              <a:rPr dirty="0" sz="2800" spc="-10">
                <a:latin typeface="Carlito"/>
                <a:cs typeface="Carlito"/>
              </a:rPr>
              <a:t>to </a:t>
            </a:r>
            <a:r>
              <a:rPr dirty="0" sz="2800" spc="-5">
                <a:latin typeface="Carlito"/>
                <a:cs typeface="Carlito"/>
              </a:rPr>
              <a:t>cause an </a:t>
            </a:r>
            <a:r>
              <a:rPr dirty="0" sz="2800" spc="-10">
                <a:latin typeface="Carlito"/>
                <a:cs typeface="Carlito"/>
              </a:rPr>
              <a:t>avalanche.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5">
                <a:latin typeface="Carlito"/>
                <a:cs typeface="Carlito"/>
              </a:rPr>
              <a:t>other is </a:t>
            </a:r>
            <a:r>
              <a:rPr dirty="0" sz="2800" spc="-10">
                <a:latin typeface="Carlito"/>
                <a:cs typeface="Carlito"/>
              </a:rPr>
              <a:t>construction </a:t>
            </a:r>
            <a:r>
              <a:rPr dirty="0" sz="2800" spc="-15">
                <a:latin typeface="Carlito"/>
                <a:cs typeface="Carlito"/>
              </a:rPr>
              <a:t>work </a:t>
            </a:r>
            <a:r>
              <a:rPr dirty="0" sz="2800" spc="-5">
                <a:latin typeface="Carlito"/>
                <a:cs typeface="Carlito"/>
              </a:rPr>
              <a:t>done </a:t>
            </a:r>
            <a:r>
              <a:rPr dirty="0" sz="2800" spc="-15">
                <a:latin typeface="Carlito"/>
                <a:cs typeface="Carlito"/>
              </a:rPr>
              <a:t>with  </a:t>
            </a:r>
            <a:r>
              <a:rPr dirty="0" sz="2800" spc="-5">
                <a:latin typeface="Carlito"/>
                <a:cs typeface="Carlito"/>
              </a:rPr>
              <a:t>explosives, </a:t>
            </a:r>
            <a:r>
              <a:rPr dirty="0" sz="2800">
                <a:latin typeface="Carlito"/>
                <a:cs typeface="Carlito"/>
              </a:rPr>
              <a:t>which </a:t>
            </a:r>
            <a:r>
              <a:rPr dirty="0" sz="2800" spc="-10">
                <a:latin typeface="Carlito"/>
                <a:cs typeface="Carlito"/>
              </a:rPr>
              <a:t>tend to </a:t>
            </a:r>
            <a:r>
              <a:rPr dirty="0" sz="2800" spc="-20">
                <a:latin typeface="Carlito"/>
                <a:cs typeface="Carlito"/>
              </a:rPr>
              <a:t>weaken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10">
                <a:latin typeface="Carlito"/>
                <a:cs typeface="Carlito"/>
              </a:rPr>
              <a:t>entire </a:t>
            </a:r>
            <a:r>
              <a:rPr dirty="0" sz="2800" spc="-5">
                <a:latin typeface="Carlito"/>
                <a:cs typeface="Carlito"/>
              </a:rPr>
              <a:t>surrounding</a:t>
            </a:r>
            <a:r>
              <a:rPr dirty="0" sz="2800" spc="-95">
                <a:latin typeface="Carlito"/>
                <a:cs typeface="Carlito"/>
              </a:rPr>
              <a:t> </a:t>
            </a:r>
            <a:r>
              <a:rPr dirty="0" sz="2800" spc="-10">
                <a:latin typeface="Carlito"/>
                <a:cs typeface="Carlito"/>
              </a:rPr>
              <a:t>area.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451294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95">
                <a:latin typeface="Trebuchet MS"/>
                <a:cs typeface="Trebuchet MS"/>
              </a:rPr>
              <a:t>Causes of</a:t>
            </a:r>
            <a:r>
              <a:rPr dirty="0" spc="-715">
                <a:latin typeface="Trebuchet MS"/>
                <a:cs typeface="Trebuchet MS"/>
              </a:rPr>
              <a:t> </a:t>
            </a:r>
            <a:r>
              <a:rPr dirty="0" spc="-260">
                <a:latin typeface="Trebuchet MS"/>
                <a:cs typeface="Trebuchet MS"/>
              </a:rPr>
              <a:t>Avalanche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93621"/>
            <a:ext cx="10365105" cy="378079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algn="just" marL="12700" marR="6985">
              <a:lnSpc>
                <a:spcPct val="90200"/>
              </a:lnSpc>
              <a:spcBef>
                <a:spcPts val="430"/>
              </a:spcBef>
            </a:pPr>
            <a:r>
              <a:rPr dirty="0" sz="2800" spc="-25" b="1">
                <a:latin typeface="Carlito"/>
                <a:cs typeface="Carlito"/>
              </a:rPr>
              <a:t>Layers </a:t>
            </a:r>
            <a:r>
              <a:rPr dirty="0" sz="2800" spc="-5" b="1">
                <a:latin typeface="Carlito"/>
                <a:cs typeface="Carlito"/>
              </a:rPr>
              <a:t>of Snow: </a:t>
            </a:r>
            <a:r>
              <a:rPr dirty="0" sz="2800" spc="-10">
                <a:latin typeface="Carlito"/>
                <a:cs typeface="Carlito"/>
              </a:rPr>
              <a:t>There </a:t>
            </a:r>
            <a:r>
              <a:rPr dirty="0" sz="2800" spc="-15">
                <a:latin typeface="Carlito"/>
                <a:cs typeface="Carlito"/>
              </a:rPr>
              <a:t>are </a:t>
            </a:r>
            <a:r>
              <a:rPr dirty="0" sz="2800" spc="-10">
                <a:latin typeface="Carlito"/>
                <a:cs typeface="Carlito"/>
              </a:rPr>
              <a:t>conditions where </a:t>
            </a:r>
            <a:r>
              <a:rPr dirty="0" sz="2800" spc="-5">
                <a:latin typeface="Carlito"/>
                <a:cs typeface="Carlito"/>
              </a:rPr>
              <a:t>snow is already </a:t>
            </a:r>
            <a:r>
              <a:rPr dirty="0" sz="2800">
                <a:latin typeface="Carlito"/>
                <a:cs typeface="Carlito"/>
              </a:rPr>
              <a:t>on the  </a:t>
            </a:r>
            <a:r>
              <a:rPr dirty="0" sz="2800" spc="-5">
                <a:latin typeface="Carlito"/>
                <a:cs typeface="Carlito"/>
              </a:rPr>
              <a:t>mountains </a:t>
            </a:r>
            <a:r>
              <a:rPr dirty="0" sz="2800">
                <a:latin typeface="Carlito"/>
                <a:cs typeface="Carlito"/>
              </a:rPr>
              <a:t>and </a:t>
            </a:r>
            <a:r>
              <a:rPr dirty="0" sz="2800" spc="-5">
                <a:latin typeface="Carlito"/>
                <a:cs typeface="Carlito"/>
              </a:rPr>
              <a:t>has </a:t>
            </a:r>
            <a:r>
              <a:rPr dirty="0" sz="2800">
                <a:latin typeface="Carlito"/>
                <a:cs typeface="Carlito"/>
              </a:rPr>
              <a:t>turned </a:t>
            </a:r>
            <a:r>
              <a:rPr dirty="0" sz="2800" spc="-15">
                <a:latin typeface="Carlito"/>
                <a:cs typeface="Carlito"/>
              </a:rPr>
              <a:t>into </a:t>
            </a:r>
            <a:r>
              <a:rPr dirty="0" sz="2800" spc="-10">
                <a:latin typeface="Carlito"/>
                <a:cs typeface="Carlito"/>
              </a:rPr>
              <a:t>ice. </a:t>
            </a:r>
            <a:r>
              <a:rPr dirty="0" sz="2800">
                <a:latin typeface="Carlito"/>
                <a:cs typeface="Carlito"/>
              </a:rPr>
              <a:t>Then, </a:t>
            </a:r>
            <a:r>
              <a:rPr dirty="0" sz="2800" spc="-10">
                <a:latin typeface="Carlito"/>
                <a:cs typeface="Carlito"/>
              </a:rPr>
              <a:t>fresh snow </a:t>
            </a:r>
            <a:r>
              <a:rPr dirty="0" sz="2800" spc="-15">
                <a:latin typeface="Carlito"/>
                <a:cs typeface="Carlito"/>
              </a:rPr>
              <a:t>falls </a:t>
            </a:r>
            <a:r>
              <a:rPr dirty="0" sz="2800">
                <a:latin typeface="Carlito"/>
                <a:cs typeface="Carlito"/>
              </a:rPr>
              <a:t>on </a:t>
            </a:r>
            <a:r>
              <a:rPr dirty="0" sz="2800" spc="-15">
                <a:latin typeface="Carlito"/>
                <a:cs typeface="Carlito"/>
              </a:rPr>
              <a:t>top </a:t>
            </a:r>
            <a:r>
              <a:rPr dirty="0" sz="2800" spc="-5">
                <a:latin typeface="Carlito"/>
                <a:cs typeface="Carlito"/>
              </a:rPr>
              <a:t>which  </a:t>
            </a:r>
            <a:r>
              <a:rPr dirty="0" sz="2800" spc="-10">
                <a:latin typeface="Carlito"/>
                <a:cs typeface="Carlito"/>
              </a:rPr>
              <a:t>can </a:t>
            </a:r>
            <a:r>
              <a:rPr dirty="0" sz="2800">
                <a:latin typeface="Carlito"/>
                <a:cs typeface="Carlito"/>
              </a:rPr>
              <a:t>easily </a:t>
            </a:r>
            <a:r>
              <a:rPr dirty="0" sz="2800" spc="-5">
                <a:latin typeface="Carlito"/>
                <a:cs typeface="Carlito"/>
              </a:rPr>
              <a:t>slide</a:t>
            </a:r>
            <a:r>
              <a:rPr dirty="0" sz="2800" spc="-35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down.</a:t>
            </a:r>
            <a:endParaRPr sz="2800">
              <a:latin typeface="Carlito"/>
              <a:cs typeface="Carlito"/>
            </a:endParaRPr>
          </a:p>
          <a:p>
            <a:pPr algn="just" marL="12700" marR="5080">
              <a:lnSpc>
                <a:spcPct val="89900"/>
              </a:lnSpc>
              <a:spcBef>
                <a:spcPts val="1000"/>
              </a:spcBef>
            </a:pPr>
            <a:r>
              <a:rPr dirty="0" sz="2800" spc="-10" b="1">
                <a:latin typeface="Carlito"/>
                <a:cs typeface="Carlito"/>
              </a:rPr>
              <a:t>Steep </a:t>
            </a:r>
            <a:r>
              <a:rPr dirty="0" sz="2800" spc="-5" b="1">
                <a:latin typeface="Carlito"/>
                <a:cs typeface="Carlito"/>
              </a:rPr>
              <a:t>Slopes: </a:t>
            </a:r>
            <a:r>
              <a:rPr dirty="0" sz="2800" spc="-25">
                <a:latin typeface="Carlito"/>
                <a:cs typeface="Carlito"/>
              </a:rPr>
              <a:t>Layers </a:t>
            </a:r>
            <a:r>
              <a:rPr dirty="0" sz="2800">
                <a:latin typeface="Carlito"/>
                <a:cs typeface="Carlito"/>
              </a:rPr>
              <a:t>of </a:t>
            </a:r>
            <a:r>
              <a:rPr dirty="0" sz="2800" spc="-5">
                <a:latin typeface="Carlito"/>
                <a:cs typeface="Carlito"/>
              </a:rPr>
              <a:t>snow build </a:t>
            </a:r>
            <a:r>
              <a:rPr dirty="0" sz="2800">
                <a:latin typeface="Carlito"/>
                <a:cs typeface="Carlito"/>
              </a:rPr>
              <a:t>up and </a:t>
            </a:r>
            <a:r>
              <a:rPr dirty="0" sz="2800" spc="-10">
                <a:latin typeface="Carlito"/>
                <a:cs typeface="Carlito"/>
              </a:rPr>
              <a:t>slide </a:t>
            </a:r>
            <a:r>
              <a:rPr dirty="0" sz="2800" spc="-5">
                <a:latin typeface="Carlito"/>
                <a:cs typeface="Carlito"/>
              </a:rPr>
              <a:t>down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15">
                <a:latin typeface="Carlito"/>
                <a:cs typeface="Carlito"/>
              </a:rPr>
              <a:t>mountain </a:t>
            </a:r>
            <a:r>
              <a:rPr dirty="0" sz="2800" spc="-25">
                <a:latin typeface="Carlito"/>
                <a:cs typeface="Carlito"/>
              </a:rPr>
              <a:t>at  </a:t>
            </a: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25">
                <a:latin typeface="Carlito"/>
                <a:cs typeface="Carlito"/>
              </a:rPr>
              <a:t>faster </a:t>
            </a:r>
            <a:r>
              <a:rPr dirty="0" sz="2800" spc="-30">
                <a:latin typeface="Carlito"/>
                <a:cs typeface="Carlito"/>
              </a:rPr>
              <a:t>rate </a:t>
            </a:r>
            <a:r>
              <a:rPr dirty="0" sz="2800" spc="-5">
                <a:latin typeface="Carlito"/>
                <a:cs typeface="Carlito"/>
              </a:rPr>
              <a:t>as </a:t>
            </a:r>
            <a:r>
              <a:rPr dirty="0" sz="2800" spc="-10">
                <a:latin typeface="Carlito"/>
                <a:cs typeface="Carlito"/>
              </a:rPr>
              <a:t>steep </a:t>
            </a:r>
            <a:r>
              <a:rPr dirty="0" sz="2800" spc="-5">
                <a:latin typeface="Carlito"/>
                <a:cs typeface="Carlito"/>
              </a:rPr>
              <a:t>slopes </a:t>
            </a:r>
            <a:r>
              <a:rPr dirty="0" sz="2800" spc="-10">
                <a:latin typeface="Carlito"/>
                <a:cs typeface="Carlito"/>
              </a:rPr>
              <a:t>can increase </a:t>
            </a:r>
            <a:r>
              <a:rPr dirty="0" sz="2800" spc="-5">
                <a:latin typeface="Carlito"/>
                <a:cs typeface="Carlito"/>
              </a:rPr>
              <a:t>the speed </a:t>
            </a:r>
            <a:r>
              <a:rPr dirty="0" sz="2800">
                <a:latin typeface="Carlito"/>
                <a:cs typeface="Carlito"/>
              </a:rPr>
              <a:t>of </a:t>
            </a:r>
            <a:r>
              <a:rPr dirty="0" sz="2800" spc="-40">
                <a:latin typeface="Carlito"/>
                <a:cs typeface="Carlito"/>
              </a:rPr>
              <a:t>snow. </a:t>
            </a: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15">
                <a:latin typeface="Carlito"/>
                <a:cs typeface="Carlito"/>
              </a:rPr>
              <a:t>rock </a:t>
            </a:r>
            <a:r>
              <a:rPr dirty="0" sz="2800" spc="20">
                <a:latin typeface="Carlito"/>
                <a:cs typeface="Carlito"/>
              </a:rPr>
              <a:t>or  </a:t>
            </a:r>
            <a:r>
              <a:rPr dirty="0" sz="2800">
                <a:latin typeface="Carlito"/>
                <a:cs typeface="Carlito"/>
              </a:rPr>
              <a:t>piece of </a:t>
            </a:r>
            <a:r>
              <a:rPr dirty="0" sz="2800" spc="-5">
                <a:latin typeface="Carlito"/>
                <a:cs typeface="Carlito"/>
              </a:rPr>
              <a:t>huge ice </a:t>
            </a:r>
            <a:r>
              <a:rPr dirty="0" sz="2800" spc="-10">
                <a:latin typeface="Carlito"/>
                <a:cs typeface="Carlito"/>
              </a:rPr>
              <a:t>can </a:t>
            </a:r>
            <a:r>
              <a:rPr dirty="0" sz="2800" spc="-20">
                <a:latin typeface="Carlito"/>
                <a:cs typeface="Carlito"/>
              </a:rPr>
              <a:t>shake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5">
                <a:latin typeface="Carlito"/>
                <a:cs typeface="Carlito"/>
              </a:rPr>
              <a:t>snow </a:t>
            </a:r>
            <a:r>
              <a:rPr dirty="0" sz="2800">
                <a:latin typeface="Carlito"/>
                <a:cs typeface="Carlito"/>
              </a:rPr>
              <a:t>and </a:t>
            </a:r>
            <a:r>
              <a:rPr dirty="0" sz="2800" spc="-5">
                <a:latin typeface="Carlito"/>
                <a:cs typeface="Carlito"/>
              </a:rPr>
              <a:t>cause it </a:t>
            </a:r>
            <a:r>
              <a:rPr dirty="0" sz="2800" spc="-10">
                <a:latin typeface="Carlito"/>
                <a:cs typeface="Carlito"/>
              </a:rPr>
              <a:t>to come</a:t>
            </a:r>
            <a:r>
              <a:rPr dirty="0" sz="2800" spc="5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down.</a:t>
            </a:r>
            <a:endParaRPr sz="2800">
              <a:latin typeface="Carlito"/>
              <a:cs typeface="Carlito"/>
            </a:endParaRPr>
          </a:p>
          <a:p>
            <a:pPr algn="just" marL="12700" marR="9525">
              <a:lnSpc>
                <a:spcPct val="90200"/>
              </a:lnSpc>
              <a:spcBef>
                <a:spcPts val="990"/>
              </a:spcBef>
            </a:pPr>
            <a:r>
              <a:rPr dirty="0" sz="2800" spc="-25" b="1">
                <a:latin typeface="Carlito"/>
                <a:cs typeface="Carlito"/>
              </a:rPr>
              <a:t>Warm </a:t>
            </a:r>
            <a:r>
              <a:rPr dirty="0" sz="2800" spc="-35" b="1">
                <a:latin typeface="Carlito"/>
                <a:cs typeface="Carlito"/>
              </a:rPr>
              <a:t>Temperature: </a:t>
            </a:r>
            <a:r>
              <a:rPr dirty="0" sz="2800" spc="-25">
                <a:latin typeface="Carlito"/>
                <a:cs typeface="Carlito"/>
              </a:rPr>
              <a:t>Warm </a:t>
            </a:r>
            <a:r>
              <a:rPr dirty="0" sz="2800" spc="-15">
                <a:latin typeface="Carlito"/>
                <a:cs typeface="Carlito"/>
              </a:rPr>
              <a:t>temperatures </a:t>
            </a:r>
            <a:r>
              <a:rPr dirty="0" sz="2800" spc="-10">
                <a:latin typeface="Carlito"/>
                <a:cs typeface="Carlito"/>
              </a:rPr>
              <a:t>that can last </a:t>
            </a:r>
            <a:r>
              <a:rPr dirty="0" sz="2800" spc="-15">
                <a:latin typeface="Carlito"/>
                <a:cs typeface="Carlito"/>
              </a:rPr>
              <a:t>several hours </a:t>
            </a:r>
            <a:r>
              <a:rPr dirty="0" sz="2800">
                <a:latin typeface="Carlito"/>
                <a:cs typeface="Carlito"/>
              </a:rPr>
              <a:t>a  </a:t>
            </a:r>
            <a:r>
              <a:rPr dirty="0" sz="2800" spc="-20">
                <a:latin typeface="Carlito"/>
                <a:cs typeface="Carlito"/>
              </a:rPr>
              <a:t>day </a:t>
            </a:r>
            <a:r>
              <a:rPr dirty="0" sz="2800" spc="-10">
                <a:latin typeface="Carlito"/>
                <a:cs typeface="Carlito"/>
              </a:rPr>
              <a:t>can </a:t>
            </a:r>
            <a:r>
              <a:rPr dirty="0" sz="2800" spc="-25">
                <a:latin typeface="Carlito"/>
                <a:cs typeface="Carlito"/>
              </a:rPr>
              <a:t>weaken </a:t>
            </a:r>
            <a:r>
              <a:rPr dirty="0" sz="2800" spc="-10">
                <a:latin typeface="Carlito"/>
                <a:cs typeface="Carlito"/>
              </a:rPr>
              <a:t>some of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5">
                <a:latin typeface="Carlito"/>
                <a:cs typeface="Carlito"/>
              </a:rPr>
              <a:t>upper </a:t>
            </a:r>
            <a:r>
              <a:rPr dirty="0" sz="2800" spc="-25">
                <a:latin typeface="Carlito"/>
                <a:cs typeface="Carlito"/>
              </a:rPr>
              <a:t>layers </a:t>
            </a:r>
            <a:r>
              <a:rPr dirty="0" sz="2800" spc="-10">
                <a:latin typeface="Carlito"/>
                <a:cs typeface="Carlito"/>
              </a:rPr>
              <a:t>of </a:t>
            </a:r>
            <a:r>
              <a:rPr dirty="0" sz="2800" spc="-5">
                <a:latin typeface="Carlito"/>
                <a:cs typeface="Carlito"/>
              </a:rPr>
              <a:t>snow and cause it </a:t>
            </a:r>
            <a:r>
              <a:rPr dirty="0" sz="2800" spc="-20">
                <a:latin typeface="Carlito"/>
                <a:cs typeface="Carlito"/>
              </a:rPr>
              <a:t>to </a:t>
            </a:r>
            <a:r>
              <a:rPr dirty="0" sz="2800" spc="-10">
                <a:latin typeface="Carlito"/>
                <a:cs typeface="Carlito"/>
              </a:rPr>
              <a:t>slide  </a:t>
            </a:r>
            <a:r>
              <a:rPr dirty="0" sz="2800" spc="-5">
                <a:latin typeface="Carlito"/>
                <a:cs typeface="Carlito"/>
              </a:rPr>
              <a:t>down.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341248"/>
            <a:ext cx="464058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20">
                <a:latin typeface="Trebuchet MS"/>
                <a:cs typeface="Trebuchet MS"/>
              </a:rPr>
              <a:t>Effects </a:t>
            </a:r>
            <a:r>
              <a:rPr dirty="0" spc="-195">
                <a:latin typeface="Trebuchet MS"/>
                <a:cs typeface="Trebuchet MS"/>
              </a:rPr>
              <a:t>of</a:t>
            </a:r>
            <a:r>
              <a:rPr dirty="0" spc="-600">
                <a:latin typeface="Trebuchet MS"/>
                <a:cs typeface="Trebuchet MS"/>
              </a:rPr>
              <a:t> </a:t>
            </a:r>
            <a:r>
              <a:rPr dirty="0" spc="-245">
                <a:latin typeface="Trebuchet MS"/>
                <a:cs typeface="Trebuchet MS"/>
              </a:rPr>
              <a:t>Avalanches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205166"/>
            <a:ext cx="10364470" cy="39744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ts val="244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  <a:tab pos="1407160" algn="l"/>
                <a:tab pos="1805939" algn="l"/>
                <a:tab pos="2382520" algn="l"/>
                <a:tab pos="2987040" algn="l"/>
                <a:tab pos="4308475" algn="l"/>
                <a:tab pos="4613275" algn="l"/>
                <a:tab pos="5354955" algn="l"/>
                <a:tab pos="6468110" algn="l"/>
                <a:tab pos="6851015" algn="l"/>
                <a:tab pos="8190230" algn="l"/>
                <a:tab pos="8964930" algn="l"/>
                <a:tab pos="9752330" algn="l"/>
              </a:tabLst>
            </a:pPr>
            <a:r>
              <a:rPr dirty="0" sz="2400" spc="-10" b="1">
                <a:latin typeface="Carlito"/>
                <a:cs typeface="Carlito"/>
              </a:rPr>
              <a:t>Damage	to	</a:t>
            </a:r>
            <a:r>
              <a:rPr dirty="0" sz="2400" spc="-15" b="1">
                <a:latin typeface="Carlito"/>
                <a:cs typeface="Carlito"/>
              </a:rPr>
              <a:t>Life	</a:t>
            </a:r>
            <a:r>
              <a:rPr dirty="0" sz="2400" spc="-10" b="1">
                <a:latin typeface="Carlito"/>
                <a:cs typeface="Carlito"/>
              </a:rPr>
              <a:t>and	</a:t>
            </a:r>
            <a:r>
              <a:rPr dirty="0" sz="2400" spc="-5" b="1">
                <a:latin typeface="Carlito"/>
                <a:cs typeface="Carlito"/>
              </a:rPr>
              <a:t>Property:	</a:t>
            </a:r>
            <a:r>
              <a:rPr dirty="0" sz="2400">
                <a:latin typeface="Carlito"/>
                <a:cs typeface="Carlito"/>
              </a:rPr>
              <a:t>A	</a:t>
            </a:r>
            <a:r>
              <a:rPr dirty="0" sz="2400" spc="-15">
                <a:latin typeface="Carlito"/>
                <a:cs typeface="Carlito"/>
              </a:rPr>
              <a:t>large	</a:t>
            </a:r>
            <a:r>
              <a:rPr dirty="0" sz="2400" spc="-5">
                <a:latin typeface="Carlito"/>
                <a:cs typeface="Carlito"/>
              </a:rPr>
              <a:t>number	of	</a:t>
            </a:r>
            <a:r>
              <a:rPr dirty="0" sz="2400" spc="-10">
                <a:latin typeface="Carlito"/>
                <a:cs typeface="Carlito"/>
              </a:rPr>
              <a:t>casualties	</a:t>
            </a:r>
            <a:r>
              <a:rPr dirty="0" sz="2400" spc="-25">
                <a:latin typeface="Carlito"/>
                <a:cs typeface="Carlito"/>
              </a:rPr>
              <a:t>takes	</a:t>
            </a:r>
            <a:r>
              <a:rPr dirty="0" sz="2400" spc="-5">
                <a:latin typeface="Carlito"/>
                <a:cs typeface="Carlito"/>
              </a:rPr>
              <a:t>place	</a:t>
            </a:r>
            <a:r>
              <a:rPr dirty="0" sz="2400" spc="-15">
                <a:latin typeface="Carlito"/>
                <a:cs typeface="Carlito"/>
              </a:rPr>
              <a:t>after</a:t>
            </a:r>
            <a:endParaRPr sz="2400">
              <a:latin typeface="Carlito"/>
              <a:cs typeface="Carlito"/>
            </a:endParaRPr>
          </a:p>
          <a:p>
            <a:pPr marL="241300">
              <a:lnSpc>
                <a:spcPts val="2010"/>
              </a:lnSpc>
              <a:tabLst>
                <a:tab pos="1778000" algn="l"/>
                <a:tab pos="2291080" algn="l"/>
                <a:tab pos="3340100" algn="l"/>
                <a:tab pos="4785995" algn="l"/>
                <a:tab pos="5708015" algn="l"/>
                <a:tab pos="7590790" algn="l"/>
                <a:tab pos="7959090" algn="l"/>
                <a:tab pos="9285605" algn="l"/>
                <a:tab pos="9930130" algn="l"/>
              </a:tabLst>
            </a:pPr>
            <a:r>
              <a:rPr dirty="0" sz="2400" spc="-15">
                <a:latin typeface="Carlito"/>
                <a:cs typeface="Carlito"/>
              </a:rPr>
              <a:t>avalanches	</a:t>
            </a:r>
            <a:r>
              <a:rPr dirty="0" sz="2400" spc="-5">
                <a:latin typeface="Carlito"/>
                <a:cs typeface="Carlito"/>
              </a:rPr>
              <a:t>hit	</a:t>
            </a:r>
            <a:r>
              <a:rPr dirty="0" sz="2400" spc="-10">
                <a:latin typeface="Carlito"/>
                <a:cs typeface="Carlito"/>
              </a:rPr>
              <a:t>heavily	populated	areas.	Infrastructure	</a:t>
            </a:r>
            <a:r>
              <a:rPr dirty="0" sz="2400">
                <a:latin typeface="Carlito"/>
                <a:cs typeface="Carlito"/>
              </a:rPr>
              <a:t>is	</a:t>
            </a:r>
            <a:r>
              <a:rPr dirty="0" sz="2400" spc="-10">
                <a:latin typeface="Carlito"/>
                <a:cs typeface="Carlito"/>
              </a:rPr>
              <a:t>damaged	</a:t>
            </a:r>
            <a:r>
              <a:rPr dirty="0" sz="2400" spc="-5">
                <a:latin typeface="Carlito"/>
                <a:cs typeface="Carlito"/>
              </a:rPr>
              <a:t>and	</a:t>
            </a:r>
            <a:r>
              <a:rPr dirty="0" sz="2400">
                <a:latin typeface="Carlito"/>
                <a:cs typeface="Carlito"/>
              </a:rPr>
              <a:t>the</a:t>
            </a:r>
            <a:endParaRPr sz="2400">
              <a:latin typeface="Carlito"/>
              <a:cs typeface="Carlito"/>
            </a:endParaRPr>
          </a:p>
          <a:p>
            <a:pPr marL="241300">
              <a:lnSpc>
                <a:spcPts val="2020"/>
              </a:lnSpc>
              <a:tabLst>
                <a:tab pos="1498600" algn="l"/>
                <a:tab pos="2603500" algn="l"/>
                <a:tab pos="3736975" algn="l"/>
                <a:tab pos="4315460" algn="l"/>
                <a:tab pos="5687695" algn="l"/>
                <a:tab pos="6107430" algn="l"/>
                <a:tab pos="7009130" algn="l"/>
                <a:tab pos="8020050" algn="l"/>
                <a:tab pos="8723630" algn="l"/>
                <a:tab pos="9570085" algn="l"/>
              </a:tabLst>
            </a:pPr>
            <a:r>
              <a:rPr dirty="0" sz="2400" spc="-15">
                <a:latin typeface="Carlito"/>
                <a:cs typeface="Carlito"/>
              </a:rPr>
              <a:t>blockage	</a:t>
            </a:r>
            <a:r>
              <a:rPr dirty="0" sz="2400" spc="-10">
                <a:latin typeface="Carlito"/>
                <a:cs typeface="Carlito"/>
              </a:rPr>
              <a:t>caused,	</a:t>
            </a:r>
            <a:r>
              <a:rPr dirty="0" sz="2400" spc="-5">
                <a:latin typeface="Carlito"/>
                <a:cs typeface="Carlito"/>
              </a:rPr>
              <a:t>impacts	</a:t>
            </a:r>
            <a:r>
              <a:rPr dirty="0" sz="2400">
                <a:latin typeface="Carlito"/>
                <a:cs typeface="Carlito"/>
              </a:rPr>
              <a:t>the	</a:t>
            </a:r>
            <a:r>
              <a:rPr dirty="0" sz="2400" spc="-10">
                <a:latin typeface="Carlito"/>
                <a:cs typeface="Carlito"/>
              </a:rPr>
              <a:t>livelihood	</a:t>
            </a:r>
            <a:r>
              <a:rPr dirty="0" sz="2400" spc="-5">
                <a:latin typeface="Carlito"/>
                <a:cs typeface="Carlito"/>
              </a:rPr>
              <a:t>of	</a:t>
            </a:r>
            <a:r>
              <a:rPr dirty="0" sz="2400" spc="-45">
                <a:latin typeface="Carlito"/>
                <a:cs typeface="Carlito"/>
              </a:rPr>
              <a:t>many.	</a:t>
            </a:r>
            <a:r>
              <a:rPr dirty="0" sz="2400" spc="-10">
                <a:latin typeface="Carlito"/>
                <a:cs typeface="Carlito"/>
              </a:rPr>
              <a:t>People	</a:t>
            </a:r>
            <a:r>
              <a:rPr dirty="0" sz="2400">
                <a:latin typeface="Carlito"/>
                <a:cs typeface="Carlito"/>
              </a:rPr>
              <a:t>who	</a:t>
            </a:r>
            <a:r>
              <a:rPr dirty="0" sz="2400" spc="-5">
                <a:latin typeface="Carlito"/>
                <a:cs typeface="Carlito"/>
              </a:rPr>
              <a:t>enjoy	skiing,</a:t>
            </a:r>
            <a:endParaRPr sz="2400">
              <a:latin typeface="Carlito"/>
              <a:cs typeface="Carlito"/>
            </a:endParaRPr>
          </a:p>
          <a:p>
            <a:pPr marL="241300">
              <a:lnSpc>
                <a:spcPts val="2020"/>
              </a:lnSpc>
              <a:tabLst>
                <a:tab pos="2136140" algn="l"/>
                <a:tab pos="2743200" algn="l"/>
                <a:tab pos="4615815" algn="l"/>
                <a:tab pos="5151755" algn="l"/>
                <a:tab pos="5535295" algn="l"/>
                <a:tab pos="5817235" algn="l"/>
                <a:tab pos="6856730" algn="l"/>
                <a:tab pos="7430770" algn="l"/>
                <a:tab pos="7821930" algn="l"/>
                <a:tab pos="8682990" algn="l"/>
                <a:tab pos="9412605" algn="l"/>
                <a:tab pos="10174605" algn="l"/>
              </a:tabLst>
            </a:pPr>
            <a:r>
              <a:rPr dirty="0" sz="2400" spc="-5">
                <a:latin typeface="Carlito"/>
                <a:cs typeface="Carlito"/>
              </a:rPr>
              <a:t>snowbo</a:t>
            </a:r>
            <a:r>
              <a:rPr dirty="0" sz="2400" spc="-15">
                <a:latin typeface="Carlito"/>
                <a:cs typeface="Carlito"/>
              </a:rPr>
              <a:t>a</a:t>
            </a:r>
            <a:r>
              <a:rPr dirty="0" sz="2400" spc="-40">
                <a:latin typeface="Carlito"/>
                <a:cs typeface="Carlito"/>
              </a:rPr>
              <a:t>r</a:t>
            </a:r>
            <a:r>
              <a:rPr dirty="0" sz="2400" spc="-5">
                <a:latin typeface="Carlito"/>
                <a:cs typeface="Carlito"/>
              </a:rPr>
              <a:t>d</a:t>
            </a:r>
            <a:r>
              <a:rPr dirty="0" sz="2400">
                <a:latin typeface="Carlito"/>
                <a:cs typeface="Carlito"/>
              </a:rPr>
              <a:t>i</a:t>
            </a:r>
            <a:r>
              <a:rPr dirty="0" sz="2400" spc="-5">
                <a:latin typeface="Carlito"/>
                <a:cs typeface="Carlito"/>
              </a:rPr>
              <a:t>n</a:t>
            </a:r>
            <a:r>
              <a:rPr dirty="0" sz="2400">
                <a:latin typeface="Carlito"/>
                <a:cs typeface="Carlito"/>
              </a:rPr>
              <a:t>g	</a:t>
            </a:r>
            <a:r>
              <a:rPr dirty="0" sz="2400" spc="-10">
                <a:latin typeface="Carlito"/>
                <a:cs typeface="Carlito"/>
              </a:rPr>
              <a:t>a</a:t>
            </a:r>
            <a:r>
              <a:rPr dirty="0" sz="2400" spc="-5">
                <a:latin typeface="Carlito"/>
                <a:cs typeface="Carlito"/>
              </a:rPr>
              <a:t>n</a:t>
            </a:r>
            <a:r>
              <a:rPr dirty="0" sz="2400">
                <a:latin typeface="Carlito"/>
                <a:cs typeface="Carlito"/>
              </a:rPr>
              <a:t>d	</a:t>
            </a:r>
            <a:r>
              <a:rPr dirty="0" sz="2400" spc="-5">
                <a:latin typeface="Carlito"/>
                <a:cs typeface="Carlito"/>
              </a:rPr>
              <a:t>sno</a:t>
            </a:r>
            <a:r>
              <a:rPr dirty="0" sz="2400">
                <a:latin typeface="Carlito"/>
                <a:cs typeface="Carlito"/>
              </a:rPr>
              <a:t>wmobil</a:t>
            </a:r>
            <a:r>
              <a:rPr dirty="0" sz="2400" spc="5">
                <a:latin typeface="Carlito"/>
                <a:cs typeface="Carlito"/>
              </a:rPr>
              <a:t>i</a:t>
            </a:r>
            <a:r>
              <a:rPr dirty="0" sz="2400" spc="-5">
                <a:latin typeface="Carlito"/>
                <a:cs typeface="Carlito"/>
              </a:rPr>
              <a:t>n</a:t>
            </a:r>
            <a:r>
              <a:rPr dirty="0" sz="2400">
                <a:latin typeface="Carlito"/>
                <a:cs typeface="Carlito"/>
              </a:rPr>
              <a:t>g	</a:t>
            </a:r>
            <a:r>
              <a:rPr dirty="0" sz="2400" spc="-10">
                <a:latin typeface="Carlito"/>
                <a:cs typeface="Carlito"/>
              </a:rPr>
              <a:t>a</a:t>
            </a:r>
            <a:r>
              <a:rPr dirty="0" sz="2400" spc="-40">
                <a:latin typeface="Carlito"/>
                <a:cs typeface="Carlito"/>
              </a:rPr>
              <a:t>r</a:t>
            </a:r>
            <a:r>
              <a:rPr dirty="0" sz="2400">
                <a:latin typeface="Carlito"/>
                <a:cs typeface="Carlito"/>
              </a:rPr>
              <a:t>e	</a:t>
            </a:r>
            <a:r>
              <a:rPr dirty="0" sz="2400" spc="-10">
                <a:latin typeface="Carlito"/>
                <a:cs typeface="Carlito"/>
              </a:rPr>
              <a:t>a</a:t>
            </a:r>
            <a:r>
              <a:rPr dirty="0" sz="2400">
                <a:latin typeface="Carlito"/>
                <a:cs typeface="Carlito"/>
              </a:rPr>
              <a:t>t	a	</a:t>
            </a:r>
            <a:r>
              <a:rPr dirty="0" sz="2400" spc="10">
                <a:latin typeface="Carlito"/>
                <a:cs typeface="Carlito"/>
              </a:rPr>
              <a:t>g</a:t>
            </a:r>
            <a:r>
              <a:rPr dirty="0" sz="2400" spc="-40">
                <a:latin typeface="Carlito"/>
                <a:cs typeface="Carlito"/>
              </a:rPr>
              <a:t>r</a:t>
            </a:r>
            <a:r>
              <a:rPr dirty="0" sz="2400" spc="5">
                <a:latin typeface="Carlito"/>
                <a:cs typeface="Carlito"/>
              </a:rPr>
              <a:t>e</a:t>
            </a:r>
            <a:r>
              <a:rPr dirty="0" sz="2400" spc="-30">
                <a:latin typeface="Carlito"/>
                <a:cs typeface="Carlito"/>
              </a:rPr>
              <a:t>a</a:t>
            </a:r>
            <a:r>
              <a:rPr dirty="0" sz="2400" spc="-25">
                <a:latin typeface="Carlito"/>
                <a:cs typeface="Carlito"/>
              </a:rPr>
              <a:t>t</a:t>
            </a:r>
            <a:r>
              <a:rPr dirty="0" sz="2400" spc="5">
                <a:latin typeface="Carlito"/>
                <a:cs typeface="Carlito"/>
              </a:rPr>
              <a:t>e</a:t>
            </a:r>
            <a:r>
              <a:rPr dirty="0" sz="2400">
                <a:latin typeface="Carlito"/>
                <a:cs typeface="Carlito"/>
              </a:rPr>
              <a:t>r	r</a:t>
            </a:r>
            <a:r>
              <a:rPr dirty="0" sz="2400" spc="5">
                <a:latin typeface="Carlito"/>
                <a:cs typeface="Carlito"/>
              </a:rPr>
              <a:t>i</a:t>
            </a:r>
            <a:r>
              <a:rPr dirty="0" sz="2400" spc="-5">
                <a:latin typeface="Carlito"/>
                <a:cs typeface="Carlito"/>
              </a:rPr>
              <a:t>s</a:t>
            </a:r>
            <a:r>
              <a:rPr dirty="0" sz="2400">
                <a:latin typeface="Carlito"/>
                <a:cs typeface="Carlito"/>
              </a:rPr>
              <a:t>k	</a:t>
            </a:r>
            <a:r>
              <a:rPr dirty="0" sz="2400" spc="-5">
                <a:latin typeface="Carlito"/>
                <a:cs typeface="Carlito"/>
              </a:rPr>
              <a:t>o</a:t>
            </a:r>
            <a:r>
              <a:rPr dirty="0" sz="2400">
                <a:latin typeface="Carlito"/>
                <a:cs typeface="Carlito"/>
              </a:rPr>
              <a:t>f	</a:t>
            </a:r>
            <a:r>
              <a:rPr dirty="0" sz="2400" spc="-15">
                <a:latin typeface="Carlito"/>
                <a:cs typeface="Carlito"/>
              </a:rPr>
              <a:t>l</a:t>
            </a:r>
            <a:r>
              <a:rPr dirty="0" sz="2400" spc="-5">
                <a:latin typeface="Carlito"/>
                <a:cs typeface="Carlito"/>
              </a:rPr>
              <a:t>osin</a:t>
            </a:r>
            <a:r>
              <a:rPr dirty="0" sz="2400">
                <a:latin typeface="Carlito"/>
                <a:cs typeface="Carlito"/>
              </a:rPr>
              <a:t>g	the</a:t>
            </a:r>
            <a:r>
              <a:rPr dirty="0" sz="2400" spc="5">
                <a:latin typeface="Carlito"/>
                <a:cs typeface="Carlito"/>
              </a:rPr>
              <a:t>i</a:t>
            </a:r>
            <a:r>
              <a:rPr dirty="0" sz="2400">
                <a:latin typeface="Carlito"/>
                <a:cs typeface="Carlito"/>
              </a:rPr>
              <a:t>r	</a:t>
            </a:r>
            <a:r>
              <a:rPr dirty="0" sz="2400" spc="-15">
                <a:latin typeface="Carlito"/>
                <a:cs typeface="Carlito"/>
              </a:rPr>
              <a:t>l</a:t>
            </a:r>
            <a:r>
              <a:rPr dirty="0" sz="2400" spc="5">
                <a:latin typeface="Carlito"/>
                <a:cs typeface="Carlito"/>
              </a:rPr>
              <a:t>i</a:t>
            </a:r>
            <a:r>
              <a:rPr dirty="0" sz="2400" spc="-25">
                <a:latin typeface="Carlito"/>
                <a:cs typeface="Carlito"/>
              </a:rPr>
              <a:t>v</a:t>
            </a:r>
            <a:r>
              <a:rPr dirty="0" sz="2400">
                <a:latin typeface="Carlito"/>
                <a:cs typeface="Carlito"/>
              </a:rPr>
              <a:t>e</a:t>
            </a:r>
            <a:r>
              <a:rPr dirty="0" sz="2400" spc="5">
                <a:latin typeface="Carlito"/>
                <a:cs typeface="Carlito"/>
              </a:rPr>
              <a:t>s</a:t>
            </a:r>
            <a:r>
              <a:rPr dirty="0" sz="2400">
                <a:latin typeface="Carlito"/>
                <a:cs typeface="Carlito"/>
              </a:rPr>
              <a:t>.	A</a:t>
            </a:r>
            <a:endParaRPr sz="2400">
              <a:latin typeface="Carlito"/>
              <a:cs typeface="Carlito"/>
            </a:endParaRPr>
          </a:p>
          <a:p>
            <a:pPr marL="241300">
              <a:lnSpc>
                <a:spcPts val="2450"/>
              </a:lnSpc>
            </a:pPr>
            <a:r>
              <a:rPr dirty="0" sz="2400" spc="-5">
                <a:latin typeface="Carlito"/>
                <a:cs typeface="Carlito"/>
              </a:rPr>
              <a:t>powerful </a:t>
            </a:r>
            <a:r>
              <a:rPr dirty="0" sz="2400" spc="-15">
                <a:latin typeface="Carlito"/>
                <a:cs typeface="Carlito"/>
              </a:rPr>
              <a:t>avalanche </a:t>
            </a:r>
            <a:r>
              <a:rPr dirty="0" sz="2400" spc="-10">
                <a:latin typeface="Carlito"/>
                <a:cs typeface="Carlito"/>
              </a:rPr>
              <a:t>can </a:t>
            </a:r>
            <a:r>
              <a:rPr dirty="0" sz="2400" spc="-15">
                <a:latin typeface="Carlito"/>
                <a:cs typeface="Carlito"/>
              </a:rPr>
              <a:t>even destroy </a:t>
            </a:r>
            <a:r>
              <a:rPr dirty="0" sz="2400" spc="-5">
                <a:latin typeface="Carlito"/>
                <a:cs typeface="Carlito"/>
              </a:rPr>
              <a:t>buildings and </a:t>
            </a:r>
            <a:r>
              <a:rPr dirty="0" sz="2400" spc="-10">
                <a:latin typeface="Carlito"/>
                <a:cs typeface="Carlito"/>
              </a:rPr>
              <a:t>power </a:t>
            </a:r>
            <a:r>
              <a:rPr dirty="0" sz="2400">
                <a:latin typeface="Carlito"/>
                <a:cs typeface="Carlito"/>
              </a:rPr>
              <a:t>supplies </a:t>
            </a:r>
            <a:r>
              <a:rPr dirty="0" sz="2400" spc="-10">
                <a:latin typeface="Carlito"/>
                <a:cs typeface="Carlito"/>
              </a:rPr>
              <a:t>can </a:t>
            </a:r>
            <a:r>
              <a:rPr dirty="0" sz="2400">
                <a:latin typeface="Carlito"/>
                <a:cs typeface="Carlito"/>
              </a:rPr>
              <a:t>be cut</a:t>
            </a:r>
            <a:r>
              <a:rPr dirty="0" sz="2400" spc="40">
                <a:latin typeface="Carlito"/>
                <a:cs typeface="Carlito"/>
              </a:rPr>
              <a:t> </a:t>
            </a:r>
            <a:r>
              <a:rPr dirty="0" sz="2400" spc="-45">
                <a:latin typeface="Carlito"/>
                <a:cs typeface="Carlito"/>
              </a:rPr>
              <a:t>off.</a:t>
            </a:r>
            <a:endParaRPr sz="2400">
              <a:latin typeface="Carlito"/>
              <a:cs typeface="Carlito"/>
            </a:endParaRPr>
          </a:p>
          <a:p>
            <a:pPr marL="241300" indent="-228600">
              <a:lnSpc>
                <a:spcPts val="2440"/>
              </a:lnSpc>
              <a:spcBef>
                <a:spcPts val="14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 spc="-5" b="1">
                <a:latin typeface="Carlito"/>
                <a:cs typeface="Carlito"/>
              </a:rPr>
              <a:t>Flash</a:t>
            </a:r>
            <a:r>
              <a:rPr dirty="0" sz="2400" spc="85" b="1">
                <a:latin typeface="Carlito"/>
                <a:cs typeface="Carlito"/>
              </a:rPr>
              <a:t> </a:t>
            </a:r>
            <a:r>
              <a:rPr dirty="0" sz="2400" b="1">
                <a:latin typeface="Carlito"/>
                <a:cs typeface="Carlito"/>
              </a:rPr>
              <a:t>floods:</a:t>
            </a:r>
            <a:r>
              <a:rPr dirty="0" sz="2400" spc="100" b="1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When</a:t>
            </a:r>
            <a:r>
              <a:rPr dirty="0" sz="2400" spc="95">
                <a:latin typeface="Carlito"/>
                <a:cs typeface="Carlito"/>
              </a:rPr>
              <a:t> </a:t>
            </a:r>
            <a:r>
              <a:rPr dirty="0" sz="2400" spc="-5">
                <a:latin typeface="Carlito"/>
                <a:cs typeface="Carlito"/>
              </a:rPr>
              <a:t>an</a:t>
            </a:r>
            <a:r>
              <a:rPr dirty="0" sz="2400" spc="100">
                <a:latin typeface="Carlito"/>
                <a:cs typeface="Carlito"/>
              </a:rPr>
              <a:t> </a:t>
            </a:r>
            <a:r>
              <a:rPr dirty="0" sz="2400" spc="-15">
                <a:latin typeface="Carlito"/>
                <a:cs typeface="Carlito"/>
              </a:rPr>
              <a:t>avalanche</a:t>
            </a:r>
            <a:r>
              <a:rPr dirty="0" sz="2400" spc="110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occurs,</a:t>
            </a:r>
            <a:r>
              <a:rPr dirty="0" sz="2400" spc="10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it</a:t>
            </a:r>
            <a:r>
              <a:rPr dirty="0" sz="2400" spc="90">
                <a:latin typeface="Carlito"/>
                <a:cs typeface="Carlito"/>
              </a:rPr>
              <a:t> </a:t>
            </a:r>
            <a:r>
              <a:rPr dirty="0" sz="2400" spc="-5">
                <a:latin typeface="Carlito"/>
                <a:cs typeface="Carlito"/>
              </a:rPr>
              <a:t>brings</a:t>
            </a:r>
            <a:r>
              <a:rPr dirty="0" sz="2400" spc="110">
                <a:latin typeface="Carlito"/>
                <a:cs typeface="Carlito"/>
              </a:rPr>
              <a:t> </a:t>
            </a:r>
            <a:r>
              <a:rPr dirty="0" sz="2400" spc="-5">
                <a:latin typeface="Carlito"/>
                <a:cs typeface="Carlito"/>
              </a:rPr>
              <a:t>down</a:t>
            </a:r>
            <a:r>
              <a:rPr dirty="0" sz="2400" spc="95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all</a:t>
            </a:r>
            <a:r>
              <a:rPr dirty="0" sz="2400" spc="110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the</a:t>
            </a:r>
            <a:r>
              <a:rPr dirty="0" sz="2400" spc="105">
                <a:latin typeface="Carlito"/>
                <a:cs typeface="Carlito"/>
              </a:rPr>
              <a:t> </a:t>
            </a:r>
            <a:r>
              <a:rPr dirty="0" sz="2400" spc="-5">
                <a:latin typeface="Carlito"/>
                <a:cs typeface="Carlito"/>
              </a:rPr>
              <a:t>debris</a:t>
            </a:r>
            <a:r>
              <a:rPr dirty="0" sz="2400" spc="10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with</a:t>
            </a:r>
            <a:r>
              <a:rPr dirty="0" sz="2400" spc="7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it</a:t>
            </a:r>
            <a:r>
              <a:rPr dirty="0" sz="2400" spc="90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and</a:t>
            </a:r>
            <a:endParaRPr sz="2400">
              <a:latin typeface="Carlito"/>
              <a:cs typeface="Carlito"/>
            </a:endParaRPr>
          </a:p>
          <a:p>
            <a:pPr marL="241300">
              <a:lnSpc>
                <a:spcPts val="2010"/>
              </a:lnSpc>
              <a:tabLst>
                <a:tab pos="833119" algn="l"/>
                <a:tab pos="1696720" algn="l"/>
                <a:tab pos="2580640" algn="l"/>
                <a:tab pos="2969895" algn="l"/>
                <a:tab pos="3573779" algn="l"/>
                <a:tab pos="4315460" algn="l"/>
                <a:tab pos="5215255" algn="l"/>
                <a:tab pos="6010275" algn="l"/>
                <a:tab pos="6934834" algn="l"/>
                <a:tab pos="7494270" algn="l"/>
                <a:tab pos="8235950" algn="l"/>
                <a:tab pos="8655050" algn="l"/>
                <a:tab pos="9752330" algn="l"/>
              </a:tabLst>
            </a:pPr>
            <a:r>
              <a:rPr dirty="0" sz="2400" spc="-10">
                <a:latin typeface="Carlito"/>
                <a:cs typeface="Carlito"/>
              </a:rPr>
              <a:t>can	cause	</a:t>
            </a:r>
            <a:r>
              <a:rPr dirty="0" sz="2400" spc="-20">
                <a:latin typeface="Carlito"/>
                <a:cs typeface="Carlito"/>
              </a:rPr>
              <a:t>havoc	</a:t>
            </a:r>
            <a:r>
              <a:rPr dirty="0" sz="2400">
                <a:latin typeface="Carlito"/>
                <a:cs typeface="Carlito"/>
              </a:rPr>
              <a:t>in	</a:t>
            </a:r>
            <a:r>
              <a:rPr dirty="0" sz="2400" spc="-10">
                <a:latin typeface="Carlito"/>
                <a:cs typeface="Carlito"/>
              </a:rPr>
              <a:t>low	</a:t>
            </a:r>
            <a:r>
              <a:rPr dirty="0" sz="2400">
                <a:latin typeface="Carlito"/>
                <a:cs typeface="Carlito"/>
              </a:rPr>
              <a:t>lying	</a:t>
            </a:r>
            <a:r>
              <a:rPr dirty="0" sz="2400" spc="-10">
                <a:latin typeface="Carlito"/>
                <a:cs typeface="Carlito"/>
              </a:rPr>
              <a:t>areas.	</a:t>
            </a:r>
            <a:r>
              <a:rPr dirty="0" sz="2400" spc="-5">
                <a:latin typeface="Carlito"/>
                <a:cs typeface="Carlito"/>
              </a:rPr>
              <a:t>Flash	floods	</a:t>
            </a:r>
            <a:r>
              <a:rPr dirty="0" sz="2400" spc="-20">
                <a:latin typeface="Carlito"/>
                <a:cs typeface="Carlito"/>
              </a:rPr>
              <a:t>are	</a:t>
            </a:r>
            <a:r>
              <a:rPr dirty="0" sz="2400" spc="-5">
                <a:latin typeface="Carlito"/>
                <a:cs typeface="Carlito"/>
              </a:rPr>
              <a:t>seen	</a:t>
            </a:r>
            <a:r>
              <a:rPr dirty="0" sz="2400" spc="-15">
                <a:latin typeface="Carlito"/>
                <a:cs typeface="Carlito"/>
              </a:rPr>
              <a:t>to	</a:t>
            </a:r>
            <a:r>
              <a:rPr dirty="0" sz="2400" spc="-10">
                <a:latin typeface="Carlito"/>
                <a:cs typeface="Carlito"/>
              </a:rPr>
              <a:t>happen	</a:t>
            </a:r>
            <a:r>
              <a:rPr dirty="0" sz="2400" spc="-15">
                <a:latin typeface="Carlito"/>
                <a:cs typeface="Carlito"/>
              </a:rPr>
              <a:t>after</a:t>
            </a:r>
            <a:endParaRPr sz="2400">
              <a:latin typeface="Carlito"/>
              <a:cs typeface="Carlito"/>
            </a:endParaRPr>
          </a:p>
          <a:p>
            <a:pPr marL="241300">
              <a:lnSpc>
                <a:spcPts val="2020"/>
              </a:lnSpc>
            </a:pPr>
            <a:r>
              <a:rPr dirty="0" sz="2400" spc="-15">
                <a:latin typeface="Carlito"/>
                <a:cs typeface="Carlito"/>
              </a:rPr>
              <a:t>avalanches,</a:t>
            </a:r>
            <a:r>
              <a:rPr dirty="0" sz="2400" spc="23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which</a:t>
            </a:r>
            <a:r>
              <a:rPr dirty="0" sz="2400" spc="229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is</a:t>
            </a:r>
            <a:r>
              <a:rPr dirty="0" sz="2400" spc="21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a</a:t>
            </a:r>
            <a:r>
              <a:rPr dirty="0" sz="2400" spc="215">
                <a:latin typeface="Carlito"/>
                <a:cs typeface="Carlito"/>
              </a:rPr>
              <a:t> </a:t>
            </a:r>
            <a:r>
              <a:rPr dirty="0" sz="2400" spc="-5">
                <a:latin typeface="Carlito"/>
                <a:cs typeface="Carlito"/>
              </a:rPr>
              <a:t>long</a:t>
            </a:r>
            <a:r>
              <a:rPr dirty="0" sz="2400" spc="215">
                <a:latin typeface="Carlito"/>
                <a:cs typeface="Carlito"/>
              </a:rPr>
              <a:t> </a:t>
            </a:r>
            <a:r>
              <a:rPr dirty="0" sz="2400" spc="-5">
                <a:latin typeface="Carlito"/>
                <a:cs typeface="Carlito"/>
              </a:rPr>
              <a:t>term</a:t>
            </a:r>
            <a:r>
              <a:rPr dirty="0" sz="2400" spc="235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problem</a:t>
            </a:r>
            <a:r>
              <a:rPr dirty="0" sz="2400" spc="235">
                <a:latin typeface="Carlito"/>
                <a:cs typeface="Carlito"/>
              </a:rPr>
              <a:t> </a:t>
            </a:r>
            <a:r>
              <a:rPr dirty="0" sz="2400" spc="-15">
                <a:latin typeface="Carlito"/>
                <a:cs typeface="Carlito"/>
              </a:rPr>
              <a:t>many</a:t>
            </a:r>
            <a:r>
              <a:rPr dirty="0" sz="2400" spc="220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villagers</a:t>
            </a:r>
            <a:r>
              <a:rPr dirty="0" sz="2400" spc="229">
                <a:latin typeface="Carlito"/>
                <a:cs typeface="Carlito"/>
              </a:rPr>
              <a:t> </a:t>
            </a:r>
            <a:r>
              <a:rPr dirty="0" sz="2400" spc="-5">
                <a:latin typeface="Carlito"/>
                <a:cs typeface="Carlito"/>
              </a:rPr>
              <a:t>and</a:t>
            </a:r>
            <a:r>
              <a:rPr dirty="0" sz="2400" spc="215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townspeople</a:t>
            </a:r>
            <a:r>
              <a:rPr dirty="0" sz="2400" spc="245">
                <a:latin typeface="Carlito"/>
                <a:cs typeface="Carlito"/>
              </a:rPr>
              <a:t> </a:t>
            </a:r>
            <a:r>
              <a:rPr dirty="0" sz="2400" spc="-25">
                <a:latin typeface="Carlito"/>
                <a:cs typeface="Carlito"/>
              </a:rPr>
              <a:t>have</a:t>
            </a:r>
            <a:endParaRPr sz="2400">
              <a:latin typeface="Carlito"/>
              <a:cs typeface="Carlito"/>
            </a:endParaRPr>
          </a:p>
          <a:p>
            <a:pPr marL="241300" marR="5080">
              <a:lnSpc>
                <a:spcPct val="70100"/>
              </a:lnSpc>
              <a:spcBef>
                <a:spcPts val="430"/>
              </a:spcBef>
            </a:pPr>
            <a:r>
              <a:rPr dirty="0" sz="2400" spc="-15">
                <a:latin typeface="Carlito"/>
                <a:cs typeface="Carlito"/>
              </a:rPr>
              <a:t>to </a:t>
            </a:r>
            <a:r>
              <a:rPr dirty="0" sz="2400" spc="-5">
                <a:latin typeface="Carlito"/>
                <a:cs typeface="Carlito"/>
              </a:rPr>
              <a:t>deal with. </a:t>
            </a:r>
            <a:r>
              <a:rPr dirty="0" sz="2400" spc="-10">
                <a:latin typeface="Carlito"/>
                <a:cs typeface="Carlito"/>
              </a:rPr>
              <a:t>They </a:t>
            </a:r>
            <a:r>
              <a:rPr dirty="0" sz="2400" spc="-15">
                <a:latin typeface="Carlito"/>
                <a:cs typeface="Carlito"/>
              </a:rPr>
              <a:t>can </a:t>
            </a:r>
            <a:r>
              <a:rPr dirty="0" sz="2400" spc="-5">
                <a:latin typeface="Carlito"/>
                <a:cs typeface="Carlito"/>
              </a:rPr>
              <a:t>also </a:t>
            </a:r>
            <a:r>
              <a:rPr dirty="0" sz="2400" spc="-10">
                <a:latin typeface="Carlito"/>
                <a:cs typeface="Carlito"/>
              </a:rPr>
              <a:t>change weather </a:t>
            </a:r>
            <a:r>
              <a:rPr dirty="0" sz="2400" spc="-15">
                <a:latin typeface="Carlito"/>
                <a:cs typeface="Carlito"/>
              </a:rPr>
              <a:t>patterns </a:t>
            </a:r>
            <a:r>
              <a:rPr dirty="0" sz="2400" spc="-5">
                <a:latin typeface="Carlito"/>
                <a:cs typeface="Carlito"/>
              </a:rPr>
              <a:t>and </a:t>
            </a:r>
            <a:r>
              <a:rPr dirty="0" sz="2400" spc="-15">
                <a:latin typeface="Carlito"/>
                <a:cs typeface="Carlito"/>
              </a:rPr>
              <a:t>cause </a:t>
            </a:r>
            <a:r>
              <a:rPr dirty="0" sz="2400" spc="-10">
                <a:latin typeface="Carlito"/>
                <a:cs typeface="Carlito"/>
              </a:rPr>
              <a:t>crop </a:t>
            </a:r>
            <a:r>
              <a:rPr dirty="0" sz="2400" spc="-15">
                <a:latin typeface="Carlito"/>
                <a:cs typeface="Carlito"/>
              </a:rPr>
              <a:t>failure </a:t>
            </a:r>
            <a:r>
              <a:rPr dirty="0" sz="2400" spc="5">
                <a:latin typeface="Carlito"/>
                <a:cs typeface="Carlito"/>
              </a:rPr>
              <a:t>in  </a:t>
            </a:r>
            <a:r>
              <a:rPr dirty="0" sz="2400" spc="-10">
                <a:latin typeface="Carlito"/>
                <a:cs typeface="Carlito"/>
              </a:rPr>
              <a:t>farms present </a:t>
            </a:r>
            <a:r>
              <a:rPr dirty="0" sz="2400" spc="-5">
                <a:latin typeface="Carlito"/>
                <a:cs typeface="Carlito"/>
              </a:rPr>
              <a:t>on </a:t>
            </a:r>
            <a:r>
              <a:rPr dirty="0" sz="2400">
                <a:latin typeface="Carlito"/>
                <a:cs typeface="Carlito"/>
              </a:rPr>
              <a:t>the </a:t>
            </a:r>
            <a:r>
              <a:rPr dirty="0" sz="2400" spc="-5">
                <a:latin typeface="Carlito"/>
                <a:cs typeface="Carlito"/>
              </a:rPr>
              <a:t>lower</a:t>
            </a:r>
            <a:r>
              <a:rPr dirty="0" sz="2400" spc="-2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fields.</a:t>
            </a:r>
            <a:endParaRPr sz="2400">
              <a:latin typeface="Carlito"/>
              <a:cs typeface="Carlito"/>
            </a:endParaRPr>
          </a:p>
          <a:p>
            <a:pPr marL="241300" indent="-228600">
              <a:lnSpc>
                <a:spcPts val="2440"/>
              </a:lnSpc>
              <a:spcBef>
                <a:spcPts val="14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 spc="-10" b="1">
                <a:latin typeface="Carlito"/>
                <a:cs typeface="Carlito"/>
              </a:rPr>
              <a:t>Economic</a:t>
            </a:r>
            <a:r>
              <a:rPr dirty="0" sz="2400" spc="215" b="1">
                <a:latin typeface="Carlito"/>
                <a:cs typeface="Carlito"/>
              </a:rPr>
              <a:t> </a:t>
            </a:r>
            <a:r>
              <a:rPr dirty="0" sz="2400" spc="-5" b="1">
                <a:latin typeface="Carlito"/>
                <a:cs typeface="Carlito"/>
              </a:rPr>
              <a:t>Impact:</a:t>
            </a:r>
            <a:r>
              <a:rPr dirty="0" sz="2400" spc="215" b="1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An</a:t>
            </a:r>
            <a:r>
              <a:rPr dirty="0" sz="2400" spc="220">
                <a:latin typeface="Carlito"/>
                <a:cs typeface="Carlito"/>
              </a:rPr>
              <a:t> </a:t>
            </a:r>
            <a:r>
              <a:rPr dirty="0" sz="2400" spc="-15">
                <a:latin typeface="Carlito"/>
                <a:cs typeface="Carlito"/>
              </a:rPr>
              <a:t>avalanche</a:t>
            </a:r>
            <a:r>
              <a:rPr dirty="0" sz="2400" spc="225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can</a:t>
            </a:r>
            <a:r>
              <a:rPr dirty="0" sz="2400" spc="21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block</a:t>
            </a:r>
            <a:r>
              <a:rPr dirty="0" sz="2400" spc="235">
                <a:latin typeface="Carlito"/>
                <a:cs typeface="Carlito"/>
              </a:rPr>
              <a:t> </a:t>
            </a:r>
            <a:r>
              <a:rPr dirty="0" sz="2400" spc="-5">
                <a:latin typeface="Carlito"/>
                <a:cs typeface="Carlito"/>
              </a:rPr>
              <a:t>anything</a:t>
            </a:r>
            <a:r>
              <a:rPr dirty="0" sz="2400" spc="21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in</a:t>
            </a:r>
            <a:r>
              <a:rPr dirty="0" sz="2400" spc="21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its</a:t>
            </a:r>
            <a:r>
              <a:rPr dirty="0" sz="2400" spc="220">
                <a:latin typeface="Carlito"/>
                <a:cs typeface="Carlito"/>
              </a:rPr>
              <a:t> </a:t>
            </a:r>
            <a:r>
              <a:rPr dirty="0" sz="2400" spc="-15">
                <a:latin typeface="Carlito"/>
                <a:cs typeface="Carlito"/>
              </a:rPr>
              <a:t>path</a:t>
            </a:r>
            <a:r>
              <a:rPr dirty="0" sz="2400" spc="215">
                <a:latin typeface="Carlito"/>
                <a:cs typeface="Carlito"/>
              </a:rPr>
              <a:t> </a:t>
            </a:r>
            <a:r>
              <a:rPr dirty="0" sz="2400" spc="-5">
                <a:latin typeface="Carlito"/>
                <a:cs typeface="Carlito"/>
              </a:rPr>
              <a:t>and</a:t>
            </a:r>
            <a:r>
              <a:rPr dirty="0" sz="2400" spc="235">
                <a:latin typeface="Carlito"/>
                <a:cs typeface="Carlito"/>
              </a:rPr>
              <a:t> </a:t>
            </a:r>
            <a:r>
              <a:rPr dirty="0" sz="2400" spc="-15">
                <a:latin typeface="Carlito"/>
                <a:cs typeface="Carlito"/>
              </a:rPr>
              <a:t>even</a:t>
            </a:r>
            <a:r>
              <a:rPr dirty="0" sz="2400" spc="225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restrict</a:t>
            </a:r>
            <a:endParaRPr sz="2400">
              <a:latin typeface="Carlito"/>
              <a:cs typeface="Carlito"/>
            </a:endParaRPr>
          </a:p>
          <a:p>
            <a:pPr marL="241300">
              <a:lnSpc>
                <a:spcPts val="2010"/>
              </a:lnSpc>
            </a:pPr>
            <a:r>
              <a:rPr dirty="0" sz="2400">
                <a:latin typeface="Carlito"/>
                <a:cs typeface="Carlito"/>
              </a:rPr>
              <a:t>the</a:t>
            </a:r>
            <a:r>
              <a:rPr dirty="0" sz="2400" spc="380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normal</a:t>
            </a:r>
            <a:r>
              <a:rPr dirty="0" sz="2400" spc="395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movement</a:t>
            </a:r>
            <a:r>
              <a:rPr dirty="0" sz="2400" spc="375">
                <a:latin typeface="Carlito"/>
                <a:cs typeface="Carlito"/>
              </a:rPr>
              <a:t> </a:t>
            </a:r>
            <a:r>
              <a:rPr dirty="0" sz="2400" spc="-5">
                <a:latin typeface="Carlito"/>
                <a:cs typeface="Carlito"/>
              </a:rPr>
              <a:t>of</a:t>
            </a:r>
            <a:r>
              <a:rPr dirty="0" sz="2400" spc="385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traffic.</a:t>
            </a:r>
            <a:r>
              <a:rPr dirty="0" sz="2400" spc="375">
                <a:latin typeface="Carlito"/>
                <a:cs typeface="Carlito"/>
              </a:rPr>
              <a:t> </a:t>
            </a:r>
            <a:r>
              <a:rPr dirty="0" sz="2400" spc="-25">
                <a:latin typeface="Carlito"/>
                <a:cs typeface="Carlito"/>
              </a:rPr>
              <a:t>Various</a:t>
            </a:r>
            <a:r>
              <a:rPr dirty="0" sz="2400" spc="38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ski</a:t>
            </a:r>
            <a:r>
              <a:rPr dirty="0" sz="2400" spc="395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resorts</a:t>
            </a:r>
            <a:r>
              <a:rPr dirty="0" sz="2400" spc="375">
                <a:latin typeface="Carlito"/>
                <a:cs typeface="Carlito"/>
              </a:rPr>
              <a:t> </a:t>
            </a:r>
            <a:r>
              <a:rPr dirty="0" sz="2400" spc="-5">
                <a:latin typeface="Carlito"/>
                <a:cs typeface="Carlito"/>
              </a:rPr>
              <a:t>depend</a:t>
            </a:r>
            <a:r>
              <a:rPr dirty="0" sz="2400" spc="385">
                <a:latin typeface="Carlito"/>
                <a:cs typeface="Carlito"/>
              </a:rPr>
              <a:t> </a:t>
            </a:r>
            <a:r>
              <a:rPr dirty="0" sz="2400" spc="-5">
                <a:latin typeface="Carlito"/>
                <a:cs typeface="Carlito"/>
              </a:rPr>
              <a:t>on</a:t>
            </a:r>
            <a:r>
              <a:rPr dirty="0" sz="2400" spc="375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tourists</a:t>
            </a:r>
            <a:r>
              <a:rPr dirty="0" sz="2400" spc="380">
                <a:latin typeface="Carlito"/>
                <a:cs typeface="Carlito"/>
              </a:rPr>
              <a:t> </a:t>
            </a:r>
            <a:r>
              <a:rPr dirty="0" sz="2400" spc="-15">
                <a:latin typeface="Carlito"/>
                <a:cs typeface="Carlito"/>
              </a:rPr>
              <a:t>to</a:t>
            </a:r>
            <a:r>
              <a:rPr dirty="0" sz="2400" spc="37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run</a:t>
            </a:r>
            <a:endParaRPr sz="2400">
              <a:latin typeface="Carlito"/>
              <a:cs typeface="Carlito"/>
            </a:endParaRPr>
          </a:p>
          <a:p>
            <a:pPr marL="241300">
              <a:lnSpc>
                <a:spcPts val="2020"/>
              </a:lnSpc>
            </a:pPr>
            <a:r>
              <a:rPr dirty="0" sz="2400">
                <a:latin typeface="Carlito"/>
                <a:cs typeface="Carlito"/>
              </a:rPr>
              <a:t>their</a:t>
            </a:r>
            <a:r>
              <a:rPr dirty="0" sz="2400" spc="310">
                <a:latin typeface="Carlito"/>
                <a:cs typeface="Carlito"/>
              </a:rPr>
              <a:t> </a:t>
            </a:r>
            <a:r>
              <a:rPr dirty="0" sz="2400" spc="-5">
                <a:latin typeface="Carlito"/>
                <a:cs typeface="Carlito"/>
              </a:rPr>
              <a:t>business</a:t>
            </a:r>
            <a:r>
              <a:rPr dirty="0" sz="2400" spc="325">
                <a:latin typeface="Carlito"/>
                <a:cs typeface="Carlito"/>
              </a:rPr>
              <a:t> </a:t>
            </a:r>
            <a:r>
              <a:rPr dirty="0" sz="2400" spc="-20">
                <a:latin typeface="Carlito"/>
                <a:cs typeface="Carlito"/>
              </a:rPr>
              <a:t>successfully.</a:t>
            </a:r>
            <a:r>
              <a:rPr dirty="0" sz="2400" spc="295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Ski</a:t>
            </a:r>
            <a:r>
              <a:rPr dirty="0" sz="2400" spc="320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resorts</a:t>
            </a:r>
            <a:r>
              <a:rPr dirty="0" sz="2400" spc="305">
                <a:latin typeface="Carlito"/>
                <a:cs typeface="Carlito"/>
              </a:rPr>
              <a:t> </a:t>
            </a:r>
            <a:r>
              <a:rPr dirty="0" sz="2400" spc="-15">
                <a:latin typeface="Carlito"/>
                <a:cs typeface="Carlito"/>
              </a:rPr>
              <a:t>and</a:t>
            </a:r>
            <a:r>
              <a:rPr dirty="0" sz="2400" spc="300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other</a:t>
            </a:r>
            <a:r>
              <a:rPr dirty="0" sz="2400" spc="320">
                <a:latin typeface="Carlito"/>
                <a:cs typeface="Carlito"/>
              </a:rPr>
              <a:t> </a:t>
            </a:r>
            <a:r>
              <a:rPr dirty="0" sz="2400" spc="-5">
                <a:latin typeface="Carlito"/>
                <a:cs typeface="Carlito"/>
              </a:rPr>
              <a:t>businesses</a:t>
            </a:r>
            <a:r>
              <a:rPr dirty="0" sz="2400" spc="325">
                <a:latin typeface="Carlito"/>
                <a:cs typeface="Carlito"/>
              </a:rPr>
              <a:t> </a:t>
            </a:r>
            <a:r>
              <a:rPr dirty="0" sz="2400" spc="-20">
                <a:latin typeface="Carlito"/>
                <a:cs typeface="Carlito"/>
              </a:rPr>
              <a:t>are</a:t>
            </a:r>
            <a:r>
              <a:rPr dirty="0" sz="2400" spc="315">
                <a:latin typeface="Carlito"/>
                <a:cs typeface="Carlito"/>
              </a:rPr>
              <a:t> </a:t>
            </a:r>
            <a:r>
              <a:rPr dirty="0" sz="2400" spc="-20">
                <a:latin typeface="Carlito"/>
                <a:cs typeface="Carlito"/>
              </a:rPr>
              <a:t>forced</a:t>
            </a:r>
            <a:r>
              <a:rPr dirty="0" sz="2400" spc="315">
                <a:latin typeface="Carlito"/>
                <a:cs typeface="Carlito"/>
              </a:rPr>
              <a:t> </a:t>
            </a:r>
            <a:r>
              <a:rPr dirty="0" sz="2400" spc="-15">
                <a:latin typeface="Carlito"/>
                <a:cs typeface="Carlito"/>
              </a:rPr>
              <a:t>to</a:t>
            </a:r>
            <a:r>
              <a:rPr dirty="0" sz="2400" spc="295">
                <a:latin typeface="Carlito"/>
                <a:cs typeface="Carlito"/>
              </a:rPr>
              <a:t> </a:t>
            </a:r>
            <a:r>
              <a:rPr dirty="0" sz="2400" spc="-5">
                <a:latin typeface="Carlito"/>
                <a:cs typeface="Carlito"/>
              </a:rPr>
              <a:t>close</a:t>
            </a:r>
            <a:endParaRPr sz="2400">
              <a:latin typeface="Carlito"/>
              <a:cs typeface="Carlito"/>
            </a:endParaRPr>
          </a:p>
          <a:p>
            <a:pPr marL="241300">
              <a:lnSpc>
                <a:spcPts val="2450"/>
              </a:lnSpc>
            </a:pPr>
            <a:r>
              <a:rPr dirty="0" sz="2400" spc="-10">
                <a:latin typeface="Carlito"/>
                <a:cs typeface="Carlito"/>
              </a:rPr>
              <a:t>until </a:t>
            </a:r>
            <a:r>
              <a:rPr dirty="0" sz="2400">
                <a:latin typeface="Carlito"/>
                <a:cs typeface="Carlito"/>
              </a:rPr>
              <a:t>the </a:t>
            </a:r>
            <a:r>
              <a:rPr dirty="0" sz="2400" spc="-15">
                <a:latin typeface="Carlito"/>
                <a:cs typeface="Carlito"/>
              </a:rPr>
              <a:t>avalanche </a:t>
            </a:r>
            <a:r>
              <a:rPr dirty="0" sz="2400" spc="-10">
                <a:latin typeface="Carlito"/>
                <a:cs typeface="Carlito"/>
              </a:rPr>
              <a:t>decreases </a:t>
            </a:r>
            <a:r>
              <a:rPr dirty="0" sz="2400" spc="-5">
                <a:latin typeface="Carlito"/>
                <a:cs typeface="Carlito"/>
              </a:rPr>
              <a:t>and </a:t>
            </a:r>
            <a:r>
              <a:rPr dirty="0" sz="2400" spc="-10">
                <a:latin typeface="Carlito"/>
                <a:cs typeface="Carlito"/>
              </a:rPr>
              <a:t>weather </a:t>
            </a:r>
            <a:r>
              <a:rPr dirty="0" sz="2400" spc="-5">
                <a:latin typeface="Carlito"/>
                <a:cs typeface="Carlito"/>
              </a:rPr>
              <a:t>conditions </a:t>
            </a:r>
            <a:r>
              <a:rPr dirty="0" sz="2400" spc="-10">
                <a:latin typeface="Carlito"/>
                <a:cs typeface="Carlito"/>
              </a:rPr>
              <a:t>become</a:t>
            </a:r>
            <a:r>
              <a:rPr dirty="0" sz="2400" spc="45">
                <a:latin typeface="Carlito"/>
                <a:cs typeface="Carlito"/>
              </a:rPr>
              <a:t> </a:t>
            </a:r>
            <a:r>
              <a:rPr dirty="0" sz="2400" spc="-5">
                <a:latin typeface="Carlito"/>
                <a:cs typeface="Carlito"/>
              </a:rPr>
              <a:t>suitable.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1834514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90">
                <a:latin typeface="Trebuchet MS"/>
                <a:cs typeface="Trebuchet MS"/>
              </a:rPr>
              <a:t>Drought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93621"/>
            <a:ext cx="10363200" cy="4037329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algn="just" marL="241300" marR="5080" indent="-228600">
              <a:lnSpc>
                <a:spcPct val="90100"/>
              </a:lnSpc>
              <a:spcBef>
                <a:spcPts val="43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15" b="1">
                <a:latin typeface="Carlito"/>
                <a:cs typeface="Carlito"/>
              </a:rPr>
              <a:t>Drought</a:t>
            </a:r>
            <a:r>
              <a:rPr dirty="0" sz="2800" spc="-15">
                <a:latin typeface="Carlito"/>
                <a:cs typeface="Carlito"/>
              </a:rPr>
              <a:t>, </a:t>
            </a:r>
            <a:r>
              <a:rPr dirty="0" sz="2800" spc="-5">
                <a:latin typeface="Carlito"/>
                <a:cs typeface="Carlito"/>
              </a:rPr>
              <a:t>lack </a:t>
            </a:r>
            <a:r>
              <a:rPr dirty="0" sz="2800">
                <a:latin typeface="Carlito"/>
                <a:cs typeface="Carlito"/>
              </a:rPr>
              <a:t>or </a:t>
            </a:r>
            <a:r>
              <a:rPr dirty="0" sz="2800" spc="-5">
                <a:latin typeface="Carlito"/>
                <a:cs typeface="Carlito"/>
              </a:rPr>
              <a:t>insufficiency </a:t>
            </a:r>
            <a:r>
              <a:rPr dirty="0" sz="2800">
                <a:latin typeface="Carlito"/>
                <a:cs typeface="Carlito"/>
              </a:rPr>
              <a:t>of </a:t>
            </a:r>
            <a:r>
              <a:rPr dirty="0" sz="2800" spc="-15">
                <a:latin typeface="Carlito"/>
                <a:cs typeface="Carlito"/>
              </a:rPr>
              <a:t>rain </a:t>
            </a:r>
            <a:r>
              <a:rPr dirty="0" sz="2800" spc="-20">
                <a:latin typeface="Carlito"/>
                <a:cs typeface="Carlito"/>
              </a:rPr>
              <a:t>for </a:t>
            </a:r>
            <a:r>
              <a:rPr dirty="0" sz="2800" spc="-15">
                <a:latin typeface="Carlito"/>
                <a:cs typeface="Carlito"/>
              </a:rPr>
              <a:t>an extended </a:t>
            </a:r>
            <a:r>
              <a:rPr dirty="0" sz="2800" spc="-5">
                <a:latin typeface="Carlito"/>
                <a:cs typeface="Carlito"/>
              </a:rPr>
              <a:t>period </a:t>
            </a:r>
            <a:r>
              <a:rPr dirty="0" sz="2800" spc="-10">
                <a:latin typeface="Carlito"/>
                <a:cs typeface="Carlito"/>
              </a:rPr>
              <a:t>that  </a:t>
            </a:r>
            <a:r>
              <a:rPr dirty="0" sz="2800" spc="-5">
                <a:latin typeface="Carlito"/>
                <a:cs typeface="Carlito"/>
              </a:rPr>
              <a:t>causes </a:t>
            </a: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10">
                <a:latin typeface="Carlito"/>
                <a:cs typeface="Carlito"/>
              </a:rPr>
              <a:t>considerable </a:t>
            </a:r>
            <a:r>
              <a:rPr dirty="0" sz="2800" spc="-20">
                <a:latin typeface="Carlito"/>
                <a:cs typeface="Carlito"/>
              </a:rPr>
              <a:t>hydrologic (water) </a:t>
            </a:r>
            <a:r>
              <a:rPr dirty="0" sz="2800">
                <a:latin typeface="Carlito"/>
                <a:cs typeface="Carlito"/>
              </a:rPr>
              <a:t>imbalance </a:t>
            </a:r>
            <a:r>
              <a:rPr dirty="0" sz="2800" spc="-5">
                <a:latin typeface="Carlito"/>
                <a:cs typeface="Carlito"/>
              </a:rPr>
              <a:t>and,  </a:t>
            </a:r>
            <a:r>
              <a:rPr dirty="0" sz="2800" spc="-25">
                <a:latin typeface="Carlito"/>
                <a:cs typeface="Carlito"/>
              </a:rPr>
              <a:t>consequently, water </a:t>
            </a:r>
            <a:r>
              <a:rPr dirty="0" sz="2800" spc="-10">
                <a:latin typeface="Carlito"/>
                <a:cs typeface="Carlito"/>
              </a:rPr>
              <a:t>shortages, </a:t>
            </a:r>
            <a:r>
              <a:rPr dirty="0" sz="2800" spc="-25">
                <a:latin typeface="Carlito"/>
                <a:cs typeface="Carlito"/>
              </a:rPr>
              <a:t>crop </a:t>
            </a:r>
            <a:r>
              <a:rPr dirty="0" sz="2800" spc="-10">
                <a:latin typeface="Carlito"/>
                <a:cs typeface="Carlito"/>
              </a:rPr>
              <a:t>damage, </a:t>
            </a:r>
            <a:r>
              <a:rPr dirty="0" sz="2800" spc="-20">
                <a:latin typeface="Carlito"/>
                <a:cs typeface="Carlito"/>
              </a:rPr>
              <a:t>stream </a:t>
            </a:r>
            <a:r>
              <a:rPr dirty="0" sz="2800" spc="-10">
                <a:latin typeface="Carlito"/>
                <a:cs typeface="Carlito"/>
              </a:rPr>
              <a:t>flow reduction,  </a:t>
            </a:r>
            <a:r>
              <a:rPr dirty="0" sz="2800">
                <a:latin typeface="Carlito"/>
                <a:cs typeface="Carlito"/>
              </a:rPr>
              <a:t>and </a:t>
            </a:r>
            <a:r>
              <a:rPr dirty="0" sz="2800" spc="-10">
                <a:latin typeface="Carlito"/>
                <a:cs typeface="Carlito"/>
              </a:rPr>
              <a:t>depletion </a:t>
            </a:r>
            <a:r>
              <a:rPr dirty="0" sz="2800">
                <a:latin typeface="Carlito"/>
                <a:cs typeface="Carlito"/>
              </a:rPr>
              <a:t>of </a:t>
            </a:r>
            <a:r>
              <a:rPr dirty="0" sz="2800" spc="-20">
                <a:latin typeface="Carlito"/>
                <a:cs typeface="Carlito"/>
              </a:rPr>
              <a:t>groundwater </a:t>
            </a:r>
            <a:r>
              <a:rPr dirty="0" sz="2800">
                <a:latin typeface="Carlito"/>
                <a:cs typeface="Carlito"/>
              </a:rPr>
              <a:t>and soil </a:t>
            </a:r>
            <a:r>
              <a:rPr dirty="0" sz="2800" spc="-10">
                <a:latin typeface="Carlito"/>
                <a:cs typeface="Carlito"/>
              </a:rPr>
              <a:t>moisture. </a:t>
            </a:r>
            <a:r>
              <a:rPr dirty="0" sz="2800" spc="-5">
                <a:latin typeface="Carlito"/>
                <a:cs typeface="Carlito"/>
              </a:rPr>
              <a:t>It </a:t>
            </a:r>
            <a:r>
              <a:rPr dirty="0" sz="2800" spc="-10">
                <a:latin typeface="Carlito"/>
                <a:cs typeface="Carlito"/>
              </a:rPr>
              <a:t>occurs  </a:t>
            </a:r>
            <a:r>
              <a:rPr dirty="0" sz="2800">
                <a:latin typeface="Carlito"/>
                <a:cs typeface="Carlito"/>
              </a:rPr>
              <a:t>when </a:t>
            </a:r>
            <a:r>
              <a:rPr dirty="0" sz="2800" spc="-20">
                <a:latin typeface="Carlito"/>
                <a:cs typeface="Carlito"/>
              </a:rPr>
              <a:t>evaporation </a:t>
            </a:r>
            <a:r>
              <a:rPr dirty="0" sz="2800">
                <a:latin typeface="Carlito"/>
                <a:cs typeface="Carlito"/>
              </a:rPr>
              <a:t>and </a:t>
            </a:r>
            <a:r>
              <a:rPr dirty="0" sz="2800" spc="-15">
                <a:latin typeface="Carlito"/>
                <a:cs typeface="Carlito"/>
              </a:rPr>
              <a:t>transpiration </a:t>
            </a:r>
            <a:r>
              <a:rPr dirty="0" sz="2800" spc="-5">
                <a:latin typeface="Carlito"/>
                <a:cs typeface="Carlito"/>
              </a:rPr>
              <a:t>(the </a:t>
            </a:r>
            <a:r>
              <a:rPr dirty="0" sz="2800" spc="-15">
                <a:latin typeface="Carlito"/>
                <a:cs typeface="Carlito"/>
              </a:rPr>
              <a:t>movement </a:t>
            </a:r>
            <a:r>
              <a:rPr dirty="0" sz="2800">
                <a:latin typeface="Carlito"/>
                <a:cs typeface="Carlito"/>
              </a:rPr>
              <a:t>of </a:t>
            </a:r>
            <a:r>
              <a:rPr dirty="0" sz="2800" spc="-25">
                <a:latin typeface="Carlito"/>
                <a:cs typeface="Carlito"/>
              </a:rPr>
              <a:t>water </a:t>
            </a:r>
            <a:r>
              <a:rPr dirty="0" sz="2800" spc="-5">
                <a:latin typeface="Carlito"/>
                <a:cs typeface="Carlito"/>
              </a:rPr>
              <a:t>in the  </a:t>
            </a:r>
            <a:r>
              <a:rPr dirty="0" sz="2800">
                <a:latin typeface="Carlito"/>
                <a:cs typeface="Carlito"/>
              </a:rPr>
              <a:t>soil </a:t>
            </a:r>
            <a:r>
              <a:rPr dirty="0" sz="2800" spc="-10">
                <a:latin typeface="Carlito"/>
                <a:cs typeface="Carlito"/>
              </a:rPr>
              <a:t>through plants </a:t>
            </a:r>
            <a:r>
              <a:rPr dirty="0" sz="2800" spc="-20">
                <a:latin typeface="Carlito"/>
                <a:cs typeface="Carlito"/>
              </a:rPr>
              <a:t>into </a:t>
            </a:r>
            <a:r>
              <a:rPr dirty="0" sz="2800">
                <a:latin typeface="Carlito"/>
                <a:cs typeface="Carlito"/>
              </a:rPr>
              <a:t>the air) </a:t>
            </a:r>
            <a:r>
              <a:rPr dirty="0" sz="2800" spc="-25">
                <a:latin typeface="Carlito"/>
                <a:cs typeface="Carlito"/>
              </a:rPr>
              <a:t>exceed </a:t>
            </a:r>
            <a:r>
              <a:rPr dirty="0" sz="2800" spc="-10">
                <a:latin typeface="Carlito"/>
                <a:cs typeface="Carlito"/>
              </a:rPr>
              <a:t>precipitation </a:t>
            </a:r>
            <a:r>
              <a:rPr dirty="0" sz="2800" spc="-20">
                <a:latin typeface="Carlito"/>
                <a:cs typeface="Carlito"/>
              </a:rPr>
              <a:t>for </a:t>
            </a:r>
            <a:r>
              <a:rPr dirty="0" sz="2800">
                <a:latin typeface="Carlito"/>
                <a:cs typeface="Carlito"/>
              </a:rPr>
              <a:t>a  </a:t>
            </a:r>
            <a:r>
              <a:rPr dirty="0" sz="2800" spc="-10">
                <a:latin typeface="Carlito"/>
                <a:cs typeface="Carlito"/>
              </a:rPr>
              <a:t>considerable </a:t>
            </a:r>
            <a:r>
              <a:rPr dirty="0" sz="2800" spc="-5">
                <a:latin typeface="Carlito"/>
                <a:cs typeface="Carlito"/>
              </a:rPr>
              <a:t>period. </a:t>
            </a:r>
            <a:r>
              <a:rPr dirty="0" sz="2800" spc="-15">
                <a:latin typeface="Carlito"/>
                <a:cs typeface="Carlito"/>
              </a:rPr>
              <a:t>Drought </a:t>
            </a:r>
            <a:r>
              <a:rPr dirty="0" sz="2800" spc="-5">
                <a:latin typeface="Carlito"/>
                <a:cs typeface="Carlito"/>
              </a:rPr>
              <a:t>is </a:t>
            </a:r>
            <a:r>
              <a:rPr dirty="0" sz="2800" spc="-10">
                <a:latin typeface="Carlito"/>
                <a:cs typeface="Carlito"/>
              </a:rPr>
              <a:t>the </a:t>
            </a:r>
            <a:r>
              <a:rPr dirty="0" sz="2800" spc="-15">
                <a:latin typeface="Carlito"/>
                <a:cs typeface="Carlito"/>
              </a:rPr>
              <a:t>most </a:t>
            </a:r>
            <a:r>
              <a:rPr dirty="0" sz="2800" spc="-5">
                <a:latin typeface="Carlito"/>
                <a:cs typeface="Carlito"/>
              </a:rPr>
              <a:t>serious </a:t>
            </a:r>
            <a:r>
              <a:rPr dirty="0" sz="2800" spc="-15">
                <a:latin typeface="Carlito"/>
                <a:cs typeface="Carlito"/>
              </a:rPr>
              <a:t>physical </a:t>
            </a:r>
            <a:r>
              <a:rPr dirty="0" sz="2800" spc="-20">
                <a:latin typeface="Carlito"/>
                <a:cs typeface="Carlito"/>
              </a:rPr>
              <a:t>hazard  </a:t>
            </a:r>
            <a:r>
              <a:rPr dirty="0" sz="2800" spc="-10">
                <a:latin typeface="Carlito"/>
                <a:cs typeface="Carlito"/>
              </a:rPr>
              <a:t>to </a:t>
            </a:r>
            <a:r>
              <a:rPr dirty="0" sz="2800" spc="-5">
                <a:latin typeface="Carlito"/>
                <a:cs typeface="Carlito"/>
              </a:rPr>
              <a:t>agriculture in </a:t>
            </a:r>
            <a:r>
              <a:rPr dirty="0" sz="2800">
                <a:latin typeface="Carlito"/>
                <a:cs typeface="Carlito"/>
              </a:rPr>
              <a:t>nearly </a:t>
            </a:r>
            <a:r>
              <a:rPr dirty="0" sz="2800" spc="-5">
                <a:latin typeface="Carlito"/>
                <a:cs typeface="Carlito"/>
              </a:rPr>
              <a:t>every </a:t>
            </a:r>
            <a:r>
              <a:rPr dirty="0" sz="2800">
                <a:latin typeface="Carlito"/>
                <a:cs typeface="Carlito"/>
              </a:rPr>
              <a:t>part of the</a:t>
            </a:r>
            <a:r>
              <a:rPr dirty="0" sz="2800" spc="-80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world.</a:t>
            </a:r>
            <a:endParaRPr sz="2800">
              <a:latin typeface="Carlito"/>
              <a:cs typeface="Carlito"/>
            </a:endParaRPr>
          </a:p>
          <a:p>
            <a:pPr algn="just" marL="241300" marR="8890" indent="-228600">
              <a:lnSpc>
                <a:spcPts val="3020"/>
              </a:lnSpc>
              <a:spcBef>
                <a:spcPts val="104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15">
                <a:latin typeface="Carlito"/>
                <a:cs typeface="Carlito"/>
              </a:rPr>
              <a:t>Drought</a:t>
            </a:r>
            <a:r>
              <a:rPr dirty="0" sz="2800" spc="600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is caused </a:t>
            </a:r>
            <a:r>
              <a:rPr dirty="0" sz="2800" spc="-10">
                <a:latin typeface="Carlito"/>
                <a:cs typeface="Carlito"/>
              </a:rPr>
              <a:t>by </a:t>
            </a:r>
            <a:r>
              <a:rPr dirty="0" sz="2800" spc="-5">
                <a:latin typeface="Carlito"/>
                <a:cs typeface="Carlito"/>
              </a:rPr>
              <a:t>not only lack </a:t>
            </a:r>
            <a:r>
              <a:rPr dirty="0" sz="2800">
                <a:latin typeface="Carlito"/>
                <a:cs typeface="Carlito"/>
              </a:rPr>
              <a:t>of </a:t>
            </a:r>
            <a:r>
              <a:rPr dirty="0" sz="2800" spc="-15">
                <a:latin typeface="Carlito"/>
                <a:cs typeface="Carlito"/>
              </a:rPr>
              <a:t>precipitation  </a:t>
            </a:r>
            <a:r>
              <a:rPr dirty="0" sz="2800">
                <a:latin typeface="Carlito"/>
                <a:cs typeface="Carlito"/>
              </a:rPr>
              <a:t>and </a:t>
            </a:r>
            <a:r>
              <a:rPr dirty="0" sz="2800" spc="-10">
                <a:latin typeface="Carlito"/>
                <a:cs typeface="Carlito"/>
              </a:rPr>
              <a:t>high  </a:t>
            </a:r>
            <a:r>
              <a:rPr dirty="0" sz="2800" spc="-15">
                <a:latin typeface="Carlito"/>
                <a:cs typeface="Carlito"/>
              </a:rPr>
              <a:t>temperatures </a:t>
            </a:r>
            <a:r>
              <a:rPr dirty="0" sz="2800">
                <a:latin typeface="Carlito"/>
                <a:cs typeface="Carlito"/>
              </a:rPr>
              <a:t>but </a:t>
            </a:r>
            <a:r>
              <a:rPr dirty="0" sz="2800" spc="-5">
                <a:latin typeface="Carlito"/>
                <a:cs typeface="Carlito"/>
              </a:rPr>
              <a:t>by </a:t>
            </a:r>
            <a:r>
              <a:rPr dirty="0" sz="2800" spc="-10">
                <a:latin typeface="Carlito"/>
                <a:cs typeface="Carlito"/>
              </a:rPr>
              <a:t>overuse </a:t>
            </a:r>
            <a:r>
              <a:rPr dirty="0" sz="2800">
                <a:latin typeface="Carlito"/>
                <a:cs typeface="Carlito"/>
              </a:rPr>
              <a:t>and</a:t>
            </a:r>
            <a:r>
              <a:rPr dirty="0" sz="2800" spc="-25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overpopulation.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485965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40">
                <a:latin typeface="Trebuchet MS"/>
                <a:cs typeface="Trebuchet MS"/>
              </a:rPr>
              <a:t>Categories </a:t>
            </a:r>
            <a:r>
              <a:rPr dirty="0" spc="-195">
                <a:latin typeface="Trebuchet MS"/>
                <a:cs typeface="Trebuchet MS"/>
              </a:rPr>
              <a:t>of</a:t>
            </a:r>
            <a:r>
              <a:rPr dirty="0" spc="-690">
                <a:latin typeface="Trebuchet MS"/>
                <a:cs typeface="Trebuchet MS"/>
              </a:rPr>
              <a:t> </a:t>
            </a:r>
            <a:r>
              <a:rPr dirty="0" spc="-190">
                <a:latin typeface="Trebuchet MS"/>
                <a:cs typeface="Trebuchet MS"/>
              </a:rPr>
              <a:t>Drought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54822"/>
            <a:ext cx="10365740" cy="4030345"/>
          </a:xfrm>
          <a:prstGeom prst="rect">
            <a:avLst/>
          </a:prstGeom>
        </p:spPr>
        <p:txBody>
          <a:bodyPr wrap="square" lIns="0" tIns="113665" rIns="0" bIns="0" rtlCol="0" vert="horz">
            <a:spAutoFit/>
          </a:bodyPr>
          <a:lstStyle/>
          <a:p>
            <a:pPr algn="just" marL="241300" marR="6985" indent="-228600">
              <a:lnSpc>
                <a:spcPct val="70000"/>
              </a:lnSpc>
              <a:spcBef>
                <a:spcPts val="89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200" spc="-10" b="1">
                <a:latin typeface="Carlito"/>
                <a:cs typeface="Carlito"/>
              </a:rPr>
              <a:t>Meteorological drought </a:t>
            </a:r>
            <a:r>
              <a:rPr dirty="0" sz="2200" spc="-5">
                <a:latin typeface="Carlito"/>
                <a:cs typeface="Carlito"/>
              </a:rPr>
              <a:t>is specific </a:t>
            </a:r>
            <a:r>
              <a:rPr dirty="0" sz="2200" spc="-10">
                <a:latin typeface="Carlito"/>
                <a:cs typeface="Carlito"/>
              </a:rPr>
              <a:t>to </a:t>
            </a:r>
            <a:r>
              <a:rPr dirty="0" sz="2200" spc="-20">
                <a:latin typeface="Carlito"/>
                <a:cs typeface="Carlito"/>
              </a:rPr>
              <a:t>different </a:t>
            </a:r>
            <a:r>
              <a:rPr dirty="0" sz="2200" spc="-5">
                <a:latin typeface="Carlito"/>
                <a:cs typeface="Carlito"/>
              </a:rPr>
              <a:t>regions, </a:t>
            </a:r>
            <a:r>
              <a:rPr dirty="0" sz="2200" spc="-10">
                <a:latin typeface="Carlito"/>
                <a:cs typeface="Carlito"/>
              </a:rPr>
              <a:t>depending </a:t>
            </a:r>
            <a:r>
              <a:rPr dirty="0" sz="2200" spc="-5">
                <a:latin typeface="Carlito"/>
                <a:cs typeface="Carlito"/>
              </a:rPr>
              <a:t>on </a:t>
            </a: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10">
                <a:latin typeface="Carlito"/>
                <a:cs typeface="Carlito"/>
              </a:rPr>
              <a:t>amount </a:t>
            </a:r>
            <a:r>
              <a:rPr dirty="0" sz="2200" spc="-5">
                <a:latin typeface="Carlito"/>
                <a:cs typeface="Carlito"/>
              </a:rPr>
              <a:t>of   yearly </a:t>
            </a:r>
            <a:r>
              <a:rPr dirty="0" sz="2200" spc="-15">
                <a:latin typeface="Carlito"/>
                <a:cs typeface="Carlito"/>
              </a:rPr>
              <a:t>precipitation </a:t>
            </a:r>
            <a:r>
              <a:rPr dirty="0" sz="2200" spc="-10">
                <a:latin typeface="Carlito"/>
                <a:cs typeface="Carlito"/>
              </a:rPr>
              <a:t>that's </a:t>
            </a:r>
            <a:r>
              <a:rPr dirty="0" sz="2200" spc="-20">
                <a:latin typeface="Carlito"/>
                <a:cs typeface="Carlito"/>
              </a:rPr>
              <a:t>average </a:t>
            </a:r>
            <a:r>
              <a:rPr dirty="0" sz="2200" spc="-15">
                <a:latin typeface="Carlito"/>
                <a:cs typeface="Carlito"/>
              </a:rPr>
              <a:t>for </a:t>
            </a:r>
            <a:r>
              <a:rPr dirty="0" sz="2200" spc="-10">
                <a:latin typeface="Carlito"/>
                <a:cs typeface="Carlito"/>
              </a:rPr>
              <a:t>that area. </a:t>
            </a:r>
            <a:r>
              <a:rPr dirty="0" sz="2200" spc="-15">
                <a:latin typeface="Carlito"/>
                <a:cs typeface="Carlito"/>
              </a:rPr>
              <a:t>For example, </a:t>
            </a: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10">
                <a:latin typeface="Carlito"/>
                <a:cs typeface="Carlito"/>
              </a:rPr>
              <a:t>southwest portion </a:t>
            </a:r>
            <a:r>
              <a:rPr dirty="0" sz="2200" spc="-5">
                <a:latin typeface="Carlito"/>
                <a:cs typeface="Carlito"/>
              </a:rPr>
              <a:t>of  </a:t>
            </a: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10">
                <a:latin typeface="Carlito"/>
                <a:cs typeface="Carlito"/>
              </a:rPr>
              <a:t>United </a:t>
            </a:r>
            <a:r>
              <a:rPr dirty="0" sz="2200" spc="-15">
                <a:latin typeface="Carlito"/>
                <a:cs typeface="Carlito"/>
              </a:rPr>
              <a:t>States </a:t>
            </a:r>
            <a:r>
              <a:rPr dirty="0" sz="2200" spc="-20">
                <a:latin typeface="Carlito"/>
                <a:cs typeface="Carlito"/>
              </a:rPr>
              <a:t>averages </a:t>
            </a:r>
            <a:r>
              <a:rPr dirty="0" sz="2200">
                <a:latin typeface="Carlito"/>
                <a:cs typeface="Carlito"/>
              </a:rPr>
              <a:t>less than 3 </a:t>
            </a:r>
            <a:r>
              <a:rPr dirty="0" sz="2200" spc="-10">
                <a:latin typeface="Carlito"/>
                <a:cs typeface="Carlito"/>
              </a:rPr>
              <a:t>inches </a:t>
            </a:r>
            <a:r>
              <a:rPr dirty="0" sz="2200" spc="-5">
                <a:latin typeface="Carlito"/>
                <a:cs typeface="Carlito"/>
              </a:rPr>
              <a:t>(7.6 </a:t>
            </a:r>
            <a:r>
              <a:rPr dirty="0" sz="2200" spc="-10">
                <a:latin typeface="Carlito"/>
                <a:cs typeface="Carlito"/>
              </a:rPr>
              <a:t>centimeters) </a:t>
            </a:r>
            <a:r>
              <a:rPr dirty="0" sz="2200" spc="-5">
                <a:latin typeface="Carlito"/>
                <a:cs typeface="Carlito"/>
              </a:rPr>
              <a:t>of </a:t>
            </a:r>
            <a:r>
              <a:rPr dirty="0" sz="2200" spc="-10">
                <a:latin typeface="Carlito"/>
                <a:cs typeface="Carlito"/>
              </a:rPr>
              <a:t>precipitation </a:t>
            </a:r>
            <a:r>
              <a:rPr dirty="0" sz="2200">
                <a:latin typeface="Carlito"/>
                <a:cs typeface="Carlito"/>
              </a:rPr>
              <a:t>per </a:t>
            </a:r>
            <a:r>
              <a:rPr dirty="0" sz="2200" spc="-45">
                <a:latin typeface="Carlito"/>
                <a:cs typeface="Carlito"/>
              </a:rPr>
              <a:t>year,  </a:t>
            </a:r>
            <a:r>
              <a:rPr dirty="0" sz="2200" spc="-5">
                <a:latin typeface="Carlito"/>
                <a:cs typeface="Carlito"/>
              </a:rPr>
              <a:t>while </a:t>
            </a: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10">
                <a:latin typeface="Carlito"/>
                <a:cs typeface="Carlito"/>
              </a:rPr>
              <a:t>Northwest gets more </a:t>
            </a:r>
            <a:r>
              <a:rPr dirty="0" sz="2200">
                <a:latin typeface="Carlito"/>
                <a:cs typeface="Carlito"/>
              </a:rPr>
              <a:t>than 150 </a:t>
            </a:r>
            <a:r>
              <a:rPr dirty="0" sz="2200" spc="-10">
                <a:latin typeface="Carlito"/>
                <a:cs typeface="Carlito"/>
              </a:rPr>
              <a:t>inches </a:t>
            </a:r>
            <a:r>
              <a:rPr dirty="0" sz="2200">
                <a:latin typeface="Carlito"/>
                <a:cs typeface="Carlito"/>
              </a:rPr>
              <a:t>(381 cm) per </a:t>
            </a:r>
            <a:r>
              <a:rPr dirty="0" sz="2200" spc="-45">
                <a:latin typeface="Carlito"/>
                <a:cs typeface="Carlito"/>
              </a:rPr>
              <a:t>year, </a:t>
            </a:r>
            <a:r>
              <a:rPr dirty="0" sz="2200" spc="-10">
                <a:latin typeface="Carlito"/>
                <a:cs typeface="Carlito"/>
              </a:rPr>
              <a:t>according to </a:t>
            </a: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15">
                <a:latin typeface="Carlito"/>
                <a:cs typeface="Carlito"/>
              </a:rPr>
              <a:t>U.S.  </a:t>
            </a:r>
            <a:r>
              <a:rPr dirty="0" sz="2200" spc="-5">
                <a:latin typeface="Carlito"/>
                <a:cs typeface="Carlito"/>
              </a:rPr>
              <a:t>Department of </a:t>
            </a:r>
            <a:r>
              <a:rPr dirty="0" sz="2200" spc="-40">
                <a:latin typeface="Carlito"/>
                <a:cs typeface="Carlito"/>
              </a:rPr>
              <a:t>Interior. </a:t>
            </a:r>
            <a:r>
              <a:rPr dirty="0" sz="2200">
                <a:latin typeface="Carlito"/>
                <a:cs typeface="Carlito"/>
              </a:rPr>
              <a:t>A </a:t>
            </a:r>
            <a:r>
              <a:rPr dirty="0" sz="2200" spc="-10">
                <a:latin typeface="Carlito"/>
                <a:cs typeface="Carlito"/>
              </a:rPr>
              <a:t>decrease </a:t>
            </a:r>
            <a:r>
              <a:rPr dirty="0" sz="2200" spc="-15">
                <a:latin typeface="Carlito"/>
                <a:cs typeface="Carlito"/>
              </a:rPr>
              <a:t>in precipitation </a:t>
            </a:r>
            <a:r>
              <a:rPr dirty="0" sz="2200" spc="-10">
                <a:latin typeface="Carlito"/>
                <a:cs typeface="Carlito"/>
              </a:rPr>
              <a:t>compared to </a:t>
            </a: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15">
                <a:latin typeface="Carlito"/>
                <a:cs typeface="Carlito"/>
              </a:rPr>
              <a:t>historical </a:t>
            </a:r>
            <a:r>
              <a:rPr dirty="0" sz="2200" spc="-20">
                <a:latin typeface="Carlito"/>
                <a:cs typeface="Carlito"/>
              </a:rPr>
              <a:t>average </a:t>
            </a:r>
            <a:r>
              <a:rPr dirty="0" sz="2200" spc="-15">
                <a:latin typeface="Carlito"/>
                <a:cs typeface="Carlito"/>
              </a:rPr>
              <a:t>for  </a:t>
            </a:r>
            <a:r>
              <a:rPr dirty="0" sz="2200" spc="-5">
                <a:latin typeface="Carlito"/>
                <a:cs typeface="Carlito"/>
              </a:rPr>
              <a:t>that </a:t>
            </a:r>
            <a:r>
              <a:rPr dirty="0" sz="2200" spc="-10">
                <a:latin typeface="Carlito"/>
                <a:cs typeface="Carlito"/>
              </a:rPr>
              <a:t>area </a:t>
            </a:r>
            <a:r>
              <a:rPr dirty="0" sz="2200" spc="-5">
                <a:latin typeface="Carlito"/>
                <a:cs typeface="Carlito"/>
              </a:rPr>
              <a:t>would </a:t>
            </a:r>
            <a:r>
              <a:rPr dirty="0" sz="2200">
                <a:latin typeface="Carlito"/>
                <a:cs typeface="Carlito"/>
              </a:rPr>
              <a:t>qualify as a </a:t>
            </a:r>
            <a:r>
              <a:rPr dirty="0" sz="2200" spc="-10">
                <a:latin typeface="Carlito"/>
                <a:cs typeface="Carlito"/>
              </a:rPr>
              <a:t>meteorological</a:t>
            </a:r>
            <a:r>
              <a:rPr dirty="0" sz="2200" spc="-90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drought.</a:t>
            </a:r>
            <a:endParaRPr sz="2200">
              <a:latin typeface="Carlito"/>
              <a:cs typeface="Carlito"/>
            </a:endParaRPr>
          </a:p>
          <a:p>
            <a:pPr algn="just" marL="241300" marR="7620" indent="-228600">
              <a:lnSpc>
                <a:spcPct val="7010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200" spc="-10" b="1">
                <a:latin typeface="Carlito"/>
                <a:cs typeface="Carlito"/>
              </a:rPr>
              <a:t>Agricultural drought </a:t>
            </a:r>
            <a:r>
              <a:rPr dirty="0" sz="2200" spc="-10">
                <a:latin typeface="Carlito"/>
                <a:cs typeface="Carlito"/>
              </a:rPr>
              <a:t>accounts </a:t>
            </a:r>
            <a:r>
              <a:rPr dirty="0" sz="2200" spc="-15">
                <a:latin typeface="Carlito"/>
                <a:cs typeface="Carlito"/>
              </a:rPr>
              <a:t>for </a:t>
            </a:r>
            <a:r>
              <a:rPr dirty="0" sz="2200" spc="-10">
                <a:latin typeface="Carlito"/>
                <a:cs typeface="Carlito"/>
              </a:rPr>
              <a:t>the </a:t>
            </a:r>
            <a:r>
              <a:rPr dirty="0" sz="2200" spc="-20">
                <a:latin typeface="Carlito"/>
                <a:cs typeface="Carlito"/>
              </a:rPr>
              <a:t>water </a:t>
            </a:r>
            <a:r>
              <a:rPr dirty="0" sz="2200">
                <a:latin typeface="Carlito"/>
                <a:cs typeface="Carlito"/>
              </a:rPr>
              <a:t>needs </a:t>
            </a:r>
            <a:r>
              <a:rPr dirty="0" sz="2200" spc="-5">
                <a:latin typeface="Carlito"/>
                <a:cs typeface="Carlito"/>
              </a:rPr>
              <a:t>of </a:t>
            </a:r>
            <a:r>
              <a:rPr dirty="0" sz="2200" spc="-15">
                <a:latin typeface="Carlito"/>
                <a:cs typeface="Carlito"/>
              </a:rPr>
              <a:t>crops </a:t>
            </a:r>
            <a:r>
              <a:rPr dirty="0" sz="2200" spc="-10">
                <a:latin typeface="Carlito"/>
                <a:cs typeface="Carlito"/>
              </a:rPr>
              <a:t>during </a:t>
            </a:r>
            <a:r>
              <a:rPr dirty="0" sz="2200" spc="-20">
                <a:latin typeface="Carlito"/>
                <a:cs typeface="Carlito"/>
              </a:rPr>
              <a:t>different </a:t>
            </a:r>
            <a:r>
              <a:rPr dirty="0" sz="2200" spc="-15">
                <a:latin typeface="Carlito"/>
                <a:cs typeface="Carlito"/>
              </a:rPr>
              <a:t>growing  </a:t>
            </a:r>
            <a:r>
              <a:rPr dirty="0" sz="2200" spc="-10">
                <a:latin typeface="Carlito"/>
                <a:cs typeface="Carlito"/>
              </a:rPr>
              <a:t>stages. </a:t>
            </a:r>
            <a:r>
              <a:rPr dirty="0" sz="2200" spc="-15">
                <a:latin typeface="Carlito"/>
                <a:cs typeface="Carlito"/>
              </a:rPr>
              <a:t>For </a:t>
            </a:r>
            <a:r>
              <a:rPr dirty="0" sz="2200" spc="-10">
                <a:latin typeface="Carlito"/>
                <a:cs typeface="Carlito"/>
              </a:rPr>
              <a:t>instance, </a:t>
            </a:r>
            <a:r>
              <a:rPr dirty="0" sz="2200">
                <a:latin typeface="Carlito"/>
                <a:cs typeface="Carlito"/>
              </a:rPr>
              <a:t>not </a:t>
            </a:r>
            <a:r>
              <a:rPr dirty="0" sz="2200" spc="-5">
                <a:latin typeface="Carlito"/>
                <a:cs typeface="Carlito"/>
              </a:rPr>
              <a:t>enough </a:t>
            </a:r>
            <a:r>
              <a:rPr dirty="0" sz="2200" spc="-10">
                <a:latin typeface="Carlito"/>
                <a:cs typeface="Carlito"/>
              </a:rPr>
              <a:t>moisture at planting </a:t>
            </a:r>
            <a:r>
              <a:rPr dirty="0" sz="2200">
                <a:latin typeface="Carlito"/>
                <a:cs typeface="Carlito"/>
              </a:rPr>
              <a:t>time </a:t>
            </a:r>
            <a:r>
              <a:rPr dirty="0" sz="2200" spc="-20">
                <a:latin typeface="Carlito"/>
                <a:cs typeface="Carlito"/>
              </a:rPr>
              <a:t>may </a:t>
            </a:r>
            <a:r>
              <a:rPr dirty="0" sz="2200" spc="-5">
                <a:latin typeface="Carlito"/>
                <a:cs typeface="Carlito"/>
              </a:rPr>
              <a:t>hinder germination,  </a:t>
            </a:r>
            <a:r>
              <a:rPr dirty="0" sz="2200">
                <a:latin typeface="Carlito"/>
                <a:cs typeface="Carlito"/>
              </a:rPr>
              <a:t>leading </a:t>
            </a:r>
            <a:r>
              <a:rPr dirty="0" sz="2200" spc="-10">
                <a:latin typeface="Carlito"/>
                <a:cs typeface="Carlito"/>
              </a:rPr>
              <a:t>to </a:t>
            </a:r>
            <a:r>
              <a:rPr dirty="0" sz="2200">
                <a:latin typeface="Carlito"/>
                <a:cs typeface="Carlito"/>
              </a:rPr>
              <a:t>low </a:t>
            </a:r>
            <a:r>
              <a:rPr dirty="0" sz="2200" spc="-5">
                <a:latin typeface="Carlito"/>
                <a:cs typeface="Carlito"/>
              </a:rPr>
              <a:t>plant populations </a:t>
            </a:r>
            <a:r>
              <a:rPr dirty="0" sz="2200">
                <a:latin typeface="Carlito"/>
                <a:cs typeface="Carlito"/>
              </a:rPr>
              <a:t>and a </a:t>
            </a:r>
            <a:r>
              <a:rPr dirty="0" sz="2200" spc="-5">
                <a:latin typeface="Carlito"/>
                <a:cs typeface="Carlito"/>
              </a:rPr>
              <a:t>reduction in</a:t>
            </a:r>
            <a:r>
              <a:rPr dirty="0" sz="2200" spc="-155">
                <a:latin typeface="Carlito"/>
                <a:cs typeface="Carlito"/>
              </a:rPr>
              <a:t> </a:t>
            </a:r>
            <a:r>
              <a:rPr dirty="0" sz="2200" spc="-5">
                <a:latin typeface="Carlito"/>
                <a:cs typeface="Carlito"/>
              </a:rPr>
              <a:t>yield.</a:t>
            </a:r>
            <a:endParaRPr sz="2200">
              <a:latin typeface="Carlito"/>
              <a:cs typeface="Carlito"/>
            </a:endParaRPr>
          </a:p>
          <a:p>
            <a:pPr algn="just" marL="241300" marR="5080" indent="-228600">
              <a:lnSpc>
                <a:spcPct val="70100"/>
              </a:lnSpc>
              <a:spcBef>
                <a:spcPts val="99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200" spc="-10" b="1">
                <a:latin typeface="Carlito"/>
                <a:cs typeface="Carlito"/>
              </a:rPr>
              <a:t>Hydrological drought </a:t>
            </a:r>
            <a:r>
              <a:rPr dirty="0" sz="2200" spc="-25">
                <a:latin typeface="Carlito"/>
                <a:cs typeface="Carlito"/>
              </a:rPr>
              <a:t>refers </a:t>
            </a:r>
            <a:r>
              <a:rPr dirty="0" sz="2200" spc="-10">
                <a:latin typeface="Carlito"/>
                <a:cs typeface="Carlito"/>
              </a:rPr>
              <a:t>to persistently </a:t>
            </a:r>
            <a:r>
              <a:rPr dirty="0" sz="2200">
                <a:latin typeface="Carlito"/>
                <a:cs typeface="Carlito"/>
              </a:rPr>
              <a:t>low </a:t>
            </a:r>
            <a:r>
              <a:rPr dirty="0" sz="2200" spc="-15">
                <a:latin typeface="Carlito"/>
                <a:cs typeface="Carlito"/>
              </a:rPr>
              <a:t>water </a:t>
            </a:r>
            <a:r>
              <a:rPr dirty="0" sz="2200" spc="-10">
                <a:latin typeface="Carlito"/>
                <a:cs typeface="Carlito"/>
              </a:rPr>
              <a:t>volumes </a:t>
            </a:r>
            <a:r>
              <a:rPr dirty="0" sz="2200" spc="-5">
                <a:latin typeface="Carlito"/>
                <a:cs typeface="Carlito"/>
              </a:rPr>
              <a:t>in streams, </a:t>
            </a:r>
            <a:r>
              <a:rPr dirty="0" sz="2200" spc="-15">
                <a:latin typeface="Carlito"/>
                <a:cs typeface="Carlito"/>
              </a:rPr>
              <a:t>rivers </a:t>
            </a:r>
            <a:r>
              <a:rPr dirty="0" sz="2200" spc="-5">
                <a:latin typeface="Carlito"/>
                <a:cs typeface="Carlito"/>
              </a:rPr>
              <a:t>and  </a:t>
            </a:r>
            <a:r>
              <a:rPr dirty="0" sz="2200" spc="-10">
                <a:latin typeface="Carlito"/>
                <a:cs typeface="Carlito"/>
              </a:rPr>
              <a:t>reservoirs. Human </a:t>
            </a:r>
            <a:r>
              <a:rPr dirty="0" sz="2200" spc="-5">
                <a:latin typeface="Carlito"/>
                <a:cs typeface="Carlito"/>
              </a:rPr>
              <a:t>activities, such </a:t>
            </a:r>
            <a:r>
              <a:rPr dirty="0" sz="2200">
                <a:latin typeface="Carlito"/>
                <a:cs typeface="Carlito"/>
              </a:rPr>
              <a:t>as </a:t>
            </a:r>
            <a:r>
              <a:rPr dirty="0" sz="2200" spc="-20">
                <a:latin typeface="Carlito"/>
                <a:cs typeface="Carlito"/>
              </a:rPr>
              <a:t>drawdown </a:t>
            </a:r>
            <a:r>
              <a:rPr dirty="0" sz="2200">
                <a:latin typeface="Carlito"/>
                <a:cs typeface="Carlito"/>
              </a:rPr>
              <a:t>of </a:t>
            </a:r>
            <a:r>
              <a:rPr dirty="0" sz="2200" spc="-10">
                <a:latin typeface="Carlito"/>
                <a:cs typeface="Carlito"/>
              </a:rPr>
              <a:t>reservoirs, </a:t>
            </a:r>
            <a:r>
              <a:rPr dirty="0" sz="2200" spc="-20">
                <a:latin typeface="Carlito"/>
                <a:cs typeface="Carlito"/>
              </a:rPr>
              <a:t>can </a:t>
            </a:r>
            <a:r>
              <a:rPr dirty="0" sz="2200" spc="-15">
                <a:latin typeface="Carlito"/>
                <a:cs typeface="Carlito"/>
              </a:rPr>
              <a:t>worsen hydrological  </a:t>
            </a:r>
            <a:r>
              <a:rPr dirty="0" sz="2200" spc="-10">
                <a:latin typeface="Carlito"/>
                <a:cs typeface="Carlito"/>
              </a:rPr>
              <a:t>droughts. Hydrological drought </a:t>
            </a:r>
            <a:r>
              <a:rPr dirty="0" sz="2200" spc="-5">
                <a:latin typeface="Carlito"/>
                <a:cs typeface="Carlito"/>
              </a:rPr>
              <a:t>is often </a:t>
            </a:r>
            <a:r>
              <a:rPr dirty="0" sz="2200" spc="-20">
                <a:latin typeface="Carlito"/>
                <a:cs typeface="Carlito"/>
              </a:rPr>
              <a:t>linked </a:t>
            </a:r>
            <a:r>
              <a:rPr dirty="0" sz="2200">
                <a:latin typeface="Carlito"/>
                <a:cs typeface="Carlito"/>
              </a:rPr>
              <a:t>with </a:t>
            </a:r>
            <a:r>
              <a:rPr dirty="0" sz="2200" spc="-10">
                <a:latin typeface="Carlito"/>
                <a:cs typeface="Carlito"/>
              </a:rPr>
              <a:t>meteorological</a:t>
            </a:r>
            <a:r>
              <a:rPr dirty="0" sz="2200" spc="-30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droughts.</a:t>
            </a:r>
            <a:endParaRPr sz="2200">
              <a:latin typeface="Carlito"/>
              <a:cs typeface="Carlito"/>
            </a:endParaRPr>
          </a:p>
          <a:p>
            <a:pPr algn="just" marL="241300" marR="8255" indent="-228600">
              <a:lnSpc>
                <a:spcPct val="70100"/>
              </a:lnSpc>
              <a:spcBef>
                <a:spcPts val="99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200" spc="-5" b="1">
                <a:latin typeface="Carlito"/>
                <a:cs typeface="Carlito"/>
              </a:rPr>
              <a:t>Socioeconomic </a:t>
            </a:r>
            <a:r>
              <a:rPr dirty="0" sz="2200" spc="-10" b="1">
                <a:latin typeface="Carlito"/>
                <a:cs typeface="Carlito"/>
              </a:rPr>
              <a:t>drought </a:t>
            </a:r>
            <a:r>
              <a:rPr dirty="0" sz="2200" spc="-15">
                <a:latin typeface="Carlito"/>
                <a:cs typeface="Carlito"/>
              </a:rPr>
              <a:t>occurs </a:t>
            </a:r>
            <a:r>
              <a:rPr dirty="0" sz="2200" spc="-5">
                <a:latin typeface="Carlito"/>
                <a:cs typeface="Carlito"/>
              </a:rPr>
              <a:t>when </a:t>
            </a: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5">
                <a:latin typeface="Carlito"/>
                <a:cs typeface="Carlito"/>
              </a:rPr>
              <a:t>demand </a:t>
            </a:r>
            <a:r>
              <a:rPr dirty="0" sz="2200" spc="-15">
                <a:latin typeface="Carlito"/>
                <a:cs typeface="Carlito"/>
              </a:rPr>
              <a:t>for water exceeds </a:t>
            </a:r>
            <a:r>
              <a:rPr dirty="0" sz="2200">
                <a:latin typeface="Carlito"/>
                <a:cs typeface="Carlito"/>
              </a:rPr>
              <a:t>the </a:t>
            </a:r>
            <a:r>
              <a:rPr dirty="0" sz="2200" spc="-30">
                <a:latin typeface="Carlito"/>
                <a:cs typeface="Carlito"/>
              </a:rPr>
              <a:t>supply.  </a:t>
            </a:r>
            <a:r>
              <a:rPr dirty="0" sz="2200" spc="-10">
                <a:latin typeface="Carlito"/>
                <a:cs typeface="Carlito"/>
              </a:rPr>
              <a:t>Examples </a:t>
            </a:r>
            <a:r>
              <a:rPr dirty="0" sz="2200" spc="-5">
                <a:latin typeface="Carlito"/>
                <a:cs typeface="Carlito"/>
              </a:rPr>
              <a:t>of </a:t>
            </a:r>
            <a:r>
              <a:rPr dirty="0" sz="2200">
                <a:latin typeface="Carlito"/>
                <a:cs typeface="Carlito"/>
              </a:rPr>
              <a:t>this </a:t>
            </a:r>
            <a:r>
              <a:rPr dirty="0" sz="2200" spc="-10">
                <a:latin typeface="Carlito"/>
                <a:cs typeface="Carlito"/>
              </a:rPr>
              <a:t>kind </a:t>
            </a:r>
            <a:r>
              <a:rPr dirty="0" sz="2200" spc="-5">
                <a:latin typeface="Carlito"/>
                <a:cs typeface="Carlito"/>
              </a:rPr>
              <a:t>of </a:t>
            </a:r>
            <a:r>
              <a:rPr dirty="0" sz="2200" spc="-15">
                <a:latin typeface="Carlito"/>
                <a:cs typeface="Carlito"/>
              </a:rPr>
              <a:t>drought </a:t>
            </a:r>
            <a:r>
              <a:rPr dirty="0" sz="2200" spc="-10">
                <a:latin typeface="Carlito"/>
                <a:cs typeface="Carlito"/>
              </a:rPr>
              <a:t>include </a:t>
            </a:r>
            <a:r>
              <a:rPr dirty="0" sz="2200" spc="-15">
                <a:latin typeface="Carlito"/>
                <a:cs typeface="Carlito"/>
              </a:rPr>
              <a:t>too </a:t>
            </a:r>
            <a:r>
              <a:rPr dirty="0" sz="2200">
                <a:latin typeface="Carlito"/>
                <a:cs typeface="Carlito"/>
              </a:rPr>
              <a:t>much </a:t>
            </a:r>
            <a:r>
              <a:rPr dirty="0" sz="2200" spc="-15">
                <a:latin typeface="Carlito"/>
                <a:cs typeface="Carlito"/>
              </a:rPr>
              <a:t>irrigation </a:t>
            </a:r>
            <a:r>
              <a:rPr dirty="0" sz="2200" spc="-5">
                <a:latin typeface="Carlito"/>
                <a:cs typeface="Carlito"/>
              </a:rPr>
              <a:t>or </a:t>
            </a:r>
            <a:r>
              <a:rPr dirty="0" sz="2200">
                <a:latin typeface="Carlito"/>
                <a:cs typeface="Carlito"/>
              </a:rPr>
              <a:t>when </a:t>
            </a:r>
            <a:r>
              <a:rPr dirty="0" sz="2200" spc="-15">
                <a:latin typeface="Carlito"/>
                <a:cs typeface="Carlito"/>
              </a:rPr>
              <a:t>low </a:t>
            </a:r>
            <a:r>
              <a:rPr dirty="0" sz="2200" spc="-10">
                <a:latin typeface="Carlito"/>
                <a:cs typeface="Carlito"/>
              </a:rPr>
              <a:t>river </a:t>
            </a:r>
            <a:r>
              <a:rPr dirty="0" sz="2200" spc="-5">
                <a:latin typeface="Carlito"/>
                <a:cs typeface="Carlito"/>
              </a:rPr>
              <a:t>flow  </a:t>
            </a:r>
            <a:r>
              <a:rPr dirty="0" sz="2200" spc="-15">
                <a:latin typeface="Carlito"/>
                <a:cs typeface="Carlito"/>
              </a:rPr>
              <a:t>forces hydroelectric </a:t>
            </a:r>
            <a:r>
              <a:rPr dirty="0" sz="2200" spc="-5">
                <a:latin typeface="Carlito"/>
                <a:cs typeface="Carlito"/>
              </a:rPr>
              <a:t>power plant </a:t>
            </a:r>
            <a:r>
              <a:rPr dirty="0" sz="2200" spc="-20">
                <a:latin typeface="Carlito"/>
                <a:cs typeface="Carlito"/>
              </a:rPr>
              <a:t>operators </a:t>
            </a:r>
            <a:r>
              <a:rPr dirty="0" sz="2200" spc="-10">
                <a:latin typeface="Carlito"/>
                <a:cs typeface="Carlito"/>
              </a:rPr>
              <a:t>to </a:t>
            </a:r>
            <a:r>
              <a:rPr dirty="0" sz="2200" spc="-5">
                <a:latin typeface="Carlito"/>
                <a:cs typeface="Carlito"/>
              </a:rPr>
              <a:t>reduce </a:t>
            </a:r>
            <a:r>
              <a:rPr dirty="0" sz="2200" spc="-10">
                <a:latin typeface="Carlito"/>
                <a:cs typeface="Carlito"/>
              </a:rPr>
              <a:t>energy </a:t>
            </a:r>
            <a:r>
              <a:rPr dirty="0" sz="2200" spc="-5">
                <a:latin typeface="Carlito"/>
                <a:cs typeface="Carlito"/>
              </a:rPr>
              <a:t>production.</a:t>
            </a:r>
            <a:endParaRPr sz="2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73278"/>
            <a:ext cx="375856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25">
                <a:latin typeface="Trebuchet MS"/>
                <a:cs typeface="Trebuchet MS"/>
              </a:rPr>
              <a:t>Tracking</a:t>
            </a:r>
            <a:r>
              <a:rPr dirty="0" spc="-509">
                <a:latin typeface="Trebuchet MS"/>
                <a:cs typeface="Trebuchet MS"/>
              </a:rPr>
              <a:t> </a:t>
            </a:r>
            <a:r>
              <a:rPr dirty="0" spc="-190">
                <a:latin typeface="Trebuchet MS"/>
                <a:cs typeface="Trebuchet MS"/>
              </a:rPr>
              <a:t>Drought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932815"/>
            <a:ext cx="10361295" cy="5462905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algn="just" marL="241300" marR="5080" indent="-228600">
              <a:lnSpc>
                <a:spcPct val="9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000" spc="-5">
                <a:latin typeface="Carlito"/>
                <a:cs typeface="Carlito"/>
              </a:rPr>
              <a:t>In the United </a:t>
            </a:r>
            <a:r>
              <a:rPr dirty="0" sz="2000" spc="-10">
                <a:latin typeface="Carlito"/>
                <a:cs typeface="Carlito"/>
              </a:rPr>
              <a:t>States, the </a:t>
            </a:r>
            <a:r>
              <a:rPr dirty="0" sz="2000" spc="-15" b="1">
                <a:latin typeface="Carlito"/>
                <a:cs typeface="Carlito"/>
              </a:rPr>
              <a:t>Palmer </a:t>
            </a:r>
            <a:r>
              <a:rPr dirty="0" sz="2000" spc="-10" b="1">
                <a:latin typeface="Carlito"/>
                <a:cs typeface="Carlito"/>
              </a:rPr>
              <a:t>Drought Severity Index </a:t>
            </a:r>
            <a:r>
              <a:rPr dirty="0" sz="2000" spc="-5" b="1">
                <a:latin typeface="Carlito"/>
                <a:cs typeface="Carlito"/>
              </a:rPr>
              <a:t>(PDSI</a:t>
            </a:r>
            <a:r>
              <a:rPr dirty="0" sz="2000" spc="-5">
                <a:latin typeface="Carlito"/>
                <a:cs typeface="Carlito"/>
              </a:rPr>
              <a:t>, </a:t>
            </a:r>
            <a:r>
              <a:rPr dirty="0" sz="2000" spc="-10">
                <a:latin typeface="Carlito"/>
                <a:cs typeface="Carlito"/>
              </a:rPr>
              <a:t>weekly index </a:t>
            </a:r>
            <a:r>
              <a:rPr dirty="0" sz="2000" spc="-15">
                <a:latin typeface="Carlito"/>
                <a:cs typeface="Carlito"/>
              </a:rPr>
              <a:t>from </a:t>
            </a:r>
            <a:r>
              <a:rPr dirty="0" sz="2000" spc="-5">
                <a:latin typeface="Carlito"/>
                <a:cs typeface="Carlito"/>
              </a:rPr>
              <a:t>CPC shown),  devised </a:t>
            </a:r>
            <a:r>
              <a:rPr dirty="0" sz="2000">
                <a:latin typeface="Carlito"/>
                <a:cs typeface="Carlito"/>
              </a:rPr>
              <a:t>in 1965, </a:t>
            </a:r>
            <a:r>
              <a:rPr dirty="0" sz="2000" spc="-15">
                <a:latin typeface="Carlito"/>
                <a:cs typeface="Carlito"/>
              </a:rPr>
              <a:t>was </a:t>
            </a:r>
            <a:r>
              <a:rPr dirty="0" sz="2000">
                <a:latin typeface="Carlito"/>
                <a:cs typeface="Carlito"/>
              </a:rPr>
              <a:t>the </a:t>
            </a:r>
            <a:r>
              <a:rPr dirty="0" sz="2000" spc="-15">
                <a:latin typeface="Carlito"/>
                <a:cs typeface="Carlito"/>
              </a:rPr>
              <a:t>first </a:t>
            </a:r>
            <a:r>
              <a:rPr dirty="0" sz="2000" spc="-10">
                <a:latin typeface="Carlito"/>
                <a:cs typeface="Carlito"/>
              </a:rPr>
              <a:t>comprehensive drought </a:t>
            </a:r>
            <a:r>
              <a:rPr dirty="0" sz="2000" spc="-30">
                <a:latin typeface="Carlito"/>
                <a:cs typeface="Carlito"/>
              </a:rPr>
              <a:t>indicator. </a:t>
            </a:r>
            <a:r>
              <a:rPr dirty="0" sz="2000" spc="-5">
                <a:latin typeface="Carlito"/>
                <a:cs typeface="Carlito"/>
              </a:rPr>
              <a:t>It </a:t>
            </a:r>
            <a:r>
              <a:rPr dirty="0" sz="2000">
                <a:latin typeface="Carlito"/>
                <a:cs typeface="Carlito"/>
              </a:rPr>
              <a:t>is </a:t>
            </a:r>
            <a:r>
              <a:rPr dirty="0" sz="2000" spc="-10">
                <a:latin typeface="Carlito"/>
                <a:cs typeface="Carlito"/>
              </a:rPr>
              <a:t>considered most </a:t>
            </a:r>
            <a:r>
              <a:rPr dirty="0" sz="2000" spc="-15">
                <a:latin typeface="Carlito"/>
                <a:cs typeface="Carlito"/>
              </a:rPr>
              <a:t>effective </a:t>
            </a:r>
            <a:r>
              <a:rPr dirty="0" sz="2000" spc="-25">
                <a:latin typeface="Carlito"/>
                <a:cs typeface="Carlito"/>
              </a:rPr>
              <a:t>for  </a:t>
            </a:r>
            <a:r>
              <a:rPr dirty="0" sz="2000" spc="-10">
                <a:latin typeface="Carlito"/>
                <a:cs typeface="Carlito"/>
              </a:rPr>
              <a:t>unirrigated cropland. The </a:t>
            </a:r>
            <a:r>
              <a:rPr dirty="0" sz="2000" spc="-5">
                <a:latin typeface="Carlito"/>
                <a:cs typeface="Carlito"/>
              </a:rPr>
              <a:t>PDSI combines </a:t>
            </a:r>
            <a:r>
              <a:rPr dirty="0" sz="2000" spc="-10">
                <a:latin typeface="Carlito"/>
                <a:cs typeface="Carlito"/>
              </a:rPr>
              <a:t>temperature, </a:t>
            </a:r>
            <a:r>
              <a:rPr dirty="0" sz="2000" spc="-5">
                <a:latin typeface="Carlito"/>
                <a:cs typeface="Carlito"/>
              </a:rPr>
              <a:t>precipitation, </a:t>
            </a:r>
            <a:r>
              <a:rPr dirty="0" sz="2000" spc="-10">
                <a:latin typeface="Carlito"/>
                <a:cs typeface="Carlito"/>
              </a:rPr>
              <a:t>evaporation, transpiration,  </a:t>
            </a:r>
            <a:r>
              <a:rPr dirty="0" sz="2000" spc="-5">
                <a:latin typeface="Carlito"/>
                <a:cs typeface="Carlito"/>
              </a:rPr>
              <a:t>soil </a:t>
            </a:r>
            <a:r>
              <a:rPr dirty="0" sz="2000" spc="-10">
                <a:latin typeface="Carlito"/>
                <a:cs typeface="Carlito"/>
              </a:rPr>
              <a:t>runoff </a:t>
            </a:r>
            <a:r>
              <a:rPr dirty="0" sz="2000" spc="-5">
                <a:latin typeface="Carlito"/>
                <a:cs typeface="Carlito"/>
              </a:rPr>
              <a:t>and soil </a:t>
            </a:r>
            <a:r>
              <a:rPr dirty="0" sz="2000" spc="-10">
                <a:latin typeface="Carlito"/>
                <a:cs typeface="Carlito"/>
              </a:rPr>
              <a:t>recharge </a:t>
            </a:r>
            <a:r>
              <a:rPr dirty="0" sz="2000" spc="-15">
                <a:latin typeface="Carlito"/>
                <a:cs typeface="Carlito"/>
              </a:rPr>
              <a:t>data for </a:t>
            </a:r>
            <a:r>
              <a:rPr dirty="0" sz="2000">
                <a:latin typeface="Carlito"/>
                <a:cs typeface="Carlito"/>
              </a:rPr>
              <a:t>a </a:t>
            </a:r>
            <a:r>
              <a:rPr dirty="0" sz="2000" spc="-10">
                <a:latin typeface="Carlito"/>
                <a:cs typeface="Carlito"/>
              </a:rPr>
              <a:t>given region </a:t>
            </a:r>
            <a:r>
              <a:rPr dirty="0" sz="2000" spc="-5">
                <a:latin typeface="Carlito"/>
                <a:cs typeface="Carlito"/>
              </a:rPr>
              <a:t>to </a:t>
            </a:r>
            <a:r>
              <a:rPr dirty="0" sz="2000" spc="-10">
                <a:latin typeface="Carlito"/>
                <a:cs typeface="Carlito"/>
              </a:rPr>
              <a:t>produce </a:t>
            </a:r>
            <a:r>
              <a:rPr dirty="0" sz="2000">
                <a:latin typeface="Carlito"/>
                <a:cs typeface="Carlito"/>
              </a:rPr>
              <a:t>a </a:t>
            </a:r>
            <a:r>
              <a:rPr dirty="0" sz="2000" spc="-5">
                <a:latin typeface="Carlito"/>
                <a:cs typeface="Carlito"/>
              </a:rPr>
              <a:t>single </a:t>
            </a:r>
            <a:r>
              <a:rPr dirty="0" sz="2000" spc="-10">
                <a:latin typeface="Carlito"/>
                <a:cs typeface="Carlito"/>
              </a:rPr>
              <a:t>negative </a:t>
            </a:r>
            <a:r>
              <a:rPr dirty="0" sz="2000">
                <a:latin typeface="Carlito"/>
                <a:cs typeface="Carlito"/>
              </a:rPr>
              <a:t>number </a:t>
            </a:r>
            <a:r>
              <a:rPr dirty="0" sz="2000" spc="-10">
                <a:latin typeface="Carlito"/>
                <a:cs typeface="Carlito"/>
              </a:rPr>
              <a:t>that  </a:t>
            </a:r>
            <a:r>
              <a:rPr dirty="0" sz="2000" spc="-5">
                <a:latin typeface="Carlito"/>
                <a:cs typeface="Carlito"/>
              </a:rPr>
              <a:t>indicates </a:t>
            </a:r>
            <a:r>
              <a:rPr dirty="0" sz="2000" spc="-10">
                <a:latin typeface="Carlito"/>
                <a:cs typeface="Carlito"/>
              </a:rPr>
              <a:t>drought</a:t>
            </a:r>
            <a:r>
              <a:rPr dirty="0" sz="2000" spc="-30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conditions.</a:t>
            </a:r>
            <a:endParaRPr sz="2000">
              <a:latin typeface="Carlito"/>
              <a:cs typeface="Carlito"/>
            </a:endParaRPr>
          </a:p>
          <a:p>
            <a:pPr algn="just" marL="241300" marR="508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000">
                <a:latin typeface="Carlito"/>
                <a:cs typeface="Carlito"/>
              </a:rPr>
              <a:t>This </a:t>
            </a:r>
            <a:r>
              <a:rPr dirty="0" sz="2000" spc="-10">
                <a:latin typeface="Carlito"/>
                <a:cs typeface="Carlito"/>
              </a:rPr>
              <a:t>index </a:t>
            </a:r>
            <a:r>
              <a:rPr dirty="0" sz="2000" spc="-5">
                <a:latin typeface="Carlito"/>
                <a:cs typeface="Carlito"/>
              </a:rPr>
              <a:t>serves </a:t>
            </a:r>
            <a:r>
              <a:rPr dirty="0" sz="2000">
                <a:latin typeface="Carlito"/>
                <a:cs typeface="Carlito"/>
              </a:rPr>
              <a:t>as an </a:t>
            </a:r>
            <a:r>
              <a:rPr dirty="0" sz="2000" spc="-5">
                <a:latin typeface="Carlito"/>
                <a:cs typeface="Carlito"/>
              </a:rPr>
              <a:t>estimate </a:t>
            </a:r>
            <a:r>
              <a:rPr dirty="0" sz="2000">
                <a:latin typeface="Carlito"/>
                <a:cs typeface="Carlito"/>
              </a:rPr>
              <a:t>of </a:t>
            </a:r>
            <a:r>
              <a:rPr dirty="0" sz="2000" spc="-5">
                <a:latin typeface="Carlito"/>
                <a:cs typeface="Carlito"/>
              </a:rPr>
              <a:t>soil </a:t>
            </a:r>
            <a:r>
              <a:rPr dirty="0" sz="2000" spc="-10">
                <a:latin typeface="Carlito"/>
                <a:cs typeface="Carlito"/>
              </a:rPr>
              <a:t>moisture </a:t>
            </a:r>
            <a:r>
              <a:rPr dirty="0" sz="2000" spc="-5">
                <a:latin typeface="Carlito"/>
                <a:cs typeface="Carlito"/>
              </a:rPr>
              <a:t>deficiency and </a:t>
            </a:r>
            <a:r>
              <a:rPr dirty="0" sz="2000" spc="-10">
                <a:latin typeface="Carlito"/>
                <a:cs typeface="Carlito"/>
              </a:rPr>
              <a:t>roughly correlates </a:t>
            </a:r>
            <a:r>
              <a:rPr dirty="0" sz="2000">
                <a:latin typeface="Carlito"/>
                <a:cs typeface="Carlito"/>
              </a:rPr>
              <a:t>with </a:t>
            </a:r>
            <a:r>
              <a:rPr dirty="0" sz="2000" spc="-10">
                <a:latin typeface="Carlito"/>
                <a:cs typeface="Carlito"/>
              </a:rPr>
              <a:t>drought  </a:t>
            </a:r>
            <a:r>
              <a:rPr dirty="0" sz="2000" spc="-25">
                <a:latin typeface="Carlito"/>
                <a:cs typeface="Carlito"/>
              </a:rPr>
              <a:t>severity. </a:t>
            </a:r>
            <a:r>
              <a:rPr dirty="0" sz="2000">
                <a:latin typeface="Carlito"/>
                <a:cs typeface="Carlito"/>
              </a:rPr>
              <a:t>The PDSI is </a:t>
            </a:r>
            <a:r>
              <a:rPr dirty="0" sz="2000" spc="5">
                <a:latin typeface="Carlito"/>
                <a:cs typeface="Carlito"/>
              </a:rPr>
              <a:t>the </a:t>
            </a:r>
            <a:r>
              <a:rPr dirty="0" sz="2000" spc="-5">
                <a:latin typeface="Carlito"/>
                <a:cs typeface="Carlito"/>
              </a:rPr>
              <a:t>most commonly used </a:t>
            </a:r>
            <a:r>
              <a:rPr dirty="0" sz="2000" spc="-15">
                <a:latin typeface="Carlito"/>
                <a:cs typeface="Carlito"/>
              </a:rPr>
              <a:t>index for drought </a:t>
            </a:r>
            <a:r>
              <a:rPr dirty="0" sz="2000" spc="-10">
                <a:latin typeface="Carlito"/>
                <a:cs typeface="Carlito"/>
              </a:rPr>
              <a:t>monitoring </a:t>
            </a:r>
            <a:r>
              <a:rPr dirty="0" sz="2000" spc="-5">
                <a:latin typeface="Carlito"/>
                <a:cs typeface="Carlito"/>
              </a:rPr>
              <a:t>and research. </a:t>
            </a:r>
            <a:r>
              <a:rPr dirty="0" sz="2000" spc="-15">
                <a:latin typeface="Carlito"/>
                <a:cs typeface="Carlito"/>
              </a:rPr>
              <a:t>It </a:t>
            </a:r>
            <a:r>
              <a:rPr dirty="0" sz="2000">
                <a:latin typeface="Carlito"/>
                <a:cs typeface="Carlito"/>
              </a:rPr>
              <a:t>has  been </a:t>
            </a:r>
            <a:r>
              <a:rPr dirty="0" sz="2000" spc="-5">
                <a:latin typeface="Carlito"/>
                <a:cs typeface="Carlito"/>
              </a:rPr>
              <a:t>widely </a:t>
            </a:r>
            <a:r>
              <a:rPr dirty="0" sz="2000">
                <a:latin typeface="Carlito"/>
                <a:cs typeface="Carlito"/>
              </a:rPr>
              <a:t>used </a:t>
            </a:r>
            <a:r>
              <a:rPr dirty="0" sz="2000" spc="-10">
                <a:latin typeface="Carlito"/>
                <a:cs typeface="Carlito"/>
              </a:rPr>
              <a:t>in </a:t>
            </a:r>
            <a:r>
              <a:rPr dirty="0" sz="2000" spc="-5">
                <a:latin typeface="Carlito"/>
                <a:cs typeface="Carlito"/>
              </a:rPr>
              <a:t>tree-ring-based reconstructions </a:t>
            </a:r>
            <a:r>
              <a:rPr dirty="0" sz="2000">
                <a:latin typeface="Carlito"/>
                <a:cs typeface="Carlito"/>
              </a:rPr>
              <a:t>of </a:t>
            </a:r>
            <a:r>
              <a:rPr dirty="0" sz="2000" spc="-5">
                <a:latin typeface="Carlito"/>
                <a:cs typeface="Carlito"/>
              </a:rPr>
              <a:t>past </a:t>
            </a:r>
            <a:r>
              <a:rPr dirty="0" sz="2000" spc="-10">
                <a:latin typeface="Carlito"/>
                <a:cs typeface="Carlito"/>
              </a:rPr>
              <a:t>droughts </a:t>
            </a:r>
            <a:r>
              <a:rPr dirty="0" sz="2000">
                <a:latin typeface="Carlito"/>
                <a:cs typeface="Carlito"/>
              </a:rPr>
              <a:t>in </a:t>
            </a:r>
            <a:r>
              <a:rPr dirty="0" sz="2000" spc="-5">
                <a:latin typeface="Carlito"/>
                <a:cs typeface="Carlito"/>
              </a:rPr>
              <a:t>North America and other  regions.</a:t>
            </a:r>
            <a:endParaRPr sz="2000">
              <a:latin typeface="Carlito"/>
              <a:cs typeface="Carlito"/>
            </a:endParaRPr>
          </a:p>
          <a:p>
            <a:pPr algn="just" marL="241300" indent="-2286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000" spc="-5">
                <a:latin typeface="Carlito"/>
                <a:cs typeface="Carlito"/>
              </a:rPr>
              <a:t>In </a:t>
            </a:r>
            <a:r>
              <a:rPr dirty="0" sz="2000">
                <a:latin typeface="Carlito"/>
                <a:cs typeface="Carlito"/>
              </a:rPr>
              <a:t>1999, the </a:t>
            </a:r>
            <a:r>
              <a:rPr dirty="0" sz="2000" spc="-15">
                <a:latin typeface="Carlito"/>
                <a:cs typeface="Carlito"/>
              </a:rPr>
              <a:t>U.S. </a:t>
            </a:r>
            <a:r>
              <a:rPr dirty="0" sz="2000" spc="-10">
                <a:latin typeface="Carlito"/>
                <a:cs typeface="Carlito"/>
              </a:rPr>
              <a:t>Drought </a:t>
            </a:r>
            <a:r>
              <a:rPr dirty="0" sz="2000" spc="-5">
                <a:latin typeface="Carlito"/>
                <a:cs typeface="Carlito"/>
              </a:rPr>
              <a:t>Monitor replaced </a:t>
            </a:r>
            <a:r>
              <a:rPr dirty="0" sz="2000">
                <a:latin typeface="Carlito"/>
                <a:cs typeface="Carlito"/>
              </a:rPr>
              <a:t>the PDSI as </a:t>
            </a:r>
            <a:r>
              <a:rPr dirty="0" sz="2000" spc="5">
                <a:latin typeface="Carlito"/>
                <a:cs typeface="Carlito"/>
              </a:rPr>
              <a:t>the </a:t>
            </a:r>
            <a:r>
              <a:rPr dirty="0" sz="2000">
                <a:latin typeface="Carlito"/>
                <a:cs typeface="Carlito"/>
              </a:rPr>
              <a:t>nation's </a:t>
            </a:r>
            <a:r>
              <a:rPr dirty="0" sz="2000" spc="-10">
                <a:latin typeface="Carlito"/>
                <a:cs typeface="Carlito"/>
              </a:rPr>
              <a:t>drought</a:t>
            </a:r>
            <a:r>
              <a:rPr dirty="0" sz="2000" spc="-160">
                <a:latin typeface="Carlito"/>
                <a:cs typeface="Carlito"/>
              </a:rPr>
              <a:t> </a:t>
            </a:r>
            <a:r>
              <a:rPr dirty="0" sz="2000" spc="-25">
                <a:latin typeface="Carlito"/>
                <a:cs typeface="Carlito"/>
              </a:rPr>
              <a:t>indicator.</a:t>
            </a:r>
            <a:endParaRPr sz="2000">
              <a:latin typeface="Carlito"/>
              <a:cs typeface="Carlito"/>
            </a:endParaRPr>
          </a:p>
          <a:p>
            <a:pPr algn="just" marL="12700">
              <a:lnSpc>
                <a:spcPct val="100000"/>
              </a:lnSpc>
              <a:spcBef>
                <a:spcPts val="765"/>
              </a:spcBef>
            </a:pPr>
            <a:r>
              <a:rPr dirty="0" sz="2000">
                <a:latin typeface="Carlito"/>
                <a:cs typeface="Carlito"/>
              </a:rPr>
              <a:t>The </a:t>
            </a:r>
            <a:r>
              <a:rPr dirty="0" sz="2000" spc="-5">
                <a:latin typeface="Carlito"/>
                <a:cs typeface="Carlito"/>
              </a:rPr>
              <a:t>nationwide </a:t>
            </a:r>
            <a:r>
              <a:rPr dirty="0" sz="2000" spc="-10">
                <a:latin typeface="Carlito"/>
                <a:cs typeface="Carlito"/>
              </a:rPr>
              <a:t>Drought </a:t>
            </a:r>
            <a:r>
              <a:rPr dirty="0" sz="2000">
                <a:latin typeface="Carlito"/>
                <a:cs typeface="Carlito"/>
              </a:rPr>
              <a:t>Monitor </a:t>
            </a:r>
            <a:r>
              <a:rPr dirty="0" sz="2000" spc="-10">
                <a:latin typeface="Carlito"/>
                <a:cs typeface="Carlito"/>
              </a:rPr>
              <a:t>categorizes drought </a:t>
            </a:r>
            <a:r>
              <a:rPr dirty="0" sz="2000" spc="-5">
                <a:latin typeface="Carlito"/>
                <a:cs typeface="Carlito"/>
              </a:rPr>
              <a:t>into five </a:t>
            </a:r>
            <a:r>
              <a:rPr dirty="0" sz="2000" spc="-10">
                <a:latin typeface="Carlito"/>
                <a:cs typeface="Carlito"/>
              </a:rPr>
              <a:t>levels </a:t>
            </a:r>
            <a:r>
              <a:rPr dirty="0" sz="2000">
                <a:latin typeface="Carlito"/>
                <a:cs typeface="Carlito"/>
              </a:rPr>
              <a:t>of</a:t>
            </a:r>
            <a:r>
              <a:rPr dirty="0" sz="2000" spc="-85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severity:</a:t>
            </a:r>
            <a:endParaRPr sz="2000">
              <a:latin typeface="Carlito"/>
              <a:cs typeface="Carlito"/>
            </a:endParaRPr>
          </a:p>
          <a:p>
            <a:pPr lvl="1" marL="1087120" indent="-427355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1087120" algn="l"/>
                <a:tab pos="1087755" algn="l"/>
              </a:tabLst>
            </a:pPr>
            <a:r>
              <a:rPr dirty="0" sz="2000">
                <a:latin typeface="Carlito"/>
                <a:cs typeface="Carlito"/>
              </a:rPr>
              <a:t>abnormally </a:t>
            </a:r>
            <a:r>
              <a:rPr dirty="0" sz="2000" spc="5">
                <a:latin typeface="Carlito"/>
                <a:cs typeface="Carlito"/>
              </a:rPr>
              <a:t>dry </a:t>
            </a:r>
            <a:r>
              <a:rPr dirty="0" sz="2000" spc="-10">
                <a:latin typeface="Carlito"/>
                <a:cs typeface="Carlito"/>
              </a:rPr>
              <a:t>(category </a:t>
            </a:r>
            <a:r>
              <a:rPr dirty="0" sz="2000">
                <a:latin typeface="Carlito"/>
                <a:cs typeface="Carlito"/>
              </a:rPr>
              <a:t>D0, </a:t>
            </a:r>
            <a:r>
              <a:rPr dirty="0" sz="2000" spc="-5">
                <a:latin typeface="Carlito"/>
                <a:cs typeface="Carlito"/>
              </a:rPr>
              <a:t>corresponding </a:t>
            </a:r>
            <a:r>
              <a:rPr dirty="0" sz="2000" spc="-10">
                <a:latin typeface="Carlito"/>
                <a:cs typeface="Carlito"/>
              </a:rPr>
              <a:t>to </a:t>
            </a:r>
            <a:r>
              <a:rPr dirty="0" sz="2000">
                <a:latin typeface="Carlito"/>
                <a:cs typeface="Carlito"/>
              </a:rPr>
              <a:t>a PDSI </a:t>
            </a:r>
            <a:r>
              <a:rPr dirty="0" sz="2000" spc="-10">
                <a:latin typeface="Carlito"/>
                <a:cs typeface="Carlito"/>
              </a:rPr>
              <a:t>between </a:t>
            </a:r>
            <a:r>
              <a:rPr dirty="0" sz="2000">
                <a:latin typeface="Carlito"/>
                <a:cs typeface="Carlito"/>
              </a:rPr>
              <a:t>-1.0 and</a:t>
            </a:r>
            <a:r>
              <a:rPr dirty="0" sz="2000" spc="-120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1.9)</a:t>
            </a:r>
            <a:endParaRPr sz="2000">
              <a:latin typeface="Carlito"/>
              <a:cs typeface="Carlito"/>
            </a:endParaRPr>
          </a:p>
          <a:p>
            <a:pPr lvl="1" marL="1087120" indent="-427355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1087120" algn="l"/>
                <a:tab pos="1087755" algn="l"/>
              </a:tabLst>
            </a:pPr>
            <a:r>
              <a:rPr dirty="0" sz="2000" spc="-10">
                <a:latin typeface="Carlito"/>
                <a:cs typeface="Carlito"/>
              </a:rPr>
              <a:t>moderate drought </a:t>
            </a:r>
            <a:r>
              <a:rPr dirty="0" sz="2000">
                <a:latin typeface="Carlito"/>
                <a:cs typeface="Carlito"/>
              </a:rPr>
              <a:t>(D1, PDSI </a:t>
            </a:r>
            <a:r>
              <a:rPr dirty="0" sz="2000" spc="-5">
                <a:latin typeface="Carlito"/>
                <a:cs typeface="Carlito"/>
              </a:rPr>
              <a:t>between </a:t>
            </a:r>
            <a:r>
              <a:rPr dirty="0" sz="2000">
                <a:latin typeface="Carlito"/>
                <a:cs typeface="Carlito"/>
              </a:rPr>
              <a:t>-2.0 and</a:t>
            </a:r>
            <a:r>
              <a:rPr dirty="0" sz="2000" spc="-7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-2.9)</a:t>
            </a:r>
            <a:endParaRPr sz="2000">
              <a:latin typeface="Carlito"/>
              <a:cs typeface="Carlito"/>
            </a:endParaRPr>
          </a:p>
          <a:p>
            <a:pPr lvl="1" marL="1087120" indent="-427355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1087120" algn="l"/>
                <a:tab pos="1087755" algn="l"/>
              </a:tabLst>
            </a:pPr>
            <a:r>
              <a:rPr dirty="0" sz="2000" spc="-15">
                <a:latin typeface="Carlito"/>
                <a:cs typeface="Carlito"/>
              </a:rPr>
              <a:t>severe </a:t>
            </a:r>
            <a:r>
              <a:rPr dirty="0" sz="2000" spc="-10">
                <a:latin typeface="Carlito"/>
                <a:cs typeface="Carlito"/>
              </a:rPr>
              <a:t>drought </a:t>
            </a:r>
            <a:r>
              <a:rPr dirty="0" sz="2000">
                <a:latin typeface="Carlito"/>
                <a:cs typeface="Carlito"/>
              </a:rPr>
              <a:t>(D2, PDSI </a:t>
            </a:r>
            <a:r>
              <a:rPr dirty="0" sz="2000" spc="-5">
                <a:latin typeface="Carlito"/>
                <a:cs typeface="Carlito"/>
              </a:rPr>
              <a:t>between </a:t>
            </a:r>
            <a:r>
              <a:rPr dirty="0" sz="2000">
                <a:latin typeface="Carlito"/>
                <a:cs typeface="Carlito"/>
              </a:rPr>
              <a:t>-3.0 and</a:t>
            </a:r>
            <a:r>
              <a:rPr dirty="0" sz="2000" spc="-40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-3.9)</a:t>
            </a:r>
            <a:endParaRPr sz="2000">
              <a:latin typeface="Carlito"/>
              <a:cs typeface="Carlito"/>
            </a:endParaRPr>
          </a:p>
          <a:p>
            <a:pPr lvl="1" marL="1087120" indent="-427355">
              <a:lnSpc>
                <a:spcPct val="100000"/>
              </a:lnSpc>
              <a:spcBef>
                <a:spcPts val="765"/>
              </a:spcBef>
              <a:buAutoNum type="arabicPeriod"/>
              <a:tabLst>
                <a:tab pos="1087120" algn="l"/>
                <a:tab pos="1087755" algn="l"/>
              </a:tabLst>
            </a:pPr>
            <a:r>
              <a:rPr dirty="0" sz="2000" spc="-10">
                <a:latin typeface="Carlito"/>
                <a:cs typeface="Carlito"/>
              </a:rPr>
              <a:t>extreme drought </a:t>
            </a:r>
            <a:r>
              <a:rPr dirty="0" sz="2000">
                <a:latin typeface="Carlito"/>
                <a:cs typeface="Carlito"/>
              </a:rPr>
              <a:t>(D3, PDSI </a:t>
            </a:r>
            <a:r>
              <a:rPr dirty="0" sz="2000" spc="-5">
                <a:latin typeface="Carlito"/>
                <a:cs typeface="Carlito"/>
              </a:rPr>
              <a:t>between </a:t>
            </a:r>
            <a:r>
              <a:rPr dirty="0" sz="2000">
                <a:latin typeface="Carlito"/>
                <a:cs typeface="Carlito"/>
              </a:rPr>
              <a:t>-4.0 and</a:t>
            </a:r>
            <a:r>
              <a:rPr dirty="0" sz="2000" spc="-5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-4.9)</a:t>
            </a:r>
            <a:endParaRPr sz="2000">
              <a:latin typeface="Carlito"/>
              <a:cs typeface="Carlito"/>
            </a:endParaRPr>
          </a:p>
          <a:p>
            <a:pPr lvl="1" marL="1087120" indent="-427355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1087120" algn="l"/>
                <a:tab pos="1087755" algn="l"/>
              </a:tabLst>
            </a:pPr>
            <a:r>
              <a:rPr dirty="0" sz="2000" spc="-10">
                <a:latin typeface="Carlito"/>
                <a:cs typeface="Carlito"/>
              </a:rPr>
              <a:t>exceptional drought </a:t>
            </a:r>
            <a:r>
              <a:rPr dirty="0" sz="2000">
                <a:latin typeface="Carlito"/>
                <a:cs typeface="Carlito"/>
              </a:rPr>
              <a:t>(D4, PDSI </a:t>
            </a:r>
            <a:r>
              <a:rPr dirty="0" sz="2000" spc="-5">
                <a:latin typeface="Carlito"/>
                <a:cs typeface="Carlito"/>
              </a:rPr>
              <a:t>between </a:t>
            </a:r>
            <a:r>
              <a:rPr dirty="0" sz="2000">
                <a:latin typeface="Carlito"/>
                <a:cs typeface="Carlito"/>
              </a:rPr>
              <a:t>-5.0 and</a:t>
            </a:r>
            <a:r>
              <a:rPr dirty="0" sz="2000" spc="-7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-5.9)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126047"/>
            <a:ext cx="661352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0">
                <a:latin typeface="Trebuchet MS"/>
                <a:cs typeface="Trebuchet MS"/>
              </a:rPr>
              <a:t>Drought </a:t>
            </a:r>
            <a:r>
              <a:rPr dirty="0" spc="-155">
                <a:latin typeface="Trebuchet MS"/>
                <a:cs typeface="Trebuchet MS"/>
              </a:rPr>
              <a:t>Mitigation</a:t>
            </a:r>
            <a:r>
              <a:rPr dirty="0" spc="-565">
                <a:latin typeface="Trebuchet MS"/>
                <a:cs typeface="Trebuchet MS"/>
              </a:rPr>
              <a:t> </a:t>
            </a:r>
            <a:r>
              <a:rPr dirty="0" spc="-80">
                <a:latin typeface="Trebuchet MS"/>
                <a:cs typeface="Trebuchet MS"/>
              </a:rPr>
              <a:t>Measures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792937"/>
            <a:ext cx="10681970" cy="5617845"/>
          </a:xfrm>
          <a:prstGeom prst="rect">
            <a:avLst/>
          </a:prstGeom>
        </p:spPr>
        <p:txBody>
          <a:bodyPr wrap="square" lIns="0" tIns="113664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 spc="-5">
                <a:latin typeface="Carlito"/>
                <a:cs typeface="Carlito"/>
              </a:rPr>
              <a:t>The </a:t>
            </a:r>
            <a:r>
              <a:rPr dirty="0" sz="1800" spc="-10">
                <a:latin typeface="Carlito"/>
                <a:cs typeface="Carlito"/>
              </a:rPr>
              <a:t>components </a:t>
            </a:r>
            <a:r>
              <a:rPr dirty="0" sz="1800" spc="-5">
                <a:latin typeface="Carlito"/>
                <a:cs typeface="Carlito"/>
              </a:rPr>
              <a:t>of </a:t>
            </a:r>
            <a:r>
              <a:rPr dirty="0" sz="1800">
                <a:latin typeface="Carlito"/>
                <a:cs typeface="Carlito"/>
              </a:rPr>
              <a:t>a </a:t>
            </a:r>
            <a:r>
              <a:rPr dirty="0" sz="1800" spc="-15">
                <a:latin typeface="Carlito"/>
                <a:cs typeface="Carlito"/>
              </a:rPr>
              <a:t>drought </a:t>
            </a:r>
            <a:r>
              <a:rPr dirty="0" sz="1800" spc="-10">
                <a:latin typeface="Carlito"/>
                <a:cs typeface="Carlito"/>
              </a:rPr>
              <a:t>preparedness </a:t>
            </a:r>
            <a:r>
              <a:rPr dirty="0" sz="1800">
                <a:latin typeface="Carlito"/>
                <a:cs typeface="Carlito"/>
              </a:rPr>
              <a:t>and </a:t>
            </a:r>
            <a:r>
              <a:rPr dirty="0" sz="1800" spc="-10">
                <a:latin typeface="Carlito"/>
                <a:cs typeface="Carlito"/>
              </a:rPr>
              <a:t>mitigation </a:t>
            </a:r>
            <a:r>
              <a:rPr dirty="0" sz="1800" spc="-5">
                <a:latin typeface="Carlito"/>
                <a:cs typeface="Carlito"/>
              </a:rPr>
              <a:t>plan </a:t>
            </a:r>
            <a:r>
              <a:rPr dirty="0" sz="1800" spc="-15">
                <a:latin typeface="Carlito"/>
                <a:cs typeface="Carlito"/>
              </a:rPr>
              <a:t>are </a:t>
            </a:r>
            <a:r>
              <a:rPr dirty="0" sz="1800" spc="-5">
                <a:latin typeface="Carlito"/>
                <a:cs typeface="Carlito"/>
              </a:rPr>
              <a:t>the</a:t>
            </a:r>
            <a:r>
              <a:rPr dirty="0" sz="1800" spc="330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following:</a:t>
            </a:r>
            <a:endParaRPr sz="1800">
              <a:latin typeface="Carlito"/>
              <a:cs typeface="Carlito"/>
            </a:endParaRPr>
          </a:p>
          <a:p>
            <a:pPr lvl="1" marL="528320" indent="-244475">
              <a:lnSpc>
                <a:spcPct val="100000"/>
              </a:lnSpc>
              <a:spcBef>
                <a:spcPts val="800"/>
              </a:spcBef>
              <a:buAutoNum type="arabicPeriod"/>
              <a:tabLst>
                <a:tab pos="528955" algn="l"/>
              </a:tabLst>
            </a:pPr>
            <a:r>
              <a:rPr dirty="0" sz="1800" spc="-5">
                <a:latin typeface="Carlito"/>
                <a:cs typeface="Carlito"/>
              </a:rPr>
              <a:t>Prediction</a:t>
            </a:r>
            <a:endParaRPr sz="1800">
              <a:latin typeface="Carlito"/>
              <a:cs typeface="Carlito"/>
            </a:endParaRPr>
          </a:p>
          <a:p>
            <a:pPr lvl="1" marL="528320" indent="-244475">
              <a:lnSpc>
                <a:spcPct val="100000"/>
              </a:lnSpc>
              <a:spcBef>
                <a:spcPts val="780"/>
              </a:spcBef>
              <a:buAutoNum type="arabicPeriod"/>
              <a:tabLst>
                <a:tab pos="528955" algn="l"/>
              </a:tabLst>
            </a:pPr>
            <a:r>
              <a:rPr dirty="0" sz="1800" spc="-10">
                <a:latin typeface="Carlito"/>
                <a:cs typeface="Carlito"/>
              </a:rPr>
              <a:t>Monitoring</a:t>
            </a:r>
            <a:endParaRPr sz="1800">
              <a:latin typeface="Carlito"/>
              <a:cs typeface="Carlito"/>
            </a:endParaRPr>
          </a:p>
          <a:p>
            <a:pPr lvl="1" marL="528320" indent="-244475">
              <a:lnSpc>
                <a:spcPct val="100000"/>
              </a:lnSpc>
              <a:spcBef>
                <a:spcPts val="785"/>
              </a:spcBef>
              <a:buAutoNum type="arabicPeriod"/>
              <a:tabLst>
                <a:tab pos="528955" algn="l"/>
              </a:tabLst>
            </a:pPr>
            <a:r>
              <a:rPr dirty="0" sz="1800" spc="-5">
                <a:latin typeface="Carlito"/>
                <a:cs typeface="Carlito"/>
              </a:rPr>
              <a:t>Impact</a:t>
            </a:r>
            <a:r>
              <a:rPr dirty="0" sz="1800" spc="5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assessment</a:t>
            </a:r>
            <a:endParaRPr sz="1800">
              <a:latin typeface="Carlito"/>
              <a:cs typeface="Carlito"/>
            </a:endParaRPr>
          </a:p>
          <a:p>
            <a:pPr lvl="1" marL="528320" indent="-244475">
              <a:lnSpc>
                <a:spcPct val="100000"/>
              </a:lnSpc>
              <a:spcBef>
                <a:spcPts val="780"/>
              </a:spcBef>
              <a:buAutoNum type="arabicPeriod"/>
              <a:tabLst>
                <a:tab pos="528955" algn="l"/>
              </a:tabLst>
            </a:pPr>
            <a:r>
              <a:rPr dirty="0" sz="1800" spc="-10">
                <a:latin typeface="Carlito"/>
                <a:cs typeface="Carlito"/>
              </a:rPr>
              <a:t>Response.</a:t>
            </a:r>
            <a:endParaRPr sz="1800">
              <a:latin typeface="Carlito"/>
              <a:cs typeface="Carlito"/>
            </a:endParaRPr>
          </a:p>
          <a:p>
            <a:pPr algn="just" marL="241300" marR="5080" indent="-228600">
              <a:lnSpc>
                <a:spcPct val="90200"/>
              </a:lnSpc>
              <a:spcBef>
                <a:spcPts val="99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1800" spc="-10" b="1">
                <a:latin typeface="Carlito"/>
                <a:cs typeface="Carlito"/>
              </a:rPr>
              <a:t>Prediction </a:t>
            </a:r>
            <a:r>
              <a:rPr dirty="0" sz="1800" spc="-10">
                <a:latin typeface="Carlito"/>
                <a:cs typeface="Carlito"/>
              </a:rPr>
              <a:t>can </a:t>
            </a:r>
            <a:r>
              <a:rPr dirty="0" sz="1800" spc="-5">
                <a:latin typeface="Carlito"/>
                <a:cs typeface="Carlito"/>
              </a:rPr>
              <a:t>benefit </a:t>
            </a:r>
            <a:r>
              <a:rPr dirty="0" sz="1800" spc="-10">
                <a:latin typeface="Carlito"/>
                <a:cs typeface="Carlito"/>
              </a:rPr>
              <a:t>from climate studies </a:t>
            </a:r>
            <a:r>
              <a:rPr dirty="0" sz="1800" spc="-5">
                <a:latin typeface="Carlito"/>
                <a:cs typeface="Carlito"/>
              </a:rPr>
              <a:t>which </a:t>
            </a:r>
            <a:r>
              <a:rPr dirty="0" sz="1800">
                <a:latin typeface="Carlito"/>
                <a:cs typeface="Carlito"/>
              </a:rPr>
              <a:t>use </a:t>
            </a:r>
            <a:r>
              <a:rPr dirty="0" sz="1800" spc="-10">
                <a:latin typeface="Carlito"/>
                <a:cs typeface="Carlito"/>
              </a:rPr>
              <a:t>coupled ocean/atmosphere </a:t>
            </a:r>
            <a:r>
              <a:rPr dirty="0" sz="1800" spc="-5">
                <a:latin typeface="Carlito"/>
                <a:cs typeface="Carlito"/>
              </a:rPr>
              <a:t>models, survey of snow  </a:t>
            </a:r>
            <a:r>
              <a:rPr dirty="0" sz="1800" spc="-10">
                <a:latin typeface="Carlito"/>
                <a:cs typeface="Carlito"/>
              </a:rPr>
              <a:t>packs, </a:t>
            </a:r>
            <a:r>
              <a:rPr dirty="0" sz="1800" spc="-5">
                <a:latin typeface="Carlito"/>
                <a:cs typeface="Carlito"/>
              </a:rPr>
              <a:t>anomalous circulation </a:t>
            </a:r>
            <a:r>
              <a:rPr dirty="0" sz="1800" spc="-10">
                <a:latin typeface="Carlito"/>
                <a:cs typeface="Carlito"/>
              </a:rPr>
              <a:t>patterns </a:t>
            </a:r>
            <a:r>
              <a:rPr dirty="0" sz="1800">
                <a:latin typeface="Carlito"/>
                <a:cs typeface="Carlito"/>
              </a:rPr>
              <a:t>in the </a:t>
            </a:r>
            <a:r>
              <a:rPr dirty="0" sz="1800" spc="-5">
                <a:latin typeface="Carlito"/>
                <a:cs typeface="Carlito"/>
              </a:rPr>
              <a:t>ocean and atmosphere, soil </a:t>
            </a:r>
            <a:r>
              <a:rPr dirty="0" sz="1800" spc="-10">
                <a:latin typeface="Carlito"/>
                <a:cs typeface="Carlito"/>
              </a:rPr>
              <a:t>moisture, </a:t>
            </a:r>
            <a:r>
              <a:rPr dirty="0" sz="1800" spc="-5">
                <a:latin typeface="Carlito"/>
                <a:cs typeface="Carlito"/>
              </a:rPr>
              <a:t>assimilation </a:t>
            </a:r>
            <a:r>
              <a:rPr dirty="0" sz="1800" spc="-10">
                <a:latin typeface="Carlito"/>
                <a:cs typeface="Carlito"/>
              </a:rPr>
              <a:t>of </a:t>
            </a:r>
            <a:r>
              <a:rPr dirty="0" sz="1800" spc="-5">
                <a:latin typeface="Carlito"/>
                <a:cs typeface="Carlito"/>
              </a:rPr>
              <a:t>remotely  sensed </a:t>
            </a:r>
            <a:r>
              <a:rPr dirty="0" sz="1800" spc="-15">
                <a:latin typeface="Carlito"/>
                <a:cs typeface="Carlito"/>
              </a:rPr>
              <a:t>data </a:t>
            </a:r>
            <a:r>
              <a:rPr dirty="0" sz="1800" spc="-10">
                <a:latin typeface="Carlito"/>
                <a:cs typeface="Carlito"/>
              </a:rPr>
              <a:t>into </a:t>
            </a:r>
            <a:r>
              <a:rPr dirty="0" sz="1800" spc="-5">
                <a:latin typeface="Carlito"/>
                <a:cs typeface="Carlito"/>
              </a:rPr>
              <a:t>numerical prediction models, </a:t>
            </a:r>
            <a:r>
              <a:rPr dirty="0" sz="1800">
                <a:latin typeface="Carlito"/>
                <a:cs typeface="Carlito"/>
              </a:rPr>
              <a:t>and </a:t>
            </a:r>
            <a:r>
              <a:rPr dirty="0" sz="1800" spc="-5">
                <a:latin typeface="Carlito"/>
                <a:cs typeface="Carlito"/>
              </a:rPr>
              <a:t>knowledge </a:t>
            </a:r>
            <a:r>
              <a:rPr dirty="0" sz="1800" spc="5">
                <a:latin typeface="Carlito"/>
                <a:cs typeface="Carlito"/>
              </a:rPr>
              <a:t>of </a:t>
            </a:r>
            <a:r>
              <a:rPr dirty="0" sz="1800" spc="-15">
                <a:latin typeface="Carlito"/>
                <a:cs typeface="Carlito"/>
              </a:rPr>
              <a:t>stored </a:t>
            </a:r>
            <a:r>
              <a:rPr dirty="0" sz="1800" spc="-20">
                <a:latin typeface="Carlito"/>
                <a:cs typeface="Carlito"/>
              </a:rPr>
              <a:t>water </a:t>
            </a:r>
            <a:r>
              <a:rPr dirty="0" sz="1800" spc="-10">
                <a:latin typeface="Carlito"/>
                <a:cs typeface="Carlito"/>
              </a:rPr>
              <a:t>available </a:t>
            </a:r>
            <a:r>
              <a:rPr dirty="0" sz="1800" spc="-15">
                <a:latin typeface="Carlito"/>
                <a:cs typeface="Carlito"/>
              </a:rPr>
              <a:t>for </a:t>
            </a:r>
            <a:r>
              <a:rPr dirty="0" sz="1800" spc="-5">
                <a:latin typeface="Carlito"/>
                <a:cs typeface="Carlito"/>
              </a:rPr>
              <a:t>domestic, </a:t>
            </a:r>
            <a:r>
              <a:rPr dirty="0" sz="1800" spc="-10">
                <a:latin typeface="Carlito"/>
                <a:cs typeface="Carlito"/>
              </a:rPr>
              <a:t>stock, </a:t>
            </a:r>
            <a:r>
              <a:rPr dirty="0" sz="1800">
                <a:latin typeface="Carlito"/>
                <a:cs typeface="Carlito"/>
              </a:rPr>
              <a:t>and  </a:t>
            </a:r>
            <a:r>
              <a:rPr dirty="0" sz="1800" spc="-15">
                <a:latin typeface="Carlito"/>
                <a:cs typeface="Carlito"/>
              </a:rPr>
              <a:t>irrigation</a:t>
            </a:r>
            <a:r>
              <a:rPr dirty="0" sz="1800" spc="2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uses.</a:t>
            </a:r>
            <a:endParaRPr sz="1800">
              <a:latin typeface="Carlito"/>
              <a:cs typeface="Carlito"/>
            </a:endParaRPr>
          </a:p>
          <a:p>
            <a:pPr algn="just" marL="241300" marR="6985" indent="-228600">
              <a:lnSpc>
                <a:spcPct val="90300"/>
              </a:lnSpc>
              <a:spcBef>
                <a:spcPts val="99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1800" spc="-10" b="1">
                <a:latin typeface="Carlito"/>
                <a:cs typeface="Carlito"/>
              </a:rPr>
              <a:t>Monitoring </a:t>
            </a:r>
            <a:r>
              <a:rPr dirty="0" sz="1800" spc="-10">
                <a:latin typeface="Carlito"/>
                <a:cs typeface="Carlito"/>
              </a:rPr>
              <a:t>exists </a:t>
            </a:r>
            <a:r>
              <a:rPr dirty="0" sz="1800">
                <a:latin typeface="Carlito"/>
                <a:cs typeface="Carlito"/>
              </a:rPr>
              <a:t>in </a:t>
            </a:r>
            <a:r>
              <a:rPr dirty="0" sz="1800" spc="-10">
                <a:latin typeface="Carlito"/>
                <a:cs typeface="Carlito"/>
              </a:rPr>
              <a:t>countries </a:t>
            </a:r>
            <a:r>
              <a:rPr dirty="0" sz="1800" spc="-5">
                <a:latin typeface="Carlito"/>
                <a:cs typeface="Carlito"/>
              </a:rPr>
              <a:t>which use ground-based </a:t>
            </a:r>
            <a:r>
              <a:rPr dirty="0" sz="1800" spc="-10">
                <a:latin typeface="Carlito"/>
                <a:cs typeface="Carlito"/>
              </a:rPr>
              <a:t>information </a:t>
            </a:r>
            <a:r>
              <a:rPr dirty="0" sz="1800" spc="-5">
                <a:latin typeface="Carlito"/>
                <a:cs typeface="Carlito"/>
              </a:rPr>
              <a:t>such as </a:t>
            </a:r>
            <a:r>
              <a:rPr dirty="0" sz="1800" spc="-10">
                <a:latin typeface="Carlito"/>
                <a:cs typeface="Carlito"/>
              </a:rPr>
              <a:t>rainfall, </a:t>
            </a:r>
            <a:r>
              <a:rPr dirty="0" sz="1800" spc="-25">
                <a:latin typeface="Carlito"/>
                <a:cs typeface="Carlito"/>
              </a:rPr>
              <a:t>weather, </a:t>
            </a:r>
            <a:r>
              <a:rPr dirty="0" sz="1800" spc="-15">
                <a:latin typeface="Carlito"/>
                <a:cs typeface="Carlito"/>
              </a:rPr>
              <a:t>crop </a:t>
            </a:r>
            <a:r>
              <a:rPr dirty="0" sz="1800" spc="-10">
                <a:latin typeface="Carlito"/>
                <a:cs typeface="Carlito"/>
              </a:rPr>
              <a:t>conditions  </a:t>
            </a:r>
            <a:r>
              <a:rPr dirty="0" sz="1800" spc="-5">
                <a:latin typeface="Carlito"/>
                <a:cs typeface="Carlito"/>
              </a:rPr>
              <a:t>and </a:t>
            </a:r>
            <a:r>
              <a:rPr dirty="0" sz="1800" spc="-15">
                <a:latin typeface="Carlito"/>
                <a:cs typeface="Carlito"/>
              </a:rPr>
              <a:t>water availability. </a:t>
            </a:r>
            <a:r>
              <a:rPr dirty="0" sz="1800" spc="-10">
                <a:latin typeface="Carlito"/>
                <a:cs typeface="Carlito"/>
              </a:rPr>
              <a:t>Satellite observations </a:t>
            </a:r>
            <a:r>
              <a:rPr dirty="0" sz="1800" spc="-5">
                <a:latin typeface="Carlito"/>
                <a:cs typeface="Carlito"/>
              </a:rPr>
              <a:t>complement </a:t>
            </a:r>
            <a:r>
              <a:rPr dirty="0" sz="1800" spc="-15">
                <a:latin typeface="Carlito"/>
                <a:cs typeface="Carlito"/>
              </a:rPr>
              <a:t>data </a:t>
            </a:r>
            <a:r>
              <a:rPr dirty="0" sz="1800" spc="-5">
                <a:latin typeface="Carlito"/>
                <a:cs typeface="Carlito"/>
              </a:rPr>
              <a:t>collected by ground </a:t>
            </a:r>
            <a:r>
              <a:rPr dirty="0" sz="1800" spc="-15">
                <a:latin typeface="Carlito"/>
                <a:cs typeface="Carlito"/>
              </a:rPr>
              <a:t>systems. </a:t>
            </a:r>
            <a:r>
              <a:rPr dirty="0" sz="1800" spc="-10">
                <a:latin typeface="Carlito"/>
                <a:cs typeface="Carlito"/>
              </a:rPr>
              <a:t>Satellites </a:t>
            </a:r>
            <a:r>
              <a:rPr dirty="0" sz="1800" spc="-15">
                <a:latin typeface="Carlito"/>
                <a:cs typeface="Carlito"/>
              </a:rPr>
              <a:t>are  </a:t>
            </a:r>
            <a:r>
              <a:rPr dirty="0" sz="1800" spc="-10">
                <a:latin typeface="Carlito"/>
                <a:cs typeface="Carlito"/>
              </a:rPr>
              <a:t>necessary </a:t>
            </a:r>
            <a:r>
              <a:rPr dirty="0" sz="1800" spc="-20">
                <a:latin typeface="Carlito"/>
                <a:cs typeface="Carlito"/>
              </a:rPr>
              <a:t>for </a:t>
            </a:r>
            <a:r>
              <a:rPr dirty="0" sz="1800" spc="-5">
                <a:latin typeface="Carlito"/>
                <a:cs typeface="Carlito"/>
              </a:rPr>
              <a:t>the </a:t>
            </a:r>
            <a:r>
              <a:rPr dirty="0" sz="1800" spc="-10">
                <a:latin typeface="Carlito"/>
                <a:cs typeface="Carlito"/>
              </a:rPr>
              <a:t>provision </a:t>
            </a:r>
            <a:r>
              <a:rPr dirty="0" sz="1800" spc="-5">
                <a:latin typeface="Carlito"/>
                <a:cs typeface="Carlito"/>
              </a:rPr>
              <a:t>of </a:t>
            </a:r>
            <a:r>
              <a:rPr dirty="0" sz="1800" spc="-10">
                <a:latin typeface="Carlito"/>
                <a:cs typeface="Carlito"/>
              </a:rPr>
              <a:t>synoptic, </a:t>
            </a:r>
            <a:r>
              <a:rPr dirty="0" sz="1800" spc="-5">
                <a:latin typeface="Carlito"/>
                <a:cs typeface="Carlito"/>
              </a:rPr>
              <a:t>wide-area</a:t>
            </a:r>
            <a:r>
              <a:rPr dirty="0" sz="1800" spc="190">
                <a:latin typeface="Carlito"/>
                <a:cs typeface="Carlito"/>
              </a:rPr>
              <a:t> </a:t>
            </a:r>
            <a:r>
              <a:rPr dirty="0" sz="1800" spc="-15">
                <a:latin typeface="Carlito"/>
                <a:cs typeface="Carlito"/>
              </a:rPr>
              <a:t>coverage.</a:t>
            </a:r>
            <a:endParaRPr sz="1800">
              <a:latin typeface="Carlito"/>
              <a:cs typeface="Carlito"/>
            </a:endParaRPr>
          </a:p>
          <a:p>
            <a:pPr algn="just" marL="241300" marR="5080" indent="-228600">
              <a:lnSpc>
                <a:spcPct val="899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1800" spc="-5" b="1">
                <a:latin typeface="Carlito"/>
                <a:cs typeface="Carlito"/>
              </a:rPr>
              <a:t>Impact </a:t>
            </a:r>
            <a:r>
              <a:rPr dirty="0" sz="1800" spc="-10" b="1">
                <a:latin typeface="Carlito"/>
                <a:cs typeface="Carlito"/>
              </a:rPr>
              <a:t>assessment </a:t>
            </a:r>
            <a:r>
              <a:rPr dirty="0" sz="1800">
                <a:latin typeface="Carlito"/>
                <a:cs typeface="Carlito"/>
              </a:rPr>
              <a:t>is </a:t>
            </a:r>
            <a:r>
              <a:rPr dirty="0" sz="1800" spc="-5">
                <a:latin typeface="Carlito"/>
                <a:cs typeface="Carlito"/>
              </a:rPr>
              <a:t>carried out </a:t>
            </a:r>
            <a:r>
              <a:rPr dirty="0" sz="1800">
                <a:latin typeface="Carlito"/>
                <a:cs typeface="Carlito"/>
              </a:rPr>
              <a:t>on the basis </a:t>
            </a:r>
            <a:r>
              <a:rPr dirty="0" sz="1800" spc="-10">
                <a:latin typeface="Carlito"/>
                <a:cs typeface="Carlito"/>
              </a:rPr>
              <a:t>of </a:t>
            </a:r>
            <a:r>
              <a:rPr dirty="0" sz="1800" spc="-5">
                <a:latin typeface="Carlito"/>
                <a:cs typeface="Carlito"/>
              </a:rPr>
              <a:t>land-use type, </a:t>
            </a:r>
            <a:r>
              <a:rPr dirty="0" sz="1800" spc="-10">
                <a:latin typeface="Carlito"/>
                <a:cs typeface="Carlito"/>
              </a:rPr>
              <a:t>persistence </a:t>
            </a:r>
            <a:r>
              <a:rPr dirty="0" sz="1800">
                <a:latin typeface="Carlito"/>
                <a:cs typeface="Carlito"/>
              </a:rPr>
              <a:t>of </a:t>
            </a:r>
            <a:r>
              <a:rPr dirty="0" sz="1800" spc="-10">
                <a:latin typeface="Carlito"/>
                <a:cs typeface="Carlito"/>
              </a:rPr>
              <a:t>stressed </a:t>
            </a:r>
            <a:r>
              <a:rPr dirty="0" sz="1800" spc="-5">
                <a:latin typeface="Carlito"/>
                <a:cs typeface="Carlito"/>
              </a:rPr>
              <a:t>conditions,  </a:t>
            </a:r>
            <a:r>
              <a:rPr dirty="0" sz="1800" spc="-10">
                <a:latin typeface="Carlito"/>
                <a:cs typeface="Carlito"/>
              </a:rPr>
              <a:t>demographics </a:t>
            </a:r>
            <a:r>
              <a:rPr dirty="0" sz="1800">
                <a:latin typeface="Carlito"/>
                <a:cs typeface="Carlito"/>
              </a:rPr>
              <a:t>and </a:t>
            </a:r>
            <a:r>
              <a:rPr dirty="0" sz="1800" spc="-10">
                <a:latin typeface="Carlito"/>
                <a:cs typeface="Carlito"/>
              </a:rPr>
              <a:t>existing infrastructure, intensity </a:t>
            </a:r>
            <a:r>
              <a:rPr dirty="0" sz="1800">
                <a:latin typeface="Carlito"/>
                <a:cs typeface="Carlito"/>
              </a:rPr>
              <a:t>and </a:t>
            </a:r>
            <a:r>
              <a:rPr dirty="0" sz="1800" spc="-10">
                <a:latin typeface="Carlito"/>
                <a:cs typeface="Carlito"/>
              </a:rPr>
              <a:t>areal extent, </a:t>
            </a:r>
            <a:r>
              <a:rPr dirty="0" sz="1800">
                <a:latin typeface="Carlito"/>
                <a:cs typeface="Carlito"/>
              </a:rPr>
              <a:t>and its </a:t>
            </a:r>
            <a:r>
              <a:rPr dirty="0" sz="1800" spc="-10">
                <a:latin typeface="Carlito"/>
                <a:cs typeface="Carlito"/>
              </a:rPr>
              <a:t>effect </a:t>
            </a:r>
            <a:r>
              <a:rPr dirty="0" sz="1800" spc="5">
                <a:latin typeface="Carlito"/>
                <a:cs typeface="Carlito"/>
              </a:rPr>
              <a:t>on </a:t>
            </a:r>
            <a:r>
              <a:rPr dirty="0" sz="1800" spc="-5">
                <a:latin typeface="Carlito"/>
                <a:cs typeface="Carlito"/>
              </a:rPr>
              <a:t>agricultural </a:t>
            </a:r>
            <a:r>
              <a:rPr dirty="0" sz="1800">
                <a:latin typeface="Carlito"/>
                <a:cs typeface="Carlito"/>
              </a:rPr>
              <a:t>yield, public  </a:t>
            </a:r>
            <a:r>
              <a:rPr dirty="0" sz="1800" spc="-5">
                <a:latin typeface="Carlito"/>
                <a:cs typeface="Carlito"/>
              </a:rPr>
              <a:t>health, </a:t>
            </a:r>
            <a:r>
              <a:rPr dirty="0" sz="1800" spc="-20">
                <a:latin typeface="Carlito"/>
                <a:cs typeface="Carlito"/>
              </a:rPr>
              <a:t>water </a:t>
            </a:r>
            <a:r>
              <a:rPr dirty="0" sz="1800" spc="-10">
                <a:latin typeface="Carlito"/>
                <a:cs typeface="Carlito"/>
              </a:rPr>
              <a:t>quantity </a:t>
            </a:r>
            <a:r>
              <a:rPr dirty="0" sz="1800" spc="-5">
                <a:latin typeface="Carlito"/>
                <a:cs typeface="Carlito"/>
              </a:rPr>
              <a:t>and </a:t>
            </a:r>
            <a:r>
              <a:rPr dirty="0" sz="1800" spc="-20">
                <a:latin typeface="Carlito"/>
                <a:cs typeface="Carlito"/>
              </a:rPr>
              <a:t>quality, </a:t>
            </a:r>
            <a:r>
              <a:rPr dirty="0" sz="1800" spc="-5">
                <a:latin typeface="Carlito"/>
                <a:cs typeface="Carlito"/>
              </a:rPr>
              <a:t>and building</a:t>
            </a:r>
            <a:r>
              <a:rPr dirty="0" sz="1800" spc="204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subsidence.</a:t>
            </a:r>
            <a:endParaRPr sz="1800">
              <a:latin typeface="Carlito"/>
              <a:cs typeface="Carlito"/>
            </a:endParaRPr>
          </a:p>
          <a:p>
            <a:pPr algn="just" marL="241300" marR="6350" indent="-228600">
              <a:lnSpc>
                <a:spcPct val="90300"/>
              </a:lnSpc>
              <a:spcBef>
                <a:spcPts val="99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1800" spc="-10" b="1">
                <a:latin typeface="Carlito"/>
                <a:cs typeface="Carlito"/>
              </a:rPr>
              <a:t>Response </a:t>
            </a:r>
            <a:r>
              <a:rPr dirty="0" sz="1800" spc="-5">
                <a:latin typeface="Carlito"/>
                <a:cs typeface="Carlito"/>
              </a:rPr>
              <a:t>includes improved </a:t>
            </a:r>
            <a:r>
              <a:rPr dirty="0" sz="1800" spc="-10">
                <a:latin typeface="Carlito"/>
                <a:cs typeface="Carlito"/>
              </a:rPr>
              <a:t>drought </a:t>
            </a:r>
            <a:r>
              <a:rPr dirty="0" sz="1800" spc="-5">
                <a:latin typeface="Carlito"/>
                <a:cs typeface="Carlito"/>
              </a:rPr>
              <a:t>monitoring, </a:t>
            </a:r>
            <a:r>
              <a:rPr dirty="0" sz="1800" spc="-10">
                <a:latin typeface="Carlito"/>
                <a:cs typeface="Carlito"/>
              </a:rPr>
              <a:t>better </a:t>
            </a:r>
            <a:r>
              <a:rPr dirty="0" sz="1800" spc="-15">
                <a:latin typeface="Carlito"/>
                <a:cs typeface="Carlito"/>
              </a:rPr>
              <a:t>water </a:t>
            </a:r>
            <a:r>
              <a:rPr dirty="0" sz="1800">
                <a:latin typeface="Carlito"/>
                <a:cs typeface="Carlito"/>
              </a:rPr>
              <a:t>and </a:t>
            </a:r>
            <a:r>
              <a:rPr dirty="0" sz="1800" spc="-10">
                <a:latin typeface="Carlito"/>
                <a:cs typeface="Carlito"/>
              </a:rPr>
              <a:t>crop </a:t>
            </a:r>
            <a:r>
              <a:rPr dirty="0" sz="1800" spc="-5">
                <a:latin typeface="Carlito"/>
                <a:cs typeface="Carlito"/>
              </a:rPr>
              <a:t>management, augmentation </a:t>
            </a:r>
            <a:r>
              <a:rPr dirty="0" sz="1800">
                <a:latin typeface="Carlito"/>
                <a:cs typeface="Carlito"/>
              </a:rPr>
              <a:t>of </a:t>
            </a:r>
            <a:r>
              <a:rPr dirty="0" sz="1800" spc="-10">
                <a:latin typeface="Carlito"/>
                <a:cs typeface="Carlito"/>
              </a:rPr>
              <a:t>water  </a:t>
            </a:r>
            <a:r>
              <a:rPr dirty="0" sz="1800" spc="-5">
                <a:latin typeface="Carlito"/>
                <a:cs typeface="Carlito"/>
              </a:rPr>
              <a:t>supplies with </a:t>
            </a:r>
            <a:r>
              <a:rPr dirty="0" sz="1800" spc="-25">
                <a:latin typeface="Carlito"/>
                <a:cs typeface="Carlito"/>
              </a:rPr>
              <a:t>groundwater, </a:t>
            </a:r>
            <a:r>
              <a:rPr dirty="0" sz="1800" spc="-5">
                <a:latin typeface="Carlito"/>
                <a:cs typeface="Carlito"/>
              </a:rPr>
              <a:t>increased public </a:t>
            </a:r>
            <a:r>
              <a:rPr dirty="0" sz="1800" spc="-10">
                <a:latin typeface="Carlito"/>
                <a:cs typeface="Carlito"/>
              </a:rPr>
              <a:t>awareness </a:t>
            </a:r>
            <a:r>
              <a:rPr dirty="0" sz="1800" spc="-5">
                <a:latin typeface="Carlito"/>
                <a:cs typeface="Carlito"/>
              </a:rPr>
              <a:t>and education, </a:t>
            </a:r>
            <a:r>
              <a:rPr dirty="0" sz="1800" spc="-10">
                <a:latin typeface="Carlito"/>
                <a:cs typeface="Carlito"/>
              </a:rPr>
              <a:t>intensified </a:t>
            </a:r>
            <a:r>
              <a:rPr dirty="0" sz="1800" spc="-15">
                <a:latin typeface="Carlito"/>
                <a:cs typeface="Carlito"/>
              </a:rPr>
              <a:t>watershed </a:t>
            </a:r>
            <a:r>
              <a:rPr dirty="0" sz="1800">
                <a:latin typeface="Carlito"/>
                <a:cs typeface="Carlito"/>
              </a:rPr>
              <a:t>and </a:t>
            </a:r>
            <a:r>
              <a:rPr dirty="0" sz="1800" spc="-5">
                <a:latin typeface="Carlito"/>
                <a:cs typeface="Carlito"/>
              </a:rPr>
              <a:t>local </a:t>
            </a:r>
            <a:r>
              <a:rPr dirty="0" sz="1800">
                <a:latin typeface="Carlito"/>
                <a:cs typeface="Carlito"/>
              </a:rPr>
              <a:t>planning,  </a:t>
            </a:r>
            <a:r>
              <a:rPr dirty="0" sz="1800" spc="-10">
                <a:latin typeface="Carlito"/>
                <a:cs typeface="Carlito"/>
              </a:rPr>
              <a:t>reduction </a:t>
            </a:r>
            <a:r>
              <a:rPr dirty="0" sz="1800">
                <a:latin typeface="Carlito"/>
                <a:cs typeface="Carlito"/>
              </a:rPr>
              <a:t>in </a:t>
            </a:r>
            <a:r>
              <a:rPr dirty="0" sz="1800" spc="-20">
                <a:latin typeface="Carlito"/>
                <a:cs typeface="Carlito"/>
              </a:rPr>
              <a:t>water </a:t>
            </a:r>
            <a:r>
              <a:rPr dirty="0" sz="1800" spc="-5">
                <a:latin typeface="Carlito"/>
                <a:cs typeface="Carlito"/>
              </a:rPr>
              <a:t>demand, </a:t>
            </a:r>
            <a:r>
              <a:rPr dirty="0" sz="1800">
                <a:latin typeface="Carlito"/>
                <a:cs typeface="Carlito"/>
              </a:rPr>
              <a:t>and </a:t>
            </a:r>
            <a:r>
              <a:rPr dirty="0" sz="1800" spc="-20">
                <a:latin typeface="Carlito"/>
                <a:cs typeface="Carlito"/>
              </a:rPr>
              <a:t>water</a:t>
            </a:r>
            <a:r>
              <a:rPr dirty="0" sz="1800" spc="160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conservation.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310515"/>
            <a:ext cx="10018395" cy="1298575"/>
          </a:xfrm>
          <a:prstGeom prst="rect"/>
        </p:spPr>
        <p:txBody>
          <a:bodyPr wrap="square" lIns="0" tIns="89535" rIns="0" bIns="0" rtlCol="0" vert="horz">
            <a:spAutoFit/>
          </a:bodyPr>
          <a:lstStyle/>
          <a:p>
            <a:pPr marL="12700" marR="5080">
              <a:lnSpc>
                <a:spcPts val="4740"/>
              </a:lnSpc>
              <a:spcBef>
                <a:spcPts val="705"/>
              </a:spcBef>
            </a:pPr>
            <a:r>
              <a:rPr dirty="0" spc="-160">
                <a:latin typeface="Trebuchet MS"/>
                <a:cs typeface="Trebuchet MS"/>
              </a:rPr>
              <a:t>Drought </a:t>
            </a:r>
            <a:r>
              <a:rPr dirty="0" spc="-190">
                <a:latin typeface="Trebuchet MS"/>
                <a:cs typeface="Trebuchet MS"/>
              </a:rPr>
              <a:t>preparedness </a:t>
            </a:r>
            <a:r>
              <a:rPr dirty="0" spc="-175">
                <a:latin typeface="Trebuchet MS"/>
                <a:cs typeface="Trebuchet MS"/>
              </a:rPr>
              <a:t>and </a:t>
            </a:r>
            <a:r>
              <a:rPr dirty="0" spc="-235">
                <a:latin typeface="Trebuchet MS"/>
                <a:cs typeface="Trebuchet MS"/>
              </a:rPr>
              <a:t>mitigation can</a:t>
            </a:r>
            <a:r>
              <a:rPr dirty="0" spc="-905">
                <a:latin typeface="Trebuchet MS"/>
                <a:cs typeface="Trebuchet MS"/>
              </a:rPr>
              <a:t> </a:t>
            </a:r>
            <a:r>
              <a:rPr dirty="0" spc="-200">
                <a:latin typeface="Trebuchet MS"/>
                <a:cs typeface="Trebuchet MS"/>
              </a:rPr>
              <a:t>be  </a:t>
            </a:r>
            <a:r>
              <a:rPr dirty="0" spc="-210">
                <a:latin typeface="Trebuchet MS"/>
                <a:cs typeface="Trebuchet MS"/>
              </a:rPr>
              <a:t>accomplished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10320"/>
            <a:ext cx="4708525" cy="1046480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Carlito"/>
                <a:cs typeface="Carlito"/>
              </a:rPr>
              <a:t>(1) </a:t>
            </a:r>
            <a:r>
              <a:rPr dirty="0" sz="2800">
                <a:latin typeface="Carlito"/>
                <a:cs typeface="Carlito"/>
              </a:rPr>
              <a:t>soil and </a:t>
            </a:r>
            <a:r>
              <a:rPr dirty="0" sz="2800" spc="-25">
                <a:latin typeface="Carlito"/>
                <a:cs typeface="Carlito"/>
              </a:rPr>
              <a:t>water</a:t>
            </a:r>
            <a:r>
              <a:rPr dirty="0" sz="2800" spc="-50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conservation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Carlito"/>
                <a:cs typeface="Carlito"/>
              </a:rPr>
              <a:t>(2) </a:t>
            </a:r>
            <a:r>
              <a:rPr dirty="0" sz="2800" spc="-10">
                <a:latin typeface="Carlito"/>
                <a:cs typeface="Carlito"/>
              </a:rPr>
              <a:t>herd</a:t>
            </a:r>
            <a:r>
              <a:rPr dirty="0" sz="2800" spc="5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management.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405828"/>
            <a:ext cx="626618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10">
                <a:latin typeface="Trebuchet MS"/>
                <a:cs typeface="Trebuchet MS"/>
              </a:rPr>
              <a:t>Soil </a:t>
            </a:r>
            <a:r>
              <a:rPr dirty="0" spc="-190">
                <a:latin typeface="Trebuchet MS"/>
                <a:cs typeface="Trebuchet MS"/>
              </a:rPr>
              <a:t>and </a:t>
            </a:r>
            <a:r>
              <a:rPr dirty="0" spc="-240">
                <a:latin typeface="Trebuchet MS"/>
                <a:cs typeface="Trebuchet MS"/>
              </a:rPr>
              <a:t>Water</a:t>
            </a:r>
            <a:r>
              <a:rPr dirty="0" spc="-980">
                <a:latin typeface="Trebuchet MS"/>
                <a:cs typeface="Trebuchet MS"/>
              </a:rPr>
              <a:t> </a:t>
            </a:r>
            <a:r>
              <a:rPr dirty="0" spc="-220">
                <a:latin typeface="Trebuchet MS"/>
                <a:cs typeface="Trebuchet MS"/>
              </a:rPr>
              <a:t>Conservation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830"/>
              </a:lnSpc>
              <a:spcBef>
                <a:spcPts val="100"/>
              </a:spcBef>
            </a:pPr>
            <a:r>
              <a:rPr dirty="0" sz="1800" spc="-10"/>
              <a:t>Conservation </a:t>
            </a:r>
            <a:r>
              <a:rPr dirty="0" sz="1800" spc="-5"/>
              <a:t>practices minimize the disruption of the soil's </a:t>
            </a:r>
            <a:r>
              <a:rPr dirty="0" sz="1800" spc="-10"/>
              <a:t>structure, </a:t>
            </a:r>
            <a:r>
              <a:rPr dirty="0" sz="1800" spc="-5"/>
              <a:t>composition </a:t>
            </a:r>
            <a:r>
              <a:rPr dirty="0" sz="1800"/>
              <a:t>and</a:t>
            </a:r>
            <a:r>
              <a:rPr dirty="0" sz="1800" spc="240"/>
              <a:t> </a:t>
            </a:r>
            <a:r>
              <a:rPr dirty="0" sz="1800" spc="-15"/>
              <a:t>natural </a:t>
            </a:r>
            <a:r>
              <a:rPr dirty="0" sz="1800" spc="-20"/>
              <a:t>biodiversity,</a:t>
            </a:r>
            <a:endParaRPr sz="1800"/>
          </a:p>
          <a:p>
            <a:pPr marL="12700" marR="5715">
              <a:lnSpc>
                <a:spcPct val="70300"/>
              </a:lnSpc>
              <a:spcBef>
                <a:spcPts val="310"/>
              </a:spcBef>
              <a:tabLst>
                <a:tab pos="863600" algn="l"/>
                <a:tab pos="1803400" algn="l"/>
                <a:tab pos="2626360" algn="l"/>
                <a:tab pos="3107055" algn="l"/>
                <a:tab pos="3551554" algn="l"/>
                <a:tab pos="4862195" algn="l"/>
                <a:tab pos="5664835" algn="l"/>
                <a:tab pos="6416675" algn="l"/>
                <a:tab pos="6897370" algn="l"/>
                <a:tab pos="7562850" algn="l"/>
                <a:tab pos="8583930" algn="l"/>
                <a:tab pos="9058910" algn="l"/>
              </a:tabLst>
            </a:pPr>
            <a:r>
              <a:rPr dirty="0" sz="1800" spc="-5"/>
              <a:t>thereby	reducing	erosion	</a:t>
            </a:r>
            <a:r>
              <a:rPr dirty="0" sz="1800"/>
              <a:t>and	</a:t>
            </a:r>
            <a:r>
              <a:rPr dirty="0" sz="1800" spc="-5"/>
              <a:t>soil	</a:t>
            </a:r>
            <a:r>
              <a:rPr dirty="0" sz="1800" spc="-10"/>
              <a:t>degradation,	surface	</a:t>
            </a:r>
            <a:r>
              <a:rPr dirty="0" sz="1800" spc="-20"/>
              <a:t>runoff,	</a:t>
            </a:r>
            <a:r>
              <a:rPr dirty="0" sz="1800"/>
              <a:t>and	</a:t>
            </a:r>
            <a:r>
              <a:rPr dirty="0" sz="1800" spc="-15"/>
              <a:t>water	</a:t>
            </a:r>
            <a:r>
              <a:rPr dirty="0" sz="1800" spc="-5"/>
              <a:t>pollution.	The	following are  </a:t>
            </a:r>
            <a:r>
              <a:rPr dirty="0" sz="1800" spc="-10"/>
              <a:t>established practices </a:t>
            </a:r>
            <a:r>
              <a:rPr dirty="0" sz="1800" spc="-5"/>
              <a:t>of soil and </a:t>
            </a:r>
            <a:r>
              <a:rPr dirty="0" sz="1800" spc="-20"/>
              <a:t>water</a:t>
            </a:r>
            <a:r>
              <a:rPr dirty="0" sz="1800" spc="130"/>
              <a:t> </a:t>
            </a:r>
            <a:r>
              <a:rPr dirty="0" sz="1800" spc="-10"/>
              <a:t>conservation</a:t>
            </a:r>
            <a:endParaRPr sz="1800"/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/>
          </a:p>
          <a:p>
            <a:pPr marL="528320" indent="-516255">
              <a:lnSpc>
                <a:spcPct val="100000"/>
              </a:lnSpc>
              <a:buAutoNum type="arabicPeriod"/>
              <a:tabLst>
                <a:tab pos="528320" algn="l"/>
                <a:tab pos="528955" algn="l"/>
              </a:tabLst>
            </a:pPr>
            <a:r>
              <a:rPr dirty="0" sz="1800" spc="-15"/>
              <a:t>Crop</a:t>
            </a:r>
            <a:r>
              <a:rPr dirty="0" sz="1800" spc="20"/>
              <a:t> </a:t>
            </a:r>
            <a:r>
              <a:rPr dirty="0" sz="1800" spc="-15"/>
              <a:t>rotation</a:t>
            </a:r>
            <a:endParaRPr sz="1800"/>
          </a:p>
          <a:p>
            <a:pPr marL="528320" indent="-516255">
              <a:lnSpc>
                <a:spcPct val="100000"/>
              </a:lnSpc>
              <a:spcBef>
                <a:spcPts val="860"/>
              </a:spcBef>
              <a:buAutoNum type="arabicPeriod"/>
              <a:tabLst>
                <a:tab pos="528320" algn="l"/>
                <a:tab pos="528955" algn="l"/>
              </a:tabLst>
            </a:pPr>
            <a:r>
              <a:rPr dirty="0" sz="1800" spc="-15"/>
              <a:t>Contoured row</a:t>
            </a:r>
            <a:r>
              <a:rPr dirty="0" sz="1800" spc="80"/>
              <a:t> </a:t>
            </a:r>
            <a:r>
              <a:rPr dirty="0" sz="1800" spc="-10"/>
              <a:t>crops</a:t>
            </a:r>
            <a:endParaRPr sz="1800"/>
          </a:p>
          <a:p>
            <a:pPr marL="528320" indent="-516255">
              <a:lnSpc>
                <a:spcPct val="100000"/>
              </a:lnSpc>
              <a:spcBef>
                <a:spcPts val="885"/>
              </a:spcBef>
              <a:buAutoNum type="arabicPeriod"/>
              <a:tabLst>
                <a:tab pos="528320" algn="l"/>
                <a:tab pos="528955" algn="l"/>
              </a:tabLst>
            </a:pPr>
            <a:r>
              <a:rPr dirty="0" sz="1800" spc="-25"/>
              <a:t>Terracing</a:t>
            </a:r>
            <a:endParaRPr sz="1800"/>
          </a:p>
          <a:p>
            <a:pPr marL="528320" indent="-516255">
              <a:lnSpc>
                <a:spcPct val="100000"/>
              </a:lnSpc>
              <a:spcBef>
                <a:spcPts val="860"/>
              </a:spcBef>
              <a:buAutoNum type="arabicPeriod"/>
              <a:tabLst>
                <a:tab pos="528320" algn="l"/>
                <a:tab pos="528955" algn="l"/>
              </a:tabLst>
            </a:pPr>
            <a:r>
              <a:rPr dirty="0" sz="1800" spc="-5"/>
              <a:t>Tillage </a:t>
            </a:r>
            <a:r>
              <a:rPr dirty="0" sz="1800" spc="-10"/>
              <a:t>practices</a:t>
            </a:r>
            <a:endParaRPr sz="1800"/>
          </a:p>
          <a:p>
            <a:pPr marL="528320" indent="-516255">
              <a:lnSpc>
                <a:spcPct val="100000"/>
              </a:lnSpc>
              <a:spcBef>
                <a:spcPts val="860"/>
              </a:spcBef>
              <a:buAutoNum type="arabicPeriod"/>
              <a:tabLst>
                <a:tab pos="528320" algn="l"/>
                <a:tab pos="528955" algn="l"/>
              </a:tabLst>
            </a:pPr>
            <a:r>
              <a:rPr dirty="0" sz="1800" spc="-15"/>
              <a:t>Erosion-control</a:t>
            </a:r>
            <a:r>
              <a:rPr dirty="0" sz="1800" spc="35"/>
              <a:t> </a:t>
            </a:r>
            <a:r>
              <a:rPr dirty="0" sz="1800" spc="-10"/>
              <a:t>structures</a:t>
            </a:r>
            <a:endParaRPr sz="1800"/>
          </a:p>
          <a:p>
            <a:pPr marL="528320" indent="-516255">
              <a:lnSpc>
                <a:spcPct val="100000"/>
              </a:lnSpc>
              <a:spcBef>
                <a:spcPts val="860"/>
              </a:spcBef>
              <a:buAutoNum type="arabicPeriod"/>
              <a:tabLst>
                <a:tab pos="528320" algn="l"/>
                <a:tab pos="528955" algn="l"/>
              </a:tabLst>
            </a:pPr>
            <a:r>
              <a:rPr dirty="0" sz="1800" spc="-25"/>
              <a:t>Water </a:t>
            </a:r>
            <a:r>
              <a:rPr dirty="0" sz="1800" spc="-10"/>
              <a:t>retention </a:t>
            </a:r>
            <a:r>
              <a:rPr dirty="0" sz="1800" spc="-5"/>
              <a:t>and </a:t>
            </a:r>
            <a:r>
              <a:rPr dirty="0" sz="1800" spc="-10"/>
              <a:t>detention</a:t>
            </a:r>
            <a:r>
              <a:rPr dirty="0" sz="1800" spc="95"/>
              <a:t> </a:t>
            </a:r>
            <a:r>
              <a:rPr dirty="0" sz="1800" spc="-10"/>
              <a:t>structures</a:t>
            </a:r>
            <a:endParaRPr sz="1800"/>
          </a:p>
          <a:p>
            <a:pPr marL="528320" indent="-516255">
              <a:lnSpc>
                <a:spcPct val="100000"/>
              </a:lnSpc>
              <a:spcBef>
                <a:spcPts val="860"/>
              </a:spcBef>
              <a:buAutoNum type="arabicPeriod"/>
              <a:tabLst>
                <a:tab pos="528320" algn="l"/>
                <a:tab pos="528955" algn="l"/>
              </a:tabLst>
            </a:pPr>
            <a:r>
              <a:rPr dirty="0" sz="1800" spc="-10"/>
              <a:t>Windbreaks </a:t>
            </a:r>
            <a:r>
              <a:rPr dirty="0" sz="1800" spc="-5"/>
              <a:t>and</a:t>
            </a:r>
            <a:r>
              <a:rPr dirty="0" sz="1800" spc="50"/>
              <a:t> </a:t>
            </a:r>
            <a:r>
              <a:rPr dirty="0" sz="1800" spc="-5"/>
              <a:t>shelterbelts</a:t>
            </a:r>
            <a:endParaRPr sz="1800"/>
          </a:p>
          <a:p>
            <a:pPr marL="528320" indent="-516255">
              <a:lnSpc>
                <a:spcPct val="100000"/>
              </a:lnSpc>
              <a:spcBef>
                <a:spcPts val="885"/>
              </a:spcBef>
              <a:buAutoNum type="arabicPeriod"/>
              <a:tabLst>
                <a:tab pos="528320" algn="l"/>
                <a:tab pos="528955" algn="l"/>
              </a:tabLst>
            </a:pPr>
            <a:r>
              <a:rPr dirty="0" sz="1800" spc="-10"/>
              <a:t>Litter</a:t>
            </a:r>
            <a:r>
              <a:rPr dirty="0" sz="1800" spc="-15"/>
              <a:t> </a:t>
            </a:r>
            <a:r>
              <a:rPr dirty="0" sz="1800" spc="-10"/>
              <a:t>management</a:t>
            </a:r>
            <a:endParaRPr sz="1800"/>
          </a:p>
          <a:p>
            <a:pPr marL="528320" indent="-516255">
              <a:lnSpc>
                <a:spcPct val="100000"/>
              </a:lnSpc>
              <a:spcBef>
                <a:spcPts val="860"/>
              </a:spcBef>
              <a:buAutoNum type="arabicPeriod"/>
              <a:tabLst>
                <a:tab pos="528320" algn="l"/>
                <a:tab pos="528955" algn="l"/>
              </a:tabLst>
            </a:pPr>
            <a:r>
              <a:rPr dirty="0" sz="1800" spc="-10"/>
              <a:t>Reclamation of </a:t>
            </a:r>
            <a:r>
              <a:rPr dirty="0" sz="1800" spc="-15"/>
              <a:t>salt-affected</a:t>
            </a:r>
            <a:r>
              <a:rPr dirty="0" sz="1800" spc="65"/>
              <a:t> </a:t>
            </a:r>
            <a:r>
              <a:rPr dirty="0" sz="1800" spc="-5"/>
              <a:t>soil.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73125" y="0"/>
            <a:ext cx="9295130" cy="6858000"/>
            <a:chOff x="1373125" y="0"/>
            <a:chExt cx="9295130" cy="6858000"/>
          </a:xfrm>
        </p:grpSpPr>
        <p:sp>
          <p:nvSpPr>
            <p:cNvPr id="3" name="object 3"/>
            <p:cNvSpPr/>
            <p:nvPr/>
          </p:nvSpPr>
          <p:spPr>
            <a:xfrm>
              <a:off x="1373125" y="67059"/>
              <a:ext cx="9227816" cy="67909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23999" y="0"/>
              <a:ext cx="9144000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216140" y="713740"/>
              <a:ext cx="3451859" cy="19405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1074018" y="6465252"/>
            <a:ext cx="2298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rlito"/>
                <a:cs typeface="Carlito"/>
              </a:rPr>
              <a:t>10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497967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90">
                <a:latin typeface="Trebuchet MS"/>
                <a:cs typeface="Trebuchet MS"/>
              </a:rPr>
              <a:t>Engineering</a:t>
            </a:r>
            <a:r>
              <a:rPr dirty="0" spc="-385">
                <a:latin typeface="Trebuchet MS"/>
                <a:cs typeface="Trebuchet MS"/>
              </a:rPr>
              <a:t> </a:t>
            </a:r>
            <a:r>
              <a:rPr dirty="0" spc="-180">
                <a:latin typeface="Trebuchet MS"/>
                <a:cs typeface="Trebuchet MS"/>
              </a:rPr>
              <a:t>measures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72602"/>
            <a:ext cx="10325735" cy="4286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ts val="26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 spc="-5">
                <a:latin typeface="Carlito"/>
                <a:cs typeface="Carlito"/>
              </a:rPr>
              <a:t>Engineering measures </a:t>
            </a:r>
            <a:r>
              <a:rPr dirty="0" sz="2400" spc="-15">
                <a:latin typeface="Carlito"/>
                <a:cs typeface="Carlito"/>
              </a:rPr>
              <a:t>differ </a:t>
            </a:r>
            <a:r>
              <a:rPr dirty="0" sz="2400">
                <a:latin typeface="Carlito"/>
                <a:cs typeface="Carlito"/>
              </a:rPr>
              <a:t>with </a:t>
            </a:r>
            <a:r>
              <a:rPr dirty="0" sz="2400" spc="-10">
                <a:latin typeface="Carlito"/>
                <a:cs typeface="Carlito"/>
              </a:rPr>
              <a:t>location, </a:t>
            </a:r>
            <a:r>
              <a:rPr dirty="0" sz="2400" spc="-5">
                <a:latin typeface="Carlito"/>
                <a:cs typeface="Carlito"/>
              </a:rPr>
              <a:t>slope of the land, soil type,</a:t>
            </a:r>
            <a:r>
              <a:rPr dirty="0" sz="2400" spc="-20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and</a:t>
            </a:r>
            <a:endParaRPr sz="2400">
              <a:latin typeface="Carlito"/>
              <a:cs typeface="Carlito"/>
            </a:endParaRPr>
          </a:p>
          <a:p>
            <a:pPr marL="241300">
              <a:lnSpc>
                <a:spcPts val="2600"/>
              </a:lnSpc>
            </a:pPr>
            <a:r>
              <a:rPr dirty="0" sz="2400" spc="-10">
                <a:latin typeface="Carlito"/>
                <a:cs typeface="Carlito"/>
              </a:rPr>
              <a:t>amount and </a:t>
            </a:r>
            <a:r>
              <a:rPr dirty="0" sz="2400" spc="-5">
                <a:latin typeface="Carlito"/>
                <a:cs typeface="Carlito"/>
              </a:rPr>
              <a:t>intensity of </a:t>
            </a:r>
            <a:r>
              <a:rPr dirty="0" sz="2400" spc="-15">
                <a:latin typeface="Carlito"/>
                <a:cs typeface="Carlito"/>
              </a:rPr>
              <a:t>rainfall. </a:t>
            </a:r>
            <a:r>
              <a:rPr dirty="0" sz="2400" spc="-5">
                <a:latin typeface="Carlito"/>
                <a:cs typeface="Carlito"/>
              </a:rPr>
              <a:t>Measures </a:t>
            </a:r>
            <a:r>
              <a:rPr dirty="0" sz="2400" spc="-10">
                <a:latin typeface="Carlito"/>
                <a:cs typeface="Carlito"/>
              </a:rPr>
              <a:t>commonly </a:t>
            </a:r>
            <a:r>
              <a:rPr dirty="0" sz="2400" spc="-5">
                <a:latin typeface="Carlito"/>
                <a:cs typeface="Carlito"/>
              </a:rPr>
              <a:t>used </a:t>
            </a:r>
            <a:r>
              <a:rPr dirty="0" sz="2400" spc="-15">
                <a:latin typeface="Carlito"/>
                <a:cs typeface="Carlito"/>
              </a:rPr>
              <a:t>are </a:t>
            </a:r>
            <a:r>
              <a:rPr dirty="0" sz="2400">
                <a:latin typeface="Carlito"/>
                <a:cs typeface="Carlito"/>
              </a:rPr>
              <a:t>the</a:t>
            </a:r>
            <a:r>
              <a:rPr dirty="0" sz="2400" spc="-10">
                <a:latin typeface="Carlito"/>
                <a:cs typeface="Carlito"/>
              </a:rPr>
              <a:t> following:</a:t>
            </a:r>
            <a:endParaRPr sz="2400">
              <a:latin typeface="Carlito"/>
              <a:cs typeface="Carlito"/>
            </a:endParaRPr>
          </a:p>
          <a:p>
            <a:pPr marL="241300" marR="5080" indent="-228600">
              <a:lnSpc>
                <a:spcPct val="799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 spc="-10" b="1">
                <a:latin typeface="Carlito"/>
                <a:cs typeface="Carlito"/>
              </a:rPr>
              <a:t>Contour bunds, trenches and stone </a:t>
            </a:r>
            <a:r>
              <a:rPr dirty="0" sz="2400" spc="-15" b="1">
                <a:latin typeface="Carlito"/>
                <a:cs typeface="Carlito"/>
              </a:rPr>
              <a:t>walls </a:t>
            </a:r>
            <a:r>
              <a:rPr dirty="0" sz="2400" spc="-5">
                <a:latin typeface="Carlito"/>
                <a:cs typeface="Carlito"/>
              </a:rPr>
              <a:t>These </a:t>
            </a:r>
            <a:r>
              <a:rPr dirty="0" sz="2400" spc="-20">
                <a:latin typeface="Carlito"/>
                <a:cs typeface="Carlito"/>
              </a:rPr>
              <a:t>features prevent </a:t>
            </a:r>
            <a:r>
              <a:rPr dirty="0" sz="2400" spc="-5">
                <a:latin typeface="Carlito"/>
                <a:cs typeface="Carlito"/>
              </a:rPr>
              <a:t>soil </a:t>
            </a:r>
            <a:r>
              <a:rPr dirty="0" sz="2400" spc="-10">
                <a:latin typeface="Carlito"/>
                <a:cs typeface="Carlito"/>
              </a:rPr>
              <a:t>erosion and  obstruct </a:t>
            </a:r>
            <a:r>
              <a:rPr dirty="0" sz="2400" spc="-5">
                <a:latin typeface="Carlito"/>
                <a:cs typeface="Carlito"/>
              </a:rPr>
              <a:t>the </a:t>
            </a:r>
            <a:r>
              <a:rPr dirty="0" sz="2400">
                <a:latin typeface="Carlito"/>
                <a:cs typeface="Carlito"/>
              </a:rPr>
              <a:t>flow </a:t>
            </a:r>
            <a:r>
              <a:rPr dirty="0" sz="2400" spc="-5">
                <a:latin typeface="Carlito"/>
                <a:cs typeface="Carlito"/>
              </a:rPr>
              <a:t>of </a:t>
            </a:r>
            <a:r>
              <a:rPr dirty="0" sz="2400" spc="-25">
                <a:latin typeface="Carlito"/>
                <a:cs typeface="Carlito"/>
              </a:rPr>
              <a:t>runoff. </a:t>
            </a:r>
            <a:r>
              <a:rPr dirty="0" sz="2400" spc="-10">
                <a:latin typeface="Carlito"/>
                <a:cs typeface="Carlito"/>
              </a:rPr>
              <a:t>The </a:t>
            </a:r>
            <a:r>
              <a:rPr dirty="0" sz="2400" spc="-15">
                <a:latin typeface="Carlito"/>
                <a:cs typeface="Carlito"/>
              </a:rPr>
              <a:t>retained water </a:t>
            </a:r>
            <a:r>
              <a:rPr dirty="0" sz="2400" spc="-5">
                <a:latin typeface="Carlito"/>
                <a:cs typeface="Carlito"/>
              </a:rPr>
              <a:t>increases soil </a:t>
            </a:r>
            <a:r>
              <a:rPr dirty="0" sz="2400" spc="-10">
                <a:latin typeface="Carlito"/>
                <a:cs typeface="Carlito"/>
              </a:rPr>
              <a:t>moisture and  </a:t>
            </a:r>
            <a:r>
              <a:rPr dirty="0" sz="2400" spc="-15">
                <a:latin typeface="Carlito"/>
                <a:cs typeface="Carlito"/>
              </a:rPr>
              <a:t>recharges </a:t>
            </a:r>
            <a:r>
              <a:rPr dirty="0" sz="2400">
                <a:latin typeface="Carlito"/>
                <a:cs typeface="Carlito"/>
              </a:rPr>
              <a:t>the</a:t>
            </a:r>
            <a:r>
              <a:rPr dirty="0" sz="2400" spc="30">
                <a:latin typeface="Carlito"/>
                <a:cs typeface="Carlito"/>
              </a:rPr>
              <a:t> </a:t>
            </a:r>
            <a:r>
              <a:rPr dirty="0" sz="2400" spc="-35">
                <a:latin typeface="Carlito"/>
                <a:cs typeface="Carlito"/>
              </a:rPr>
              <a:t>groundwater.</a:t>
            </a:r>
            <a:endParaRPr sz="2400">
              <a:latin typeface="Carlito"/>
              <a:cs typeface="Carlito"/>
            </a:endParaRPr>
          </a:p>
          <a:p>
            <a:pPr marL="241300" marR="156210" indent="-228600">
              <a:lnSpc>
                <a:spcPct val="80100"/>
              </a:lnSpc>
              <a:spcBef>
                <a:spcPts val="99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 spc="-5" b="1">
                <a:latin typeface="Carlito"/>
                <a:cs typeface="Carlito"/>
              </a:rPr>
              <a:t>Check dams </a:t>
            </a:r>
            <a:r>
              <a:rPr dirty="0" sz="2400" spc="-10" b="1">
                <a:latin typeface="Carlito"/>
                <a:cs typeface="Carlito"/>
              </a:rPr>
              <a:t>and </a:t>
            </a:r>
            <a:r>
              <a:rPr dirty="0" sz="2400" spc="-5" b="1">
                <a:latin typeface="Carlito"/>
                <a:cs typeface="Carlito"/>
              </a:rPr>
              <a:t>other gully-plugging </a:t>
            </a:r>
            <a:r>
              <a:rPr dirty="0" sz="2400" spc="-10" b="1">
                <a:latin typeface="Carlito"/>
                <a:cs typeface="Carlito"/>
              </a:rPr>
              <a:t>structures </a:t>
            </a:r>
            <a:r>
              <a:rPr dirty="0" sz="2400" spc="-5">
                <a:latin typeface="Carlito"/>
                <a:cs typeface="Carlito"/>
              </a:rPr>
              <a:t>Check dams </a:t>
            </a:r>
            <a:r>
              <a:rPr dirty="0" sz="2400" spc="-20">
                <a:latin typeface="Carlito"/>
                <a:cs typeface="Carlito"/>
              </a:rPr>
              <a:t>are </a:t>
            </a:r>
            <a:r>
              <a:rPr dirty="0" sz="2400" spc="-5">
                <a:latin typeface="Carlito"/>
                <a:cs typeface="Carlito"/>
              </a:rPr>
              <a:t>temporary  </a:t>
            </a:r>
            <a:r>
              <a:rPr dirty="0" sz="2400" spc="-10">
                <a:latin typeface="Carlito"/>
                <a:cs typeface="Carlito"/>
              </a:rPr>
              <a:t>structures constructed </a:t>
            </a:r>
            <a:r>
              <a:rPr dirty="0" sz="2400">
                <a:latin typeface="Carlito"/>
                <a:cs typeface="Carlito"/>
              </a:rPr>
              <a:t>with </a:t>
            </a:r>
            <a:r>
              <a:rPr dirty="0" sz="2400" spc="-5">
                <a:latin typeface="Carlito"/>
                <a:cs typeface="Carlito"/>
              </a:rPr>
              <a:t>locally </a:t>
            </a:r>
            <a:r>
              <a:rPr dirty="0" sz="2400" spc="-15">
                <a:latin typeface="Carlito"/>
                <a:cs typeface="Carlito"/>
              </a:rPr>
              <a:t>available </a:t>
            </a:r>
            <a:r>
              <a:rPr dirty="0" sz="2400" spc="-10">
                <a:latin typeface="Carlito"/>
                <a:cs typeface="Carlito"/>
              </a:rPr>
              <a:t>materials. </a:t>
            </a:r>
            <a:r>
              <a:rPr dirty="0" sz="2400" spc="-25">
                <a:latin typeface="Carlito"/>
                <a:cs typeface="Carlito"/>
              </a:rPr>
              <a:t>Types </a:t>
            </a:r>
            <a:r>
              <a:rPr dirty="0" sz="2400" spc="-5">
                <a:latin typeface="Carlito"/>
                <a:cs typeface="Carlito"/>
              </a:rPr>
              <a:t>of </a:t>
            </a:r>
            <a:r>
              <a:rPr dirty="0" sz="2400">
                <a:latin typeface="Carlito"/>
                <a:cs typeface="Carlito"/>
              </a:rPr>
              <a:t>check </a:t>
            </a:r>
            <a:r>
              <a:rPr dirty="0" sz="2400" spc="-5">
                <a:latin typeface="Carlito"/>
                <a:cs typeface="Carlito"/>
              </a:rPr>
              <a:t>dams </a:t>
            </a:r>
            <a:r>
              <a:rPr dirty="0" sz="2400" spc="-20">
                <a:latin typeface="Carlito"/>
                <a:cs typeface="Carlito"/>
              </a:rPr>
              <a:t>are  </a:t>
            </a:r>
            <a:r>
              <a:rPr dirty="0" sz="2400">
                <a:latin typeface="Carlito"/>
                <a:cs typeface="Carlito"/>
              </a:rPr>
              <a:t>the </a:t>
            </a:r>
            <a:r>
              <a:rPr dirty="0" sz="2400" spc="-10">
                <a:latin typeface="Carlito"/>
                <a:cs typeface="Carlito"/>
              </a:rPr>
              <a:t>brush-wood dam (Fig. </a:t>
            </a:r>
            <a:r>
              <a:rPr dirty="0" sz="2400">
                <a:latin typeface="Carlito"/>
                <a:cs typeface="Carlito"/>
              </a:rPr>
              <a:t>2 </a:t>
            </a:r>
            <a:r>
              <a:rPr dirty="0" sz="2400" spc="-10">
                <a:latin typeface="Carlito"/>
                <a:cs typeface="Carlito"/>
              </a:rPr>
              <a:t>a), </a:t>
            </a:r>
            <a:r>
              <a:rPr dirty="0" sz="2400">
                <a:latin typeface="Carlito"/>
                <a:cs typeface="Carlito"/>
              </a:rPr>
              <a:t>the </a:t>
            </a:r>
            <a:r>
              <a:rPr dirty="0" sz="2400" spc="-5">
                <a:latin typeface="Carlito"/>
                <a:cs typeface="Carlito"/>
              </a:rPr>
              <a:t>loose-rock </a:t>
            </a:r>
            <a:r>
              <a:rPr dirty="0" sz="2400" spc="-10">
                <a:latin typeface="Carlito"/>
                <a:cs typeface="Carlito"/>
              </a:rPr>
              <a:t>dam (Fig. </a:t>
            </a:r>
            <a:r>
              <a:rPr dirty="0" sz="2400">
                <a:latin typeface="Carlito"/>
                <a:cs typeface="Carlito"/>
              </a:rPr>
              <a:t>2 </a:t>
            </a:r>
            <a:r>
              <a:rPr dirty="0" sz="2400" spc="-5">
                <a:latin typeface="Carlito"/>
                <a:cs typeface="Carlito"/>
              </a:rPr>
              <a:t>b) </a:t>
            </a:r>
            <a:r>
              <a:rPr dirty="0" sz="2400" spc="-10">
                <a:latin typeface="Carlito"/>
                <a:cs typeface="Carlito"/>
              </a:rPr>
              <a:t>and </a:t>
            </a:r>
            <a:r>
              <a:rPr dirty="0" sz="2400">
                <a:latin typeface="Carlito"/>
                <a:cs typeface="Carlito"/>
              </a:rPr>
              <a:t>the </a:t>
            </a:r>
            <a:r>
              <a:rPr dirty="0" sz="2400" spc="-10">
                <a:latin typeface="Carlito"/>
                <a:cs typeface="Carlito"/>
              </a:rPr>
              <a:t>woven-wire  </a:t>
            </a:r>
            <a:r>
              <a:rPr dirty="0" sz="2400" spc="-5">
                <a:latin typeface="Carlito"/>
                <a:cs typeface="Carlito"/>
              </a:rPr>
              <a:t>dam.</a:t>
            </a:r>
            <a:endParaRPr sz="2400">
              <a:latin typeface="Carlito"/>
              <a:cs typeface="Carlito"/>
            </a:endParaRPr>
          </a:p>
          <a:p>
            <a:pPr marL="241300" marR="252095" indent="-228600">
              <a:lnSpc>
                <a:spcPct val="80100"/>
              </a:lnSpc>
              <a:spcBef>
                <a:spcPts val="99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 spc="-15" b="1">
                <a:latin typeface="Carlito"/>
                <a:cs typeface="Carlito"/>
              </a:rPr>
              <a:t>Percolation </a:t>
            </a:r>
            <a:r>
              <a:rPr dirty="0" sz="2400" spc="-5" b="1">
                <a:latin typeface="Carlito"/>
                <a:cs typeface="Carlito"/>
              </a:rPr>
              <a:t>ponds </a:t>
            </a:r>
            <a:r>
              <a:rPr dirty="0" sz="2400" spc="-10">
                <a:latin typeface="Carlito"/>
                <a:cs typeface="Carlito"/>
              </a:rPr>
              <a:t>These </a:t>
            </a:r>
            <a:r>
              <a:rPr dirty="0" sz="2400" spc="-20">
                <a:latin typeface="Carlito"/>
                <a:cs typeface="Carlito"/>
              </a:rPr>
              <a:t>features store </a:t>
            </a:r>
            <a:r>
              <a:rPr dirty="0" sz="2400" spc="-15">
                <a:latin typeface="Carlito"/>
                <a:cs typeface="Carlito"/>
              </a:rPr>
              <a:t>water </a:t>
            </a:r>
            <a:r>
              <a:rPr dirty="0" sz="2400" spc="-20">
                <a:latin typeface="Carlito"/>
                <a:cs typeface="Carlito"/>
              </a:rPr>
              <a:t>for </a:t>
            </a:r>
            <a:r>
              <a:rPr dirty="0" sz="2400" spc="-10">
                <a:latin typeface="Carlito"/>
                <a:cs typeface="Carlito"/>
              </a:rPr>
              <a:t>livestock </a:t>
            </a:r>
            <a:r>
              <a:rPr dirty="0" sz="2400" spc="-5">
                <a:latin typeface="Carlito"/>
                <a:cs typeface="Carlito"/>
              </a:rPr>
              <a:t>and </a:t>
            </a:r>
            <a:r>
              <a:rPr dirty="0" sz="2400" spc="-20">
                <a:latin typeface="Carlito"/>
                <a:cs typeface="Carlito"/>
              </a:rPr>
              <a:t>recharge </a:t>
            </a:r>
            <a:r>
              <a:rPr dirty="0" sz="2400">
                <a:latin typeface="Carlito"/>
                <a:cs typeface="Carlito"/>
              </a:rPr>
              <a:t>the  </a:t>
            </a:r>
            <a:r>
              <a:rPr dirty="0" sz="2400" spc="-35">
                <a:latin typeface="Carlito"/>
                <a:cs typeface="Carlito"/>
              </a:rPr>
              <a:t>groundwater. </a:t>
            </a:r>
            <a:r>
              <a:rPr dirty="0" sz="2400" spc="-10">
                <a:latin typeface="Carlito"/>
                <a:cs typeface="Carlito"/>
              </a:rPr>
              <a:t>They </a:t>
            </a:r>
            <a:r>
              <a:rPr dirty="0" sz="2400" spc="-20">
                <a:latin typeface="Carlito"/>
                <a:cs typeface="Carlito"/>
              </a:rPr>
              <a:t>are </a:t>
            </a:r>
            <a:r>
              <a:rPr dirty="0" sz="2400" spc="-10">
                <a:latin typeface="Carlito"/>
                <a:cs typeface="Carlito"/>
              </a:rPr>
              <a:t>constructed </a:t>
            </a:r>
            <a:r>
              <a:rPr dirty="0" sz="2400" spc="-15">
                <a:latin typeface="Carlito"/>
                <a:cs typeface="Carlito"/>
              </a:rPr>
              <a:t>by </a:t>
            </a:r>
            <a:r>
              <a:rPr dirty="0" sz="2400" spc="-25">
                <a:latin typeface="Carlito"/>
                <a:cs typeface="Carlito"/>
              </a:rPr>
              <a:t>excavating </a:t>
            </a:r>
            <a:r>
              <a:rPr dirty="0" sz="2400">
                <a:latin typeface="Carlito"/>
                <a:cs typeface="Carlito"/>
              </a:rPr>
              <a:t>a </a:t>
            </a:r>
            <a:r>
              <a:rPr dirty="0" sz="2400" spc="-5">
                <a:latin typeface="Carlito"/>
                <a:cs typeface="Carlito"/>
              </a:rPr>
              <a:t>depression </a:t>
            </a:r>
            <a:r>
              <a:rPr dirty="0" sz="2400" spc="-15">
                <a:latin typeface="Carlito"/>
                <a:cs typeface="Carlito"/>
              </a:rPr>
              <a:t>to form </a:t>
            </a:r>
            <a:r>
              <a:rPr dirty="0" sz="2400">
                <a:latin typeface="Carlito"/>
                <a:cs typeface="Carlito"/>
              </a:rPr>
              <a:t>a </a:t>
            </a:r>
            <a:r>
              <a:rPr dirty="0" sz="2400" spc="-5">
                <a:latin typeface="Carlito"/>
                <a:cs typeface="Carlito"/>
              </a:rPr>
              <a:t>small  </a:t>
            </a:r>
            <a:r>
              <a:rPr dirty="0" sz="2400" spc="-25">
                <a:latin typeface="Carlito"/>
                <a:cs typeface="Carlito"/>
              </a:rPr>
              <a:t>reservoir, </a:t>
            </a:r>
            <a:r>
              <a:rPr dirty="0" sz="2400" spc="-5">
                <a:latin typeface="Carlito"/>
                <a:cs typeface="Carlito"/>
              </a:rPr>
              <a:t>or </a:t>
            </a:r>
            <a:r>
              <a:rPr dirty="0" sz="2400" spc="-15">
                <a:latin typeface="Carlito"/>
                <a:cs typeface="Carlito"/>
              </a:rPr>
              <a:t>by </a:t>
            </a:r>
            <a:r>
              <a:rPr dirty="0" sz="2400" spc="-5">
                <a:latin typeface="Carlito"/>
                <a:cs typeface="Carlito"/>
              </a:rPr>
              <a:t>constructing an embankment </a:t>
            </a:r>
            <a:r>
              <a:rPr dirty="0" sz="2400">
                <a:latin typeface="Carlito"/>
                <a:cs typeface="Carlito"/>
              </a:rPr>
              <a:t>in a </a:t>
            </a:r>
            <a:r>
              <a:rPr dirty="0" sz="2400" spc="-15">
                <a:latin typeface="Carlito"/>
                <a:cs typeface="Carlito"/>
              </a:rPr>
              <a:t>natural </a:t>
            </a:r>
            <a:r>
              <a:rPr dirty="0" sz="2400" spc="-20">
                <a:latin typeface="Carlito"/>
                <a:cs typeface="Carlito"/>
              </a:rPr>
              <a:t>ravine </a:t>
            </a:r>
            <a:r>
              <a:rPr dirty="0" sz="2400" spc="-5">
                <a:latin typeface="Carlito"/>
                <a:cs typeface="Carlito"/>
              </a:rPr>
              <a:t>or gully </a:t>
            </a:r>
            <a:r>
              <a:rPr dirty="0" sz="2400" spc="-15">
                <a:latin typeface="Carlito"/>
                <a:cs typeface="Carlito"/>
              </a:rPr>
              <a:t>to </a:t>
            </a:r>
            <a:r>
              <a:rPr dirty="0" sz="2400" spc="-20">
                <a:latin typeface="Carlito"/>
                <a:cs typeface="Carlito"/>
              </a:rPr>
              <a:t>form  </a:t>
            </a:r>
            <a:r>
              <a:rPr dirty="0" sz="2400" spc="-5">
                <a:latin typeface="Carlito"/>
                <a:cs typeface="Carlito"/>
              </a:rPr>
              <a:t>an</a:t>
            </a:r>
            <a:r>
              <a:rPr dirty="0" sz="2400" spc="5">
                <a:latin typeface="Carlito"/>
                <a:cs typeface="Carlito"/>
              </a:rPr>
              <a:t> </a:t>
            </a:r>
            <a:r>
              <a:rPr dirty="0" sz="2400" spc="-5">
                <a:latin typeface="Carlito"/>
                <a:cs typeface="Carlito"/>
              </a:rPr>
              <a:t>impoundment.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726313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5">
                <a:latin typeface="Trebuchet MS"/>
                <a:cs typeface="Trebuchet MS"/>
              </a:rPr>
              <a:t>Moisture-conservation</a:t>
            </a:r>
            <a:r>
              <a:rPr dirty="0" spc="-320">
                <a:latin typeface="Trebuchet MS"/>
                <a:cs typeface="Trebuchet MS"/>
              </a:rPr>
              <a:t> </a:t>
            </a:r>
            <a:r>
              <a:rPr dirty="0" spc="-245">
                <a:latin typeface="Trebuchet MS"/>
                <a:cs typeface="Trebuchet MS"/>
              </a:rPr>
              <a:t>practices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93621"/>
            <a:ext cx="10175875" cy="390779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241300" marR="252729" indent="-228600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20">
                <a:latin typeface="Carlito"/>
                <a:cs typeface="Carlito"/>
              </a:rPr>
              <a:t>For </a:t>
            </a:r>
            <a:r>
              <a:rPr dirty="0" sz="2800" spc="-5">
                <a:latin typeface="Carlito"/>
                <a:cs typeface="Carlito"/>
              </a:rPr>
              <a:t>agricultural </a:t>
            </a:r>
            <a:r>
              <a:rPr dirty="0" sz="2800" spc="-10">
                <a:latin typeface="Carlito"/>
                <a:cs typeface="Carlito"/>
              </a:rPr>
              <a:t>crops, </a:t>
            </a:r>
            <a:r>
              <a:rPr dirty="0" sz="2800" spc="-5">
                <a:latin typeface="Carlito"/>
                <a:cs typeface="Carlito"/>
              </a:rPr>
              <a:t>measures </a:t>
            </a:r>
            <a:r>
              <a:rPr dirty="0" sz="2800">
                <a:latin typeface="Carlito"/>
                <a:cs typeface="Carlito"/>
              </a:rPr>
              <a:t>include </a:t>
            </a:r>
            <a:r>
              <a:rPr dirty="0" sz="2800" spc="-5">
                <a:latin typeface="Carlito"/>
                <a:cs typeface="Carlito"/>
              </a:rPr>
              <a:t>ridges </a:t>
            </a:r>
            <a:r>
              <a:rPr dirty="0" sz="2800">
                <a:latin typeface="Carlito"/>
                <a:cs typeface="Carlito"/>
              </a:rPr>
              <a:t>and </a:t>
            </a:r>
            <a:r>
              <a:rPr dirty="0" sz="2800" spc="-10">
                <a:latin typeface="Carlito"/>
                <a:cs typeface="Carlito"/>
              </a:rPr>
              <a:t>furrows,</a:t>
            </a:r>
            <a:r>
              <a:rPr dirty="0" sz="2800" spc="-12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basins,  and </a:t>
            </a:r>
            <a:r>
              <a:rPr dirty="0" sz="2800" spc="-25">
                <a:latin typeface="Carlito"/>
                <a:cs typeface="Carlito"/>
              </a:rPr>
              <a:t>water</a:t>
            </a:r>
            <a:r>
              <a:rPr dirty="0" sz="2800" spc="-10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spreading.</a:t>
            </a:r>
            <a:endParaRPr sz="2800">
              <a:latin typeface="Carlito"/>
              <a:cs typeface="Carlito"/>
            </a:endParaRPr>
          </a:p>
          <a:p>
            <a:pPr marL="241300" marR="123189" indent="-228600">
              <a:lnSpc>
                <a:spcPts val="302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20">
                <a:latin typeface="Carlito"/>
                <a:cs typeface="Carlito"/>
              </a:rPr>
              <a:t>For </a:t>
            </a:r>
            <a:r>
              <a:rPr dirty="0" sz="2800" spc="-10">
                <a:latin typeface="Carlito"/>
                <a:cs typeface="Carlito"/>
              </a:rPr>
              <a:t>tree crops, </a:t>
            </a:r>
            <a:r>
              <a:rPr dirty="0" sz="2800" spc="-5">
                <a:latin typeface="Carlito"/>
                <a:cs typeface="Carlito"/>
              </a:rPr>
              <a:t>measures </a:t>
            </a:r>
            <a:r>
              <a:rPr dirty="0" sz="2800">
                <a:latin typeface="Carlito"/>
                <a:cs typeface="Carlito"/>
              </a:rPr>
              <a:t>include saucer basins </a:t>
            </a:r>
            <a:r>
              <a:rPr dirty="0" sz="2800" spc="-5">
                <a:latin typeface="Carlito"/>
                <a:cs typeface="Carlito"/>
              </a:rPr>
              <a:t>(Fig. </a:t>
            </a:r>
            <a:r>
              <a:rPr dirty="0" sz="2800">
                <a:latin typeface="Carlito"/>
                <a:cs typeface="Carlito"/>
              </a:rPr>
              <a:t>3), semi-circular  bunds, </a:t>
            </a:r>
            <a:r>
              <a:rPr dirty="0" sz="2800" spc="-5">
                <a:latin typeface="Carlito"/>
                <a:cs typeface="Carlito"/>
              </a:rPr>
              <a:t>crescent-shaped </a:t>
            </a:r>
            <a:r>
              <a:rPr dirty="0" sz="2800">
                <a:latin typeface="Carlito"/>
                <a:cs typeface="Carlito"/>
              </a:rPr>
              <a:t>bunds, </a:t>
            </a:r>
            <a:r>
              <a:rPr dirty="0" sz="2800" spc="-20">
                <a:latin typeface="Carlito"/>
                <a:cs typeface="Carlito"/>
              </a:rPr>
              <a:t>catch </a:t>
            </a:r>
            <a:r>
              <a:rPr dirty="0" sz="2800">
                <a:latin typeface="Carlito"/>
                <a:cs typeface="Carlito"/>
              </a:rPr>
              <a:t>pits and deep</a:t>
            </a:r>
            <a:r>
              <a:rPr dirty="0" sz="2800" spc="-55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pitting.</a:t>
            </a:r>
            <a:endParaRPr sz="2800">
              <a:latin typeface="Carlito"/>
              <a:cs typeface="Carlito"/>
            </a:endParaRPr>
          </a:p>
          <a:p>
            <a:pPr marL="241300" marR="132080" indent="-228600">
              <a:lnSpc>
                <a:spcPct val="89900"/>
              </a:lnSpc>
              <a:spcBef>
                <a:spcPts val="96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15">
                <a:latin typeface="Carlito"/>
                <a:cs typeface="Carlito"/>
              </a:rPr>
              <a:t>Rainwater </a:t>
            </a:r>
            <a:r>
              <a:rPr dirty="0" sz="2800" spc="-5">
                <a:latin typeface="Carlito"/>
                <a:cs typeface="Carlito"/>
              </a:rPr>
              <a:t>harvesting </a:t>
            </a:r>
            <a:r>
              <a:rPr dirty="0" sz="2800" spc="-10">
                <a:latin typeface="Carlito"/>
                <a:cs typeface="Carlito"/>
              </a:rPr>
              <a:t>collects </a:t>
            </a:r>
            <a:r>
              <a:rPr dirty="0" sz="2800" spc="-20">
                <a:latin typeface="Carlito"/>
                <a:cs typeface="Carlito"/>
              </a:rPr>
              <a:t>rainfall </a:t>
            </a:r>
            <a:r>
              <a:rPr dirty="0" sz="2800" spc="-5">
                <a:latin typeface="Carlito"/>
                <a:cs typeface="Carlito"/>
              </a:rPr>
              <a:t>or </a:t>
            </a:r>
            <a:r>
              <a:rPr dirty="0" sz="2800" spc="-10">
                <a:latin typeface="Carlito"/>
                <a:cs typeface="Carlito"/>
              </a:rPr>
              <a:t>moisture </a:t>
            </a:r>
            <a:r>
              <a:rPr dirty="0" sz="2800" spc="-25">
                <a:latin typeface="Carlito"/>
                <a:cs typeface="Carlito"/>
              </a:rPr>
              <a:t>for </a:t>
            </a:r>
            <a:r>
              <a:rPr dirty="0" sz="2800" spc="-10">
                <a:latin typeface="Carlito"/>
                <a:cs typeface="Carlito"/>
              </a:rPr>
              <a:t>immediate </a:t>
            </a:r>
            <a:r>
              <a:rPr dirty="0" sz="2800" spc="-5">
                <a:latin typeface="Carlito"/>
                <a:cs typeface="Carlito"/>
              </a:rPr>
              <a:t>or  </a:t>
            </a:r>
            <a:r>
              <a:rPr dirty="0" sz="2800" spc="-10">
                <a:latin typeface="Carlito"/>
                <a:cs typeface="Carlito"/>
              </a:rPr>
              <a:t>eventual </a:t>
            </a:r>
            <a:r>
              <a:rPr dirty="0" sz="2800" spc="-5">
                <a:latin typeface="Carlito"/>
                <a:cs typeface="Carlito"/>
              </a:rPr>
              <a:t>use </a:t>
            </a:r>
            <a:r>
              <a:rPr dirty="0" sz="2800">
                <a:latin typeface="Carlito"/>
                <a:cs typeface="Carlito"/>
              </a:rPr>
              <a:t>in </a:t>
            </a:r>
            <a:r>
              <a:rPr dirty="0" sz="2800" spc="-10">
                <a:latin typeface="Carlito"/>
                <a:cs typeface="Carlito"/>
              </a:rPr>
              <a:t>irrigation </a:t>
            </a:r>
            <a:r>
              <a:rPr dirty="0" sz="2800" spc="-5">
                <a:latin typeface="Carlito"/>
                <a:cs typeface="Carlito"/>
              </a:rPr>
              <a:t>or </a:t>
            </a:r>
            <a:r>
              <a:rPr dirty="0" sz="2800" spc="-10">
                <a:latin typeface="Carlito"/>
                <a:cs typeface="Carlito"/>
              </a:rPr>
              <a:t>domestic </a:t>
            </a:r>
            <a:r>
              <a:rPr dirty="0" sz="2800">
                <a:latin typeface="Carlito"/>
                <a:cs typeface="Carlito"/>
              </a:rPr>
              <a:t>supplies. </a:t>
            </a:r>
            <a:r>
              <a:rPr dirty="0" sz="2800" spc="-20">
                <a:latin typeface="Carlito"/>
                <a:cs typeface="Carlito"/>
              </a:rPr>
              <a:t>Part </a:t>
            </a:r>
            <a:r>
              <a:rPr dirty="0" sz="2800">
                <a:latin typeface="Carlito"/>
                <a:cs typeface="Carlito"/>
              </a:rPr>
              <a:t>of the </a:t>
            </a:r>
            <a:r>
              <a:rPr dirty="0" sz="2800" spc="-25">
                <a:latin typeface="Carlito"/>
                <a:cs typeface="Carlito"/>
              </a:rPr>
              <a:t>rainwater  </a:t>
            </a:r>
            <a:r>
              <a:rPr dirty="0" sz="2800" spc="-15">
                <a:latin typeface="Carlito"/>
                <a:cs typeface="Carlito"/>
              </a:rPr>
              <a:t>collected from </a:t>
            </a:r>
            <a:r>
              <a:rPr dirty="0" sz="2800" spc="-20">
                <a:latin typeface="Carlito"/>
                <a:cs typeface="Carlito"/>
              </a:rPr>
              <a:t>roofs </a:t>
            </a:r>
            <a:r>
              <a:rPr dirty="0" sz="2800" spc="-15">
                <a:latin typeface="Carlito"/>
                <a:cs typeface="Carlito"/>
              </a:rPr>
              <a:t>can </a:t>
            </a:r>
            <a:r>
              <a:rPr dirty="0" sz="2800" spc="5">
                <a:latin typeface="Carlito"/>
                <a:cs typeface="Carlito"/>
              </a:rPr>
              <a:t>be </a:t>
            </a:r>
            <a:r>
              <a:rPr dirty="0" sz="2800" spc="-20">
                <a:latin typeface="Carlito"/>
                <a:cs typeface="Carlito"/>
              </a:rPr>
              <a:t>stored </a:t>
            </a:r>
            <a:r>
              <a:rPr dirty="0" sz="2800">
                <a:latin typeface="Carlito"/>
                <a:cs typeface="Carlito"/>
              </a:rPr>
              <a:t>in a </a:t>
            </a:r>
            <a:r>
              <a:rPr dirty="0" sz="2800" spc="-15">
                <a:latin typeface="Carlito"/>
                <a:cs typeface="Carlito"/>
              </a:rPr>
              <a:t>cistern </a:t>
            </a:r>
            <a:r>
              <a:rPr dirty="0" sz="2800">
                <a:latin typeface="Carlito"/>
                <a:cs typeface="Carlito"/>
              </a:rPr>
              <a:t>or </a:t>
            </a:r>
            <a:r>
              <a:rPr dirty="0" sz="2800" spc="-10">
                <a:latin typeface="Carlito"/>
                <a:cs typeface="Carlito"/>
              </a:rPr>
              <a:t>tank </a:t>
            </a:r>
            <a:r>
              <a:rPr dirty="0" sz="2800" spc="-25">
                <a:latin typeface="Carlito"/>
                <a:cs typeface="Carlito"/>
              </a:rPr>
              <a:t>for </a:t>
            </a:r>
            <a:r>
              <a:rPr dirty="0" sz="2800" spc="-15">
                <a:latin typeface="Carlito"/>
                <a:cs typeface="Carlito"/>
              </a:rPr>
              <a:t>later</a:t>
            </a:r>
            <a:r>
              <a:rPr dirty="0" sz="2800" spc="11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use.</a:t>
            </a:r>
            <a:endParaRPr sz="2800">
              <a:latin typeface="Carlito"/>
              <a:cs typeface="Carlito"/>
            </a:endParaRPr>
          </a:p>
          <a:p>
            <a:pPr marL="241300" marR="5080" indent="-228600">
              <a:lnSpc>
                <a:spcPts val="3020"/>
              </a:lnSpc>
              <a:spcBef>
                <a:spcPts val="106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Carlito"/>
                <a:cs typeface="Carlito"/>
              </a:rPr>
              <a:t>Landscape </a:t>
            </a:r>
            <a:r>
              <a:rPr dirty="0" sz="2800" spc="-10">
                <a:latin typeface="Carlito"/>
                <a:cs typeface="Carlito"/>
              </a:rPr>
              <a:t>contouring </a:t>
            </a:r>
            <a:r>
              <a:rPr dirty="0" sz="2800">
                <a:latin typeface="Carlito"/>
                <a:cs typeface="Carlito"/>
              </a:rPr>
              <a:t>is used </a:t>
            </a:r>
            <a:r>
              <a:rPr dirty="0" sz="2800" spc="-10">
                <a:latin typeface="Carlito"/>
                <a:cs typeface="Carlito"/>
              </a:rPr>
              <a:t>to direct </a:t>
            </a:r>
            <a:r>
              <a:rPr dirty="0" sz="2800" spc="-5">
                <a:latin typeface="Carlito"/>
                <a:cs typeface="Carlito"/>
              </a:rPr>
              <a:t>runoff </a:t>
            </a:r>
            <a:r>
              <a:rPr dirty="0" sz="2800" spc="-10">
                <a:latin typeface="Carlito"/>
                <a:cs typeface="Carlito"/>
              </a:rPr>
              <a:t>into areas planted </a:t>
            </a:r>
            <a:r>
              <a:rPr dirty="0" sz="2800">
                <a:latin typeface="Carlito"/>
                <a:cs typeface="Carlito"/>
              </a:rPr>
              <a:t>with  </a:t>
            </a:r>
            <a:r>
              <a:rPr dirty="0" sz="2800" spc="-10">
                <a:latin typeface="Carlito"/>
                <a:cs typeface="Carlito"/>
              </a:rPr>
              <a:t>trees, </a:t>
            </a:r>
            <a:r>
              <a:rPr dirty="0" sz="2800" spc="-5">
                <a:latin typeface="Carlito"/>
                <a:cs typeface="Carlito"/>
              </a:rPr>
              <a:t>shrubs, </a:t>
            </a:r>
            <a:r>
              <a:rPr dirty="0" sz="2800">
                <a:latin typeface="Carlito"/>
                <a:cs typeface="Carlito"/>
              </a:rPr>
              <a:t>and</a:t>
            </a:r>
            <a:r>
              <a:rPr dirty="0" sz="2800" spc="-25">
                <a:latin typeface="Carlito"/>
                <a:cs typeface="Carlito"/>
              </a:rPr>
              <a:t> </a:t>
            </a:r>
            <a:r>
              <a:rPr dirty="0" sz="2800" spc="-35">
                <a:latin typeface="Carlito"/>
                <a:cs typeface="Carlito"/>
              </a:rPr>
              <a:t>turf.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372427"/>
            <a:ext cx="176276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95">
                <a:latin typeface="Trebuchet MS"/>
                <a:cs typeface="Trebuchet MS"/>
              </a:rPr>
              <a:t>C</a:t>
            </a:r>
            <a:r>
              <a:rPr dirty="0" spc="-315">
                <a:latin typeface="Trebuchet MS"/>
                <a:cs typeface="Trebuchet MS"/>
              </a:rPr>
              <a:t>y</a:t>
            </a:r>
            <a:r>
              <a:rPr dirty="0" spc="-345">
                <a:latin typeface="Trebuchet MS"/>
                <a:cs typeface="Trebuchet MS"/>
              </a:rPr>
              <a:t>c</a:t>
            </a:r>
            <a:r>
              <a:rPr dirty="0" spc="-140">
                <a:latin typeface="Trebuchet MS"/>
                <a:cs typeface="Trebuchet MS"/>
              </a:rPr>
              <a:t>l</a:t>
            </a:r>
            <a:r>
              <a:rPr dirty="0" spc="-305">
                <a:latin typeface="Trebuchet MS"/>
                <a:cs typeface="Trebuchet MS"/>
              </a:rPr>
              <a:t>o</a:t>
            </a:r>
            <a:r>
              <a:rPr dirty="0" spc="-170">
                <a:latin typeface="Trebuchet MS"/>
                <a:cs typeface="Trebuchet MS"/>
              </a:rPr>
              <a:t>n</a:t>
            </a:r>
            <a:r>
              <a:rPr dirty="0" spc="-225">
                <a:latin typeface="Trebuchet MS"/>
                <a:cs typeface="Trebuchet MS"/>
              </a:rPr>
              <a:t>e</a:t>
            </a:r>
          </a:p>
        </p:txBody>
      </p:sp>
      <p:sp>
        <p:nvSpPr>
          <p:cNvPr id="3" name="object 3"/>
          <p:cNvSpPr/>
          <p:nvPr/>
        </p:nvSpPr>
        <p:spPr>
          <a:xfrm>
            <a:off x="6647180" y="2849879"/>
            <a:ext cx="4706620" cy="3553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44512" y="1237678"/>
            <a:ext cx="10737215" cy="496316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just" marL="613410" marR="5080" indent="-228600">
              <a:lnSpc>
                <a:spcPct val="90100"/>
              </a:lnSpc>
              <a:spcBef>
                <a:spcPts val="434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2800" spc="-10">
                <a:latin typeface="Carlito"/>
                <a:cs typeface="Carlito"/>
              </a:rPr>
              <a:t>"Cyclonic Storm" </a:t>
            </a:r>
            <a:r>
              <a:rPr dirty="0" sz="2800">
                <a:latin typeface="Carlito"/>
                <a:cs typeface="Carlito"/>
              </a:rPr>
              <a:t>or a </a:t>
            </a:r>
            <a:r>
              <a:rPr dirty="0" sz="2800" spc="-10">
                <a:latin typeface="Carlito"/>
                <a:cs typeface="Carlito"/>
              </a:rPr>
              <a:t>"Cyclone" </a:t>
            </a:r>
            <a:r>
              <a:rPr dirty="0" sz="2800" spc="-5">
                <a:latin typeface="Carlito"/>
                <a:cs typeface="Carlito"/>
              </a:rPr>
              <a:t>is an </a:t>
            </a:r>
            <a:r>
              <a:rPr dirty="0" sz="2800" spc="-10">
                <a:latin typeface="Carlito"/>
                <a:cs typeface="Carlito"/>
              </a:rPr>
              <a:t>intense </a:t>
            </a:r>
            <a:r>
              <a:rPr dirty="0" sz="2800" spc="-25">
                <a:latin typeface="Carlito"/>
                <a:cs typeface="Carlito"/>
              </a:rPr>
              <a:t>vortex </a:t>
            </a:r>
            <a:r>
              <a:rPr dirty="0" sz="2800">
                <a:latin typeface="Carlito"/>
                <a:cs typeface="Carlito"/>
              </a:rPr>
              <a:t>or a whirl </a:t>
            </a:r>
            <a:r>
              <a:rPr dirty="0" sz="2800" spc="-5">
                <a:latin typeface="Carlito"/>
                <a:cs typeface="Carlito"/>
              </a:rPr>
              <a:t>in the  </a:t>
            </a:r>
            <a:r>
              <a:rPr dirty="0" sz="2800" spc="-10">
                <a:latin typeface="Carlito"/>
                <a:cs typeface="Carlito"/>
              </a:rPr>
              <a:t>atmosphere with </a:t>
            </a:r>
            <a:r>
              <a:rPr dirty="0" sz="2800" spc="-5">
                <a:latin typeface="Carlito"/>
                <a:cs typeface="Carlito"/>
              </a:rPr>
              <a:t>very </a:t>
            </a:r>
            <a:r>
              <a:rPr dirty="0" sz="2800" spc="-15">
                <a:latin typeface="Carlito"/>
                <a:cs typeface="Carlito"/>
              </a:rPr>
              <a:t>strong </a:t>
            </a:r>
            <a:r>
              <a:rPr dirty="0" sz="2800">
                <a:latin typeface="Carlito"/>
                <a:cs typeface="Carlito"/>
              </a:rPr>
              <a:t>winds </a:t>
            </a:r>
            <a:r>
              <a:rPr dirty="0" sz="2800" spc="-10">
                <a:latin typeface="Carlito"/>
                <a:cs typeface="Carlito"/>
              </a:rPr>
              <a:t>circulating around </a:t>
            </a:r>
            <a:r>
              <a:rPr dirty="0" sz="2800" spc="-5">
                <a:latin typeface="Carlito"/>
                <a:cs typeface="Carlito"/>
              </a:rPr>
              <a:t>it in  anticlockwise </a:t>
            </a:r>
            <a:r>
              <a:rPr dirty="0" sz="2800" spc="-10">
                <a:latin typeface="Carlito"/>
                <a:cs typeface="Carlito"/>
              </a:rPr>
              <a:t>direction </a:t>
            </a:r>
            <a:r>
              <a:rPr dirty="0" sz="2800" spc="-15">
                <a:latin typeface="Carlito"/>
                <a:cs typeface="Carlito"/>
              </a:rPr>
              <a:t>in </a:t>
            </a:r>
            <a:r>
              <a:rPr dirty="0" sz="2800" spc="-5">
                <a:latin typeface="Carlito"/>
                <a:cs typeface="Carlito"/>
              </a:rPr>
              <a:t>the Northern </a:t>
            </a:r>
            <a:r>
              <a:rPr dirty="0" sz="2800" spc="-10">
                <a:latin typeface="Carlito"/>
                <a:cs typeface="Carlito"/>
              </a:rPr>
              <a:t>Hemisphere </a:t>
            </a:r>
            <a:r>
              <a:rPr dirty="0" sz="2800" spc="-5">
                <a:latin typeface="Carlito"/>
                <a:cs typeface="Carlito"/>
              </a:rPr>
              <a:t>and in clockwise  direction in </a:t>
            </a:r>
            <a:r>
              <a:rPr dirty="0" sz="2800">
                <a:latin typeface="Carlito"/>
                <a:cs typeface="Carlito"/>
              </a:rPr>
              <a:t>the Southern</a:t>
            </a:r>
            <a:r>
              <a:rPr dirty="0" sz="2800" spc="-20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Hemisphere.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Carlito"/>
              <a:cs typeface="Carlito"/>
            </a:endParaRPr>
          </a:p>
          <a:p>
            <a:pPr algn="just" marL="355600" marR="526923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dirty="0" sz="2400" spc="-5">
                <a:latin typeface="Carlito"/>
                <a:cs typeface="Carlito"/>
              </a:rPr>
              <a:t>Hurricanes, </a:t>
            </a:r>
            <a:r>
              <a:rPr dirty="0" sz="2400" spc="-10">
                <a:latin typeface="Carlito"/>
                <a:cs typeface="Carlito"/>
              </a:rPr>
              <a:t>typhoons </a:t>
            </a:r>
            <a:r>
              <a:rPr dirty="0" sz="2400" spc="-5">
                <a:latin typeface="Carlito"/>
                <a:cs typeface="Carlito"/>
              </a:rPr>
              <a:t>and </a:t>
            </a:r>
            <a:r>
              <a:rPr dirty="0" sz="2400" spc="-10">
                <a:latin typeface="Carlito"/>
                <a:cs typeface="Carlito"/>
              </a:rPr>
              <a:t>cyclones are  </a:t>
            </a:r>
            <a:r>
              <a:rPr dirty="0" sz="2400" spc="-5">
                <a:latin typeface="Carlito"/>
                <a:cs typeface="Carlito"/>
              </a:rPr>
              <a:t>all </a:t>
            </a:r>
            <a:r>
              <a:rPr dirty="0" sz="2400" spc="-15">
                <a:latin typeface="Carlito"/>
                <a:cs typeface="Carlito"/>
              </a:rPr>
              <a:t>rotating </a:t>
            </a:r>
            <a:r>
              <a:rPr dirty="0" sz="2400" spc="-20">
                <a:latin typeface="Carlito"/>
                <a:cs typeface="Carlito"/>
              </a:rPr>
              <a:t>storms </a:t>
            </a:r>
            <a:r>
              <a:rPr dirty="0" sz="2400" spc="-5">
                <a:latin typeface="Carlito"/>
                <a:cs typeface="Carlito"/>
              </a:rPr>
              <a:t>spawned </a:t>
            </a:r>
            <a:r>
              <a:rPr dirty="0" sz="2400">
                <a:latin typeface="Carlito"/>
                <a:cs typeface="Carlito"/>
              </a:rPr>
              <a:t>in </a:t>
            </a:r>
            <a:r>
              <a:rPr dirty="0" sz="2400" spc="-10">
                <a:latin typeface="Carlito"/>
                <a:cs typeface="Carlito"/>
              </a:rPr>
              <a:t>the  tropics. As </a:t>
            </a:r>
            <a:r>
              <a:rPr dirty="0" sz="2400">
                <a:latin typeface="Carlito"/>
                <a:cs typeface="Carlito"/>
              </a:rPr>
              <a:t>a </a:t>
            </a:r>
            <a:r>
              <a:rPr dirty="0" sz="2400" spc="-15">
                <a:latin typeface="Carlito"/>
                <a:cs typeface="Carlito"/>
              </a:rPr>
              <a:t>group, </a:t>
            </a:r>
            <a:r>
              <a:rPr dirty="0" sz="2400" spc="-10">
                <a:latin typeface="Carlito"/>
                <a:cs typeface="Carlito"/>
              </a:rPr>
              <a:t>they can </a:t>
            </a:r>
            <a:r>
              <a:rPr dirty="0" sz="2400">
                <a:latin typeface="Carlito"/>
                <a:cs typeface="Carlito"/>
              </a:rPr>
              <a:t>be </a:t>
            </a:r>
            <a:r>
              <a:rPr dirty="0" sz="2400" spc="-20">
                <a:latin typeface="Carlito"/>
                <a:cs typeface="Carlito"/>
              </a:rPr>
              <a:t>referred  </a:t>
            </a:r>
            <a:r>
              <a:rPr dirty="0" sz="2400" spc="-15">
                <a:latin typeface="Carlito"/>
                <a:cs typeface="Carlito"/>
              </a:rPr>
              <a:t>to </a:t>
            </a:r>
            <a:r>
              <a:rPr dirty="0" sz="2400" spc="-5">
                <a:latin typeface="Carlito"/>
                <a:cs typeface="Carlito"/>
              </a:rPr>
              <a:t>as </a:t>
            </a:r>
            <a:r>
              <a:rPr dirty="0" sz="2400" spc="-10" b="1">
                <a:latin typeface="Carlito"/>
                <a:cs typeface="Carlito"/>
              </a:rPr>
              <a:t>tropical</a:t>
            </a:r>
            <a:r>
              <a:rPr dirty="0" sz="2400" spc="-15" b="1">
                <a:latin typeface="Carlito"/>
                <a:cs typeface="Carlito"/>
              </a:rPr>
              <a:t> </a:t>
            </a:r>
            <a:r>
              <a:rPr dirty="0" sz="2400" spc="-10" b="1">
                <a:latin typeface="Carlito"/>
                <a:cs typeface="Carlito"/>
              </a:rPr>
              <a:t>cyclones</a:t>
            </a:r>
            <a:r>
              <a:rPr dirty="0" sz="2400" spc="-10">
                <a:latin typeface="Carlito"/>
                <a:cs typeface="Carlito"/>
              </a:rPr>
              <a:t>.</a:t>
            </a:r>
            <a:endParaRPr sz="2400">
              <a:latin typeface="Carlito"/>
              <a:cs typeface="Carlito"/>
            </a:endParaRPr>
          </a:p>
          <a:p>
            <a:pPr algn="just" marL="355600" marR="526732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400" spc="-10">
                <a:latin typeface="Carlito"/>
                <a:cs typeface="Carlito"/>
              </a:rPr>
              <a:t>Because </a:t>
            </a:r>
            <a:r>
              <a:rPr dirty="0" sz="2400" spc="-5">
                <a:latin typeface="Carlito"/>
                <a:cs typeface="Carlito"/>
              </a:rPr>
              <a:t>of </a:t>
            </a:r>
            <a:r>
              <a:rPr dirty="0" sz="2400">
                <a:latin typeface="Carlito"/>
                <a:cs typeface="Carlito"/>
              </a:rPr>
              <a:t>the </a:t>
            </a:r>
            <a:r>
              <a:rPr dirty="0" sz="2400" spc="-5">
                <a:latin typeface="Carlito"/>
                <a:cs typeface="Carlito"/>
              </a:rPr>
              <a:t>Coriolis </a:t>
            </a:r>
            <a:r>
              <a:rPr dirty="0" sz="2400" spc="-15">
                <a:latin typeface="Carlito"/>
                <a:cs typeface="Carlito"/>
              </a:rPr>
              <a:t>effect, </a:t>
            </a:r>
            <a:r>
              <a:rPr dirty="0" sz="2400" spc="-5">
                <a:latin typeface="Carlito"/>
                <a:cs typeface="Carlito"/>
              </a:rPr>
              <a:t>these  </a:t>
            </a:r>
            <a:r>
              <a:rPr dirty="0" sz="2400" spc="-10">
                <a:latin typeface="Carlito"/>
                <a:cs typeface="Carlito"/>
              </a:rPr>
              <a:t>storms </a:t>
            </a:r>
            <a:r>
              <a:rPr dirty="0" sz="2400" spc="-25">
                <a:latin typeface="Carlito"/>
                <a:cs typeface="Carlito"/>
              </a:rPr>
              <a:t>rotate </a:t>
            </a:r>
            <a:r>
              <a:rPr dirty="0" sz="2400" spc="-10">
                <a:latin typeface="Carlito"/>
                <a:cs typeface="Carlito"/>
              </a:rPr>
              <a:t>counterclockwise </a:t>
            </a:r>
            <a:r>
              <a:rPr dirty="0" sz="2400">
                <a:latin typeface="Carlito"/>
                <a:cs typeface="Carlito"/>
              </a:rPr>
              <a:t>in </a:t>
            </a:r>
            <a:r>
              <a:rPr dirty="0" sz="2400" spc="-10">
                <a:latin typeface="Carlito"/>
                <a:cs typeface="Carlito"/>
              </a:rPr>
              <a:t>the  </a:t>
            </a:r>
            <a:r>
              <a:rPr dirty="0" sz="2400" spc="-5">
                <a:latin typeface="Carlito"/>
                <a:cs typeface="Carlito"/>
              </a:rPr>
              <a:t>Northern Hemisphere and clockwise </a:t>
            </a:r>
            <a:r>
              <a:rPr dirty="0" sz="2400" spc="-15">
                <a:latin typeface="Carlito"/>
                <a:cs typeface="Carlito"/>
              </a:rPr>
              <a:t>in  </a:t>
            </a:r>
            <a:r>
              <a:rPr dirty="0" sz="2400">
                <a:latin typeface="Carlito"/>
                <a:cs typeface="Carlito"/>
              </a:rPr>
              <a:t>the </a:t>
            </a:r>
            <a:r>
              <a:rPr dirty="0" sz="2400" spc="-5">
                <a:latin typeface="Carlito"/>
                <a:cs typeface="Carlito"/>
              </a:rPr>
              <a:t>Southern</a:t>
            </a:r>
            <a:r>
              <a:rPr dirty="0" sz="2400" spc="-20">
                <a:latin typeface="Carlito"/>
                <a:cs typeface="Carlito"/>
              </a:rPr>
              <a:t> </a:t>
            </a:r>
            <a:r>
              <a:rPr dirty="0" sz="2400" spc="-5">
                <a:latin typeface="Carlito"/>
                <a:cs typeface="Carlito"/>
              </a:rPr>
              <a:t>Hemisphere.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304419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20">
                <a:latin typeface="Trebuchet MS"/>
                <a:cs typeface="Trebuchet MS"/>
              </a:rPr>
              <a:t>Coriolis</a:t>
            </a:r>
            <a:r>
              <a:rPr dirty="0" spc="-509">
                <a:latin typeface="Trebuchet MS"/>
                <a:cs typeface="Trebuchet MS"/>
              </a:rPr>
              <a:t> </a:t>
            </a:r>
            <a:r>
              <a:rPr dirty="0" spc="-340">
                <a:latin typeface="Trebuchet MS"/>
                <a:cs typeface="Trebuchet MS"/>
              </a:rPr>
              <a:t>effect</a:t>
            </a:r>
          </a:p>
        </p:txBody>
      </p:sp>
      <p:sp>
        <p:nvSpPr>
          <p:cNvPr id="3" name="object 3"/>
          <p:cNvSpPr/>
          <p:nvPr/>
        </p:nvSpPr>
        <p:spPr>
          <a:xfrm>
            <a:off x="142239" y="2077720"/>
            <a:ext cx="6179820" cy="3903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29510" y="231350"/>
            <a:ext cx="4108692" cy="29019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30059" y="3474720"/>
            <a:ext cx="5046980" cy="29895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284543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20">
                <a:latin typeface="Trebuchet MS"/>
                <a:cs typeface="Trebuchet MS"/>
              </a:rPr>
              <a:t>Anticyclones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0690" y="1602041"/>
            <a:ext cx="7129145" cy="4538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ts val="265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 spc="-5">
                <a:latin typeface="Carlito"/>
                <a:cs typeface="Carlito"/>
              </a:rPr>
              <a:t>Defined </a:t>
            </a:r>
            <a:r>
              <a:rPr dirty="0" sz="2600">
                <a:latin typeface="Carlito"/>
                <a:cs typeface="Carlito"/>
              </a:rPr>
              <a:t>as a </a:t>
            </a:r>
            <a:r>
              <a:rPr dirty="0" sz="2600" spc="-10">
                <a:latin typeface="Carlito"/>
                <a:cs typeface="Carlito"/>
              </a:rPr>
              <a:t>large-scale circulation </a:t>
            </a:r>
            <a:r>
              <a:rPr dirty="0" sz="2600">
                <a:latin typeface="Carlito"/>
                <a:cs typeface="Carlito"/>
              </a:rPr>
              <a:t>of </a:t>
            </a:r>
            <a:r>
              <a:rPr dirty="0" sz="2600" spc="-5">
                <a:latin typeface="Carlito"/>
                <a:cs typeface="Carlito"/>
              </a:rPr>
              <a:t>winds</a:t>
            </a:r>
            <a:r>
              <a:rPr dirty="0" sz="2600" spc="-15">
                <a:latin typeface="Carlito"/>
                <a:cs typeface="Carlito"/>
              </a:rPr>
              <a:t> around</a:t>
            </a:r>
            <a:endParaRPr sz="2600">
              <a:latin typeface="Carlito"/>
              <a:cs typeface="Carlito"/>
            </a:endParaRPr>
          </a:p>
          <a:p>
            <a:pPr marL="241300">
              <a:lnSpc>
                <a:spcPts val="2180"/>
              </a:lnSpc>
            </a:pPr>
            <a:r>
              <a:rPr dirty="0" sz="2600">
                <a:latin typeface="Carlito"/>
                <a:cs typeface="Carlito"/>
              </a:rPr>
              <a:t>a </a:t>
            </a:r>
            <a:r>
              <a:rPr dirty="0" sz="2600" spc="-15">
                <a:latin typeface="Carlito"/>
                <a:cs typeface="Carlito"/>
              </a:rPr>
              <a:t>central </a:t>
            </a:r>
            <a:r>
              <a:rPr dirty="0" sz="2600" spc="-10">
                <a:latin typeface="Carlito"/>
                <a:cs typeface="Carlito"/>
              </a:rPr>
              <a:t>region </a:t>
            </a:r>
            <a:r>
              <a:rPr dirty="0" sz="2600">
                <a:latin typeface="Carlito"/>
                <a:cs typeface="Carlito"/>
              </a:rPr>
              <a:t>of </a:t>
            </a:r>
            <a:r>
              <a:rPr dirty="0" sz="2600" spc="-5">
                <a:latin typeface="Carlito"/>
                <a:cs typeface="Carlito"/>
              </a:rPr>
              <a:t>high atmospheric</a:t>
            </a:r>
            <a:r>
              <a:rPr dirty="0" sz="2600" spc="45">
                <a:latin typeface="Carlito"/>
                <a:cs typeface="Carlito"/>
              </a:rPr>
              <a:t> </a:t>
            </a:r>
            <a:r>
              <a:rPr dirty="0" sz="2600" spc="-15">
                <a:latin typeface="Carlito"/>
                <a:cs typeface="Carlito"/>
              </a:rPr>
              <a:t>pressure,</a:t>
            </a:r>
            <a:endParaRPr sz="2600">
              <a:latin typeface="Carlito"/>
              <a:cs typeface="Carlito"/>
            </a:endParaRPr>
          </a:p>
          <a:p>
            <a:pPr marL="241300" marR="606425">
              <a:lnSpc>
                <a:spcPct val="70500"/>
              </a:lnSpc>
              <a:spcBef>
                <a:spcPts val="450"/>
              </a:spcBef>
            </a:pPr>
            <a:r>
              <a:rPr dirty="0" sz="2600">
                <a:latin typeface="Carlito"/>
                <a:cs typeface="Carlito"/>
              </a:rPr>
              <a:t>clockwise in the Northern </a:t>
            </a:r>
            <a:r>
              <a:rPr dirty="0" sz="2600" spc="-10">
                <a:latin typeface="Carlito"/>
                <a:cs typeface="Carlito"/>
              </a:rPr>
              <a:t>Hemisphere </a:t>
            </a:r>
            <a:r>
              <a:rPr dirty="0" sz="2600">
                <a:latin typeface="Carlito"/>
                <a:cs typeface="Carlito"/>
              </a:rPr>
              <a:t>and  </a:t>
            </a:r>
            <a:r>
              <a:rPr dirty="0" sz="2600" spc="-5">
                <a:latin typeface="Carlito"/>
                <a:cs typeface="Carlito"/>
              </a:rPr>
              <a:t>counterclockwise </a:t>
            </a:r>
            <a:r>
              <a:rPr dirty="0" sz="2600">
                <a:latin typeface="Carlito"/>
                <a:cs typeface="Carlito"/>
              </a:rPr>
              <a:t>in the Southern</a:t>
            </a:r>
            <a:r>
              <a:rPr dirty="0" sz="2600" spc="-55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Hemisphere.</a:t>
            </a:r>
            <a:endParaRPr sz="2600">
              <a:latin typeface="Carlito"/>
              <a:cs typeface="Carlito"/>
            </a:endParaRPr>
          </a:p>
          <a:p>
            <a:pPr marL="241300" indent="-228600">
              <a:lnSpc>
                <a:spcPts val="2650"/>
              </a:lnSpc>
              <a:spcBef>
                <a:spcPts val="6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 spc="-10" b="1">
                <a:latin typeface="Carlito"/>
                <a:cs typeface="Carlito"/>
              </a:rPr>
              <a:t>Anticyclones </a:t>
            </a:r>
            <a:r>
              <a:rPr dirty="0" sz="2600" spc="-20">
                <a:latin typeface="Carlito"/>
                <a:cs typeface="Carlito"/>
              </a:rPr>
              <a:t>are </a:t>
            </a:r>
            <a:r>
              <a:rPr dirty="0" sz="2600" spc="-10" b="1">
                <a:latin typeface="Carlito"/>
                <a:cs typeface="Carlito"/>
              </a:rPr>
              <a:t>regions </a:t>
            </a:r>
            <a:r>
              <a:rPr dirty="0" sz="2600">
                <a:latin typeface="Carlito"/>
                <a:cs typeface="Carlito"/>
              </a:rPr>
              <a:t>of </a:t>
            </a:r>
            <a:r>
              <a:rPr dirty="0" sz="2600" spc="-10">
                <a:latin typeface="Carlito"/>
                <a:cs typeface="Carlito"/>
              </a:rPr>
              <a:t>relatively </a:t>
            </a:r>
            <a:r>
              <a:rPr dirty="0" sz="2600" spc="-5">
                <a:latin typeface="Carlito"/>
                <a:cs typeface="Carlito"/>
              </a:rPr>
              <a:t>high</a:t>
            </a:r>
            <a:r>
              <a:rPr dirty="0" sz="2600" spc="70">
                <a:latin typeface="Carlito"/>
                <a:cs typeface="Carlito"/>
              </a:rPr>
              <a:t> </a:t>
            </a:r>
            <a:r>
              <a:rPr dirty="0" sz="2600" spc="-15">
                <a:latin typeface="Carlito"/>
                <a:cs typeface="Carlito"/>
              </a:rPr>
              <a:t>pressure</a:t>
            </a:r>
            <a:endParaRPr sz="2600">
              <a:latin typeface="Carlito"/>
              <a:cs typeface="Carlito"/>
            </a:endParaRPr>
          </a:p>
          <a:p>
            <a:pPr marL="241300">
              <a:lnSpc>
                <a:spcPts val="2180"/>
              </a:lnSpc>
            </a:pPr>
            <a:r>
              <a:rPr dirty="0" sz="2600">
                <a:latin typeface="Carlito"/>
                <a:cs typeface="Carlito"/>
              </a:rPr>
              <a:t>on </a:t>
            </a:r>
            <a:r>
              <a:rPr dirty="0" sz="2600" spc="-15">
                <a:latin typeface="Carlito"/>
                <a:cs typeface="Carlito"/>
              </a:rPr>
              <a:t>horizontal </a:t>
            </a:r>
            <a:r>
              <a:rPr dirty="0" sz="2600" spc="-10">
                <a:latin typeface="Carlito"/>
                <a:cs typeface="Carlito"/>
              </a:rPr>
              <a:t>surfaces, </a:t>
            </a:r>
            <a:r>
              <a:rPr dirty="0" sz="2600">
                <a:latin typeface="Carlito"/>
                <a:cs typeface="Carlito"/>
              </a:rPr>
              <a:t>or </a:t>
            </a:r>
            <a:r>
              <a:rPr dirty="0" sz="2600" spc="-5">
                <a:latin typeface="Carlito"/>
                <a:cs typeface="Carlito"/>
              </a:rPr>
              <a:t>high geopotential</a:t>
            </a:r>
            <a:r>
              <a:rPr dirty="0" sz="2600" spc="30">
                <a:latin typeface="Carlito"/>
                <a:cs typeface="Carlito"/>
              </a:rPr>
              <a:t> </a:t>
            </a:r>
            <a:r>
              <a:rPr dirty="0" sz="2600" spc="-5">
                <a:latin typeface="Carlito"/>
                <a:cs typeface="Carlito"/>
              </a:rPr>
              <a:t>height</a:t>
            </a:r>
            <a:endParaRPr sz="2600">
              <a:latin typeface="Carlito"/>
              <a:cs typeface="Carlito"/>
            </a:endParaRPr>
          </a:p>
          <a:p>
            <a:pPr marL="241300">
              <a:lnSpc>
                <a:spcPts val="2180"/>
              </a:lnSpc>
            </a:pPr>
            <a:r>
              <a:rPr dirty="0" sz="2600">
                <a:latin typeface="Carlito"/>
                <a:cs typeface="Carlito"/>
              </a:rPr>
              <a:t>on isobaric </a:t>
            </a:r>
            <a:r>
              <a:rPr dirty="0" sz="2600" spc="-10">
                <a:latin typeface="Carlito"/>
                <a:cs typeface="Carlito"/>
              </a:rPr>
              <a:t>surfaces, around </a:t>
            </a:r>
            <a:r>
              <a:rPr dirty="0" sz="2600">
                <a:latin typeface="Carlito"/>
                <a:cs typeface="Carlito"/>
              </a:rPr>
              <a:t>which air</a:t>
            </a:r>
            <a:r>
              <a:rPr dirty="0" sz="2600" spc="50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circulates</a:t>
            </a:r>
            <a:endParaRPr sz="2600">
              <a:latin typeface="Carlito"/>
              <a:cs typeface="Carlito"/>
            </a:endParaRPr>
          </a:p>
          <a:p>
            <a:pPr marL="241300" marR="608965">
              <a:lnSpc>
                <a:spcPct val="70500"/>
              </a:lnSpc>
              <a:spcBef>
                <a:spcPts val="450"/>
              </a:spcBef>
            </a:pPr>
            <a:r>
              <a:rPr dirty="0" sz="2600">
                <a:latin typeface="Carlito"/>
                <a:cs typeface="Carlito"/>
              </a:rPr>
              <a:t>clockwise in the Northern </a:t>
            </a:r>
            <a:r>
              <a:rPr dirty="0" sz="2600" spc="-10">
                <a:latin typeface="Carlito"/>
                <a:cs typeface="Carlito"/>
              </a:rPr>
              <a:t>Hemisphere </a:t>
            </a:r>
            <a:r>
              <a:rPr dirty="0" sz="2600">
                <a:latin typeface="Carlito"/>
                <a:cs typeface="Carlito"/>
              </a:rPr>
              <a:t>and  </a:t>
            </a:r>
            <a:r>
              <a:rPr dirty="0" sz="2600" spc="-10">
                <a:latin typeface="Carlito"/>
                <a:cs typeface="Carlito"/>
              </a:rPr>
              <a:t>counterclockwise </a:t>
            </a:r>
            <a:r>
              <a:rPr dirty="0" sz="2600">
                <a:latin typeface="Carlito"/>
                <a:cs typeface="Carlito"/>
              </a:rPr>
              <a:t>in the </a:t>
            </a:r>
            <a:r>
              <a:rPr dirty="0" sz="2600" spc="-5">
                <a:latin typeface="Carlito"/>
                <a:cs typeface="Carlito"/>
              </a:rPr>
              <a:t>Southern</a:t>
            </a:r>
            <a:r>
              <a:rPr dirty="0" sz="2600" spc="30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Hemisphere.</a:t>
            </a:r>
            <a:endParaRPr sz="2600">
              <a:latin typeface="Carlito"/>
              <a:cs typeface="Carlito"/>
            </a:endParaRPr>
          </a:p>
          <a:p>
            <a:pPr marL="241300" marR="659765" indent="-228600">
              <a:lnSpc>
                <a:spcPct val="699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 spc="-10">
                <a:latin typeface="Carlito"/>
                <a:cs typeface="Carlito"/>
              </a:rPr>
              <a:t>They </a:t>
            </a:r>
            <a:r>
              <a:rPr dirty="0" sz="2600" spc="-20">
                <a:latin typeface="Carlito"/>
                <a:cs typeface="Carlito"/>
              </a:rPr>
              <a:t>are </a:t>
            </a:r>
            <a:r>
              <a:rPr dirty="0" sz="2600">
                <a:latin typeface="Carlito"/>
                <a:cs typeface="Carlito"/>
              </a:rPr>
              <a:t>an </a:t>
            </a:r>
            <a:r>
              <a:rPr dirty="0" sz="2600" spc="-15">
                <a:latin typeface="Carlito"/>
                <a:cs typeface="Carlito"/>
              </a:rPr>
              <a:t>area </a:t>
            </a:r>
            <a:r>
              <a:rPr dirty="0" sz="2600">
                <a:latin typeface="Carlito"/>
                <a:cs typeface="Carlito"/>
              </a:rPr>
              <a:t>of </a:t>
            </a:r>
            <a:r>
              <a:rPr dirty="0" sz="2600" b="1">
                <a:latin typeface="Carlito"/>
                <a:cs typeface="Carlito"/>
              </a:rPr>
              <a:t>high </a:t>
            </a:r>
            <a:r>
              <a:rPr dirty="0" sz="2600" spc="-5">
                <a:latin typeface="Carlito"/>
                <a:cs typeface="Carlito"/>
              </a:rPr>
              <a:t>atmospheric </a:t>
            </a:r>
            <a:r>
              <a:rPr dirty="0" sz="2600" spc="-15">
                <a:latin typeface="Carlito"/>
                <a:cs typeface="Carlito"/>
              </a:rPr>
              <a:t>pressure  </a:t>
            </a:r>
            <a:r>
              <a:rPr dirty="0" sz="2600" spc="-10">
                <a:latin typeface="Carlito"/>
                <a:cs typeface="Carlito"/>
              </a:rPr>
              <a:t>where </a:t>
            </a:r>
            <a:r>
              <a:rPr dirty="0" sz="2600">
                <a:latin typeface="Carlito"/>
                <a:cs typeface="Carlito"/>
              </a:rPr>
              <a:t>the air is</a:t>
            </a:r>
            <a:r>
              <a:rPr dirty="0" sz="2600" spc="-20">
                <a:latin typeface="Carlito"/>
                <a:cs typeface="Carlito"/>
              </a:rPr>
              <a:t> </a:t>
            </a:r>
            <a:r>
              <a:rPr dirty="0" sz="2600" b="1">
                <a:latin typeface="Carlito"/>
                <a:cs typeface="Carlito"/>
              </a:rPr>
              <a:t>sinking</a:t>
            </a:r>
            <a:r>
              <a:rPr dirty="0" sz="2600">
                <a:latin typeface="Carlito"/>
                <a:cs typeface="Carlito"/>
              </a:rPr>
              <a:t>.</a:t>
            </a:r>
            <a:endParaRPr sz="26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 spc="-5">
                <a:latin typeface="Carlito"/>
                <a:cs typeface="Carlito"/>
              </a:rPr>
              <a:t>The </a:t>
            </a:r>
            <a:r>
              <a:rPr dirty="0" sz="2600">
                <a:latin typeface="Carlito"/>
                <a:cs typeface="Carlito"/>
              </a:rPr>
              <a:t>winds </a:t>
            </a:r>
            <a:r>
              <a:rPr dirty="0" sz="2600" spc="-15">
                <a:latin typeface="Carlito"/>
                <a:cs typeface="Carlito"/>
              </a:rPr>
              <a:t>may </a:t>
            </a:r>
            <a:r>
              <a:rPr dirty="0" sz="2600" spc="-5">
                <a:latin typeface="Carlito"/>
                <a:cs typeface="Carlito"/>
              </a:rPr>
              <a:t>be </a:t>
            </a:r>
            <a:r>
              <a:rPr dirty="0" sz="2600">
                <a:latin typeface="Carlito"/>
                <a:cs typeface="Carlito"/>
              </a:rPr>
              <a:t>very</a:t>
            </a:r>
            <a:r>
              <a:rPr dirty="0" sz="2600" spc="-60">
                <a:latin typeface="Carlito"/>
                <a:cs typeface="Carlito"/>
              </a:rPr>
              <a:t> </a:t>
            </a:r>
            <a:r>
              <a:rPr dirty="0" sz="2600" spc="-5">
                <a:latin typeface="Carlito"/>
                <a:cs typeface="Carlito"/>
              </a:rPr>
              <a:t>light.</a:t>
            </a:r>
            <a:endParaRPr sz="2600">
              <a:latin typeface="Carlito"/>
              <a:cs typeface="Carlito"/>
            </a:endParaRPr>
          </a:p>
          <a:p>
            <a:pPr marL="241300" marR="196850" indent="-228600">
              <a:lnSpc>
                <a:spcPct val="705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>
                <a:latin typeface="Carlito"/>
                <a:cs typeface="Carlito"/>
              </a:rPr>
              <a:t>In </a:t>
            </a:r>
            <a:r>
              <a:rPr dirty="0" sz="2600" spc="-35">
                <a:latin typeface="Carlito"/>
                <a:cs typeface="Carlito"/>
              </a:rPr>
              <a:t>summer, </a:t>
            </a:r>
            <a:r>
              <a:rPr dirty="0" sz="2600" spc="-5">
                <a:latin typeface="Carlito"/>
                <a:cs typeface="Carlito"/>
              </a:rPr>
              <a:t>anticyclones bring </a:t>
            </a:r>
            <a:r>
              <a:rPr dirty="0" sz="2600" spc="-45">
                <a:latin typeface="Carlito"/>
                <a:cs typeface="Carlito"/>
              </a:rPr>
              <a:t>dry, </a:t>
            </a:r>
            <a:r>
              <a:rPr dirty="0" sz="2600">
                <a:latin typeface="Carlito"/>
                <a:cs typeface="Carlito"/>
              </a:rPr>
              <a:t>hot </a:t>
            </a:r>
            <a:r>
              <a:rPr dirty="0" sz="2600" spc="-40">
                <a:latin typeface="Carlito"/>
                <a:cs typeface="Carlito"/>
              </a:rPr>
              <a:t>weather. </a:t>
            </a:r>
            <a:r>
              <a:rPr dirty="0" sz="2600">
                <a:latin typeface="Carlito"/>
                <a:cs typeface="Carlito"/>
              </a:rPr>
              <a:t>In  </a:t>
            </a:r>
            <a:r>
              <a:rPr dirty="0" sz="2600" spc="-40">
                <a:latin typeface="Carlito"/>
                <a:cs typeface="Carlito"/>
              </a:rPr>
              <a:t>winter, </a:t>
            </a:r>
            <a:r>
              <a:rPr dirty="0" sz="2600">
                <a:latin typeface="Carlito"/>
                <a:cs typeface="Carlito"/>
              </a:rPr>
              <a:t>clear </a:t>
            </a:r>
            <a:r>
              <a:rPr dirty="0" sz="2600" spc="-5">
                <a:latin typeface="Carlito"/>
                <a:cs typeface="Carlito"/>
              </a:rPr>
              <a:t>skies </a:t>
            </a:r>
            <a:r>
              <a:rPr dirty="0" sz="2600" spc="-15">
                <a:latin typeface="Carlito"/>
                <a:cs typeface="Carlito"/>
              </a:rPr>
              <a:t>may </a:t>
            </a:r>
            <a:r>
              <a:rPr dirty="0" sz="2600" spc="-5">
                <a:latin typeface="Carlito"/>
                <a:cs typeface="Carlito"/>
              </a:rPr>
              <a:t>bring cold </a:t>
            </a:r>
            <a:r>
              <a:rPr dirty="0" sz="2600" spc="-10">
                <a:latin typeface="Carlito"/>
                <a:cs typeface="Carlito"/>
              </a:rPr>
              <a:t>nights </a:t>
            </a:r>
            <a:r>
              <a:rPr dirty="0" sz="2600">
                <a:latin typeface="Carlito"/>
                <a:cs typeface="Carlito"/>
              </a:rPr>
              <a:t>and </a:t>
            </a:r>
            <a:r>
              <a:rPr dirty="0" sz="2600" spc="-10">
                <a:latin typeface="Carlito"/>
                <a:cs typeface="Carlito"/>
              </a:rPr>
              <a:t>frost.</a:t>
            </a:r>
            <a:endParaRPr sz="26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45848" y="1602739"/>
            <a:ext cx="2910457" cy="3042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91219" y="4130040"/>
            <a:ext cx="3362960" cy="217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07115" y="684847"/>
            <a:ext cx="6737064" cy="4900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019" y="478971"/>
            <a:ext cx="11291862" cy="63663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37020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0">
                <a:latin typeface="Trebuchet MS"/>
                <a:cs typeface="Trebuchet MS"/>
              </a:rPr>
              <a:t>Types </a:t>
            </a:r>
            <a:r>
              <a:rPr dirty="0" spc="-195">
                <a:latin typeface="Trebuchet MS"/>
                <a:cs typeface="Trebuchet MS"/>
              </a:rPr>
              <a:t>of</a:t>
            </a:r>
            <a:r>
              <a:rPr dirty="0" spc="-645">
                <a:latin typeface="Trebuchet MS"/>
                <a:cs typeface="Trebuchet MS"/>
              </a:rPr>
              <a:t> </a:t>
            </a:r>
            <a:r>
              <a:rPr dirty="0" spc="-254">
                <a:latin typeface="Trebuchet MS"/>
                <a:cs typeface="Trebuchet MS"/>
              </a:rPr>
              <a:t>Cyclone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1857" y="1710320"/>
            <a:ext cx="8959215" cy="3602354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266700" indent="-2286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66700" algn="l"/>
              </a:tabLst>
            </a:pPr>
            <a:r>
              <a:rPr dirty="0" sz="2800" spc="-5">
                <a:latin typeface="Carlito"/>
                <a:cs typeface="Carlito"/>
              </a:rPr>
              <a:t>Classification of </a:t>
            </a:r>
            <a:r>
              <a:rPr dirty="0" sz="2800" spc="-10">
                <a:latin typeface="Carlito"/>
                <a:cs typeface="Carlito"/>
              </a:rPr>
              <a:t>cyclone according </a:t>
            </a:r>
            <a:r>
              <a:rPr dirty="0" sz="2800" spc="-15">
                <a:latin typeface="Carlito"/>
                <a:cs typeface="Carlito"/>
              </a:rPr>
              <a:t>to synoptic</a:t>
            </a:r>
            <a:r>
              <a:rPr dirty="0" sz="2800" spc="-30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scale</a:t>
            </a:r>
            <a:endParaRPr sz="2800">
              <a:latin typeface="Carlito"/>
              <a:cs typeface="Carlito"/>
            </a:endParaRPr>
          </a:p>
          <a:p>
            <a:pPr marL="390525" indent="-353060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391160" algn="l"/>
              </a:tabLst>
            </a:pPr>
            <a:r>
              <a:rPr dirty="0" sz="2800" spc="-20">
                <a:latin typeface="Carlito"/>
                <a:cs typeface="Carlito"/>
              </a:rPr>
              <a:t>Polar </a:t>
            </a:r>
            <a:r>
              <a:rPr dirty="0" sz="2800" spc="-10">
                <a:latin typeface="Carlito"/>
                <a:cs typeface="Carlito"/>
              </a:rPr>
              <a:t>cyclone </a:t>
            </a:r>
            <a:r>
              <a:rPr dirty="0" sz="2800" spc="-5">
                <a:latin typeface="Carlito"/>
                <a:cs typeface="Carlito"/>
              </a:rPr>
              <a:t>(polar regions,</a:t>
            </a:r>
            <a:r>
              <a:rPr dirty="0" sz="2800" spc="-25">
                <a:latin typeface="Carlito"/>
                <a:cs typeface="Carlito"/>
              </a:rPr>
              <a:t> </a:t>
            </a:r>
            <a:r>
              <a:rPr dirty="0" sz="2800" spc="-20">
                <a:latin typeface="Carlito"/>
                <a:cs typeface="Carlito"/>
              </a:rPr>
              <a:t>vast)</a:t>
            </a:r>
            <a:endParaRPr sz="2800">
              <a:latin typeface="Carlito"/>
              <a:cs typeface="Carlito"/>
            </a:endParaRPr>
          </a:p>
          <a:p>
            <a:pPr marL="390525" indent="-353060">
              <a:lnSpc>
                <a:spcPct val="100000"/>
              </a:lnSpc>
              <a:spcBef>
                <a:spcPts val="680"/>
              </a:spcBef>
              <a:buAutoNum type="arabicPeriod"/>
              <a:tabLst>
                <a:tab pos="391160" algn="l"/>
              </a:tabLst>
            </a:pPr>
            <a:r>
              <a:rPr dirty="0" sz="2800" spc="-20">
                <a:latin typeface="Carlito"/>
                <a:cs typeface="Carlito"/>
              </a:rPr>
              <a:t>Polar </a:t>
            </a:r>
            <a:r>
              <a:rPr dirty="0" sz="2800" spc="-15">
                <a:latin typeface="Carlito"/>
                <a:cs typeface="Carlito"/>
              </a:rPr>
              <a:t>lows </a:t>
            </a:r>
            <a:r>
              <a:rPr dirty="0" sz="2800" spc="-5">
                <a:latin typeface="Carlito"/>
                <a:cs typeface="Carlito"/>
              </a:rPr>
              <a:t>(polar regions,</a:t>
            </a:r>
            <a:r>
              <a:rPr dirty="0" sz="2800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short)</a:t>
            </a:r>
            <a:endParaRPr sz="2800">
              <a:latin typeface="Carlito"/>
              <a:cs typeface="Carlito"/>
            </a:endParaRPr>
          </a:p>
          <a:p>
            <a:pPr marL="390525" indent="-353060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391160" algn="l"/>
              </a:tabLst>
            </a:pPr>
            <a:r>
              <a:rPr dirty="0" sz="2800" spc="-15">
                <a:latin typeface="Carlito"/>
                <a:cs typeface="Carlito"/>
              </a:rPr>
              <a:t>Extratropical </a:t>
            </a:r>
            <a:r>
              <a:rPr dirty="0" sz="2800" spc="-10">
                <a:latin typeface="Carlito"/>
                <a:cs typeface="Carlito"/>
              </a:rPr>
              <a:t>cyclone </a:t>
            </a:r>
            <a:r>
              <a:rPr dirty="0" sz="2800" spc="-5">
                <a:latin typeface="Carlito"/>
                <a:cs typeface="Carlito"/>
              </a:rPr>
              <a:t>(mid-latitude</a:t>
            </a:r>
            <a:r>
              <a:rPr dirty="0" sz="2800" spc="-25">
                <a:latin typeface="Carlito"/>
                <a:cs typeface="Carlito"/>
              </a:rPr>
              <a:t> </a:t>
            </a:r>
            <a:r>
              <a:rPr dirty="0" sz="2800" spc="-10">
                <a:latin typeface="Carlito"/>
                <a:cs typeface="Carlito"/>
              </a:rPr>
              <a:t>cyclone)</a:t>
            </a:r>
            <a:endParaRPr sz="2800">
              <a:latin typeface="Carlito"/>
              <a:cs typeface="Carlito"/>
            </a:endParaRPr>
          </a:p>
          <a:p>
            <a:pPr marL="390525" indent="-353060">
              <a:lnSpc>
                <a:spcPct val="100000"/>
              </a:lnSpc>
              <a:spcBef>
                <a:spcPts val="665"/>
              </a:spcBef>
              <a:buAutoNum type="arabicPeriod"/>
              <a:tabLst>
                <a:tab pos="391160" algn="l"/>
              </a:tabLst>
            </a:pPr>
            <a:r>
              <a:rPr dirty="0" sz="2800" spc="-10">
                <a:latin typeface="Carlito"/>
                <a:cs typeface="Carlito"/>
              </a:rPr>
              <a:t>Subtropical cyclone </a:t>
            </a:r>
            <a:r>
              <a:rPr dirty="0" sz="2800" spc="-5">
                <a:latin typeface="Carlito"/>
                <a:cs typeface="Carlito"/>
              </a:rPr>
              <a:t>(between </a:t>
            </a:r>
            <a:r>
              <a:rPr dirty="0" sz="2800">
                <a:latin typeface="Carlito"/>
                <a:cs typeface="Carlito"/>
              </a:rPr>
              <a:t>the </a:t>
            </a:r>
            <a:r>
              <a:rPr dirty="0" sz="2800" spc="-10">
                <a:latin typeface="Carlito"/>
                <a:cs typeface="Carlito"/>
              </a:rPr>
              <a:t>equator </a:t>
            </a:r>
            <a:r>
              <a:rPr dirty="0" sz="2800">
                <a:latin typeface="Carlito"/>
                <a:cs typeface="Carlito"/>
              </a:rPr>
              <a:t>and </a:t>
            </a:r>
            <a:r>
              <a:rPr dirty="0" sz="2800" spc="15">
                <a:latin typeface="Carlito"/>
                <a:cs typeface="Carlito"/>
              </a:rPr>
              <a:t>50</a:t>
            </a:r>
            <a:r>
              <a:rPr dirty="0" baseline="25525" sz="2775" spc="22">
                <a:latin typeface="Carlito"/>
                <a:cs typeface="Carlito"/>
              </a:rPr>
              <a:t>o </a:t>
            </a:r>
            <a:r>
              <a:rPr dirty="0" sz="2800">
                <a:latin typeface="Carlito"/>
                <a:cs typeface="Carlito"/>
              </a:rPr>
              <a:t>N and</a:t>
            </a:r>
            <a:r>
              <a:rPr dirty="0" sz="2800" spc="-30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S)</a:t>
            </a:r>
            <a:endParaRPr sz="2800">
              <a:latin typeface="Carlito"/>
              <a:cs typeface="Carlito"/>
            </a:endParaRPr>
          </a:p>
          <a:p>
            <a:pPr marL="390525" indent="-353060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391160" algn="l"/>
              </a:tabLst>
            </a:pPr>
            <a:r>
              <a:rPr dirty="0" sz="2800" spc="-5">
                <a:latin typeface="Carlito"/>
                <a:cs typeface="Carlito"/>
              </a:rPr>
              <a:t>Mesocyclone </a:t>
            </a:r>
            <a:r>
              <a:rPr dirty="0" sz="2800" spc="-10">
                <a:latin typeface="Carlito"/>
                <a:cs typeface="Carlito"/>
              </a:rPr>
              <a:t>(associated </a:t>
            </a:r>
            <a:r>
              <a:rPr dirty="0" sz="2800">
                <a:latin typeface="Carlito"/>
                <a:cs typeface="Carlito"/>
              </a:rPr>
              <a:t>with </a:t>
            </a:r>
            <a:r>
              <a:rPr dirty="0" sz="2800" spc="-5">
                <a:latin typeface="Carlito"/>
                <a:cs typeface="Carlito"/>
              </a:rPr>
              <a:t>tornado</a:t>
            </a:r>
            <a:r>
              <a:rPr dirty="0" sz="2800">
                <a:latin typeface="Carlito"/>
                <a:cs typeface="Carlito"/>
              </a:rPr>
              <a:t> </a:t>
            </a:r>
            <a:r>
              <a:rPr dirty="0" sz="2800" spc="-10">
                <a:latin typeface="Carlito"/>
                <a:cs typeface="Carlito"/>
              </a:rPr>
              <a:t>formation)</a:t>
            </a:r>
            <a:endParaRPr sz="2800">
              <a:latin typeface="Carlito"/>
              <a:cs typeface="Carlito"/>
            </a:endParaRPr>
          </a:p>
          <a:p>
            <a:pPr marL="390525" indent="-353060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391160" algn="l"/>
              </a:tabLst>
            </a:pPr>
            <a:r>
              <a:rPr dirty="0" sz="2800" spc="-35">
                <a:latin typeface="Carlito"/>
                <a:cs typeface="Carlito"/>
              </a:rPr>
              <a:t>Tropical </a:t>
            </a:r>
            <a:r>
              <a:rPr dirty="0" sz="2800" spc="-10">
                <a:latin typeface="Carlito"/>
                <a:cs typeface="Carlito"/>
              </a:rPr>
              <a:t>cyclone</a:t>
            </a:r>
            <a:r>
              <a:rPr dirty="0" sz="2800" spc="20">
                <a:latin typeface="Carlito"/>
                <a:cs typeface="Carlito"/>
              </a:rPr>
              <a:t> </a:t>
            </a:r>
            <a:r>
              <a:rPr dirty="0" sz="2800" spc="-10">
                <a:latin typeface="Carlito"/>
                <a:cs typeface="Carlito"/>
              </a:rPr>
              <a:t>(tropics)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1546" y="445096"/>
            <a:ext cx="7628907" cy="54832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1852" y="246697"/>
            <a:ext cx="520065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15">
                <a:latin typeface="Trebuchet MS"/>
                <a:cs typeface="Trebuchet MS"/>
              </a:rPr>
              <a:t>Distribution </a:t>
            </a:r>
            <a:r>
              <a:rPr dirty="0" spc="-200">
                <a:latin typeface="Trebuchet MS"/>
                <a:cs typeface="Trebuchet MS"/>
              </a:rPr>
              <a:t>of</a:t>
            </a:r>
            <a:r>
              <a:rPr dirty="0" spc="-720">
                <a:latin typeface="Trebuchet MS"/>
                <a:cs typeface="Trebuchet MS"/>
              </a:rPr>
              <a:t> </a:t>
            </a:r>
            <a:r>
              <a:rPr dirty="0" spc="-245">
                <a:latin typeface="Trebuchet MS"/>
                <a:cs typeface="Trebuchet MS"/>
              </a:rPr>
              <a:t>cyclones</a:t>
            </a:r>
          </a:p>
        </p:txBody>
      </p:sp>
      <p:sp>
        <p:nvSpPr>
          <p:cNvPr id="3" name="object 3"/>
          <p:cNvSpPr/>
          <p:nvPr/>
        </p:nvSpPr>
        <p:spPr>
          <a:xfrm>
            <a:off x="1844039" y="1089660"/>
            <a:ext cx="8374379" cy="5572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3460" y="812291"/>
            <a:ext cx="3109370" cy="576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57" y="627634"/>
            <a:ext cx="30924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 b="1">
                <a:latin typeface="Times New Roman"/>
                <a:cs typeface="Times New Roman"/>
              </a:rPr>
              <a:t>Earthquakes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074018" y="6465252"/>
            <a:ext cx="2298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Carlito"/>
                <a:cs typeface="Carlito"/>
              </a:rPr>
              <a:t>10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57" y="1703641"/>
            <a:ext cx="9951720" cy="36849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55600" marR="5080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6235" algn="l"/>
              </a:tabLst>
            </a:pPr>
            <a:r>
              <a:rPr dirty="0" sz="2400" spc="-10">
                <a:latin typeface="Carlito"/>
                <a:cs typeface="Carlito"/>
              </a:rPr>
              <a:t>The vibrations that </a:t>
            </a:r>
            <a:r>
              <a:rPr dirty="0" sz="2400" spc="-20">
                <a:latin typeface="Carlito"/>
                <a:cs typeface="Carlito"/>
              </a:rPr>
              <a:t>are </a:t>
            </a:r>
            <a:r>
              <a:rPr dirty="0" sz="2400" spc="-10">
                <a:latin typeface="Carlito"/>
                <a:cs typeface="Carlito"/>
              </a:rPr>
              <a:t>set </a:t>
            </a:r>
            <a:r>
              <a:rPr dirty="0" sz="2400" spc="10">
                <a:latin typeface="Carlito"/>
                <a:cs typeface="Carlito"/>
              </a:rPr>
              <a:t>up </a:t>
            </a:r>
            <a:r>
              <a:rPr dirty="0" sz="2400">
                <a:latin typeface="Carlito"/>
                <a:cs typeface="Carlito"/>
              </a:rPr>
              <a:t>when </a:t>
            </a:r>
            <a:r>
              <a:rPr dirty="0" sz="2400" spc="-5">
                <a:latin typeface="Carlito"/>
                <a:cs typeface="Carlito"/>
              </a:rPr>
              <a:t>an </a:t>
            </a:r>
            <a:r>
              <a:rPr dirty="0" sz="2400" spc="-10">
                <a:latin typeface="Carlito"/>
                <a:cs typeface="Carlito"/>
              </a:rPr>
              <a:t>earthquake </a:t>
            </a:r>
            <a:r>
              <a:rPr dirty="0" sz="2400" spc="-20">
                <a:latin typeface="Carlito"/>
                <a:cs typeface="Carlito"/>
              </a:rPr>
              <a:t>takes </a:t>
            </a:r>
            <a:r>
              <a:rPr dirty="0" sz="2400" spc="-5">
                <a:latin typeface="Carlito"/>
                <a:cs typeface="Carlito"/>
              </a:rPr>
              <a:t>place </a:t>
            </a:r>
            <a:r>
              <a:rPr dirty="0" sz="2400" spc="-20">
                <a:latin typeface="Carlito"/>
                <a:cs typeface="Carlito"/>
              </a:rPr>
              <a:t>are  propagated </a:t>
            </a:r>
            <a:r>
              <a:rPr dirty="0" sz="2400" spc="-5">
                <a:latin typeface="Carlito"/>
                <a:cs typeface="Carlito"/>
              </a:rPr>
              <a:t>as </a:t>
            </a:r>
            <a:r>
              <a:rPr dirty="0" sz="2400">
                <a:latin typeface="Carlito"/>
                <a:cs typeface="Carlito"/>
              </a:rPr>
              <a:t>a number </a:t>
            </a:r>
            <a:r>
              <a:rPr dirty="0" sz="2400" spc="-5">
                <a:latin typeface="Carlito"/>
                <a:cs typeface="Carlito"/>
              </a:rPr>
              <a:t>of </a:t>
            </a:r>
            <a:r>
              <a:rPr dirty="0" sz="2400" spc="-15">
                <a:latin typeface="Carlito"/>
                <a:cs typeface="Carlito"/>
              </a:rPr>
              <a:t>different </a:t>
            </a:r>
            <a:r>
              <a:rPr dirty="0" sz="2400" spc="-5">
                <a:latin typeface="Carlito"/>
                <a:cs typeface="Carlito"/>
              </a:rPr>
              <a:t>types of </a:t>
            </a:r>
            <a:r>
              <a:rPr dirty="0" sz="2400" spc="-20">
                <a:latin typeface="Carlito"/>
                <a:cs typeface="Carlito"/>
              </a:rPr>
              <a:t>waves. Different </a:t>
            </a:r>
            <a:r>
              <a:rPr dirty="0" sz="2400" spc="-5">
                <a:latin typeface="Carlito"/>
                <a:cs typeface="Carlito"/>
              </a:rPr>
              <a:t>types </a:t>
            </a:r>
            <a:r>
              <a:rPr dirty="0" sz="2400" spc="-10">
                <a:latin typeface="Carlito"/>
                <a:cs typeface="Carlito"/>
              </a:rPr>
              <a:t>of  seismographs </a:t>
            </a:r>
            <a:r>
              <a:rPr dirty="0" sz="2400" spc="-20">
                <a:latin typeface="Carlito"/>
                <a:cs typeface="Carlito"/>
              </a:rPr>
              <a:t>are </a:t>
            </a:r>
            <a:r>
              <a:rPr dirty="0" sz="2400" spc="-5">
                <a:latin typeface="Carlito"/>
                <a:cs typeface="Carlito"/>
              </a:rPr>
              <a:t>designed </a:t>
            </a:r>
            <a:r>
              <a:rPr dirty="0" sz="2400" spc="-15">
                <a:latin typeface="Carlito"/>
                <a:cs typeface="Carlito"/>
              </a:rPr>
              <a:t>to </a:t>
            </a:r>
            <a:r>
              <a:rPr dirty="0" sz="2400" spc="-20">
                <a:latin typeface="Carlito"/>
                <a:cs typeface="Carlito"/>
              </a:rPr>
              <a:t>record </a:t>
            </a:r>
            <a:r>
              <a:rPr dirty="0" sz="2400">
                <a:latin typeface="Carlito"/>
                <a:cs typeface="Carlito"/>
              </a:rPr>
              <a:t>these </a:t>
            </a:r>
            <a:r>
              <a:rPr dirty="0" sz="2400" spc="-20">
                <a:latin typeface="Carlito"/>
                <a:cs typeface="Carlito"/>
              </a:rPr>
              <a:t>waves. </a:t>
            </a:r>
            <a:r>
              <a:rPr dirty="0" sz="2400">
                <a:latin typeface="Carlito"/>
                <a:cs typeface="Carlito"/>
              </a:rPr>
              <a:t>A </a:t>
            </a:r>
            <a:r>
              <a:rPr dirty="0" sz="2400" spc="-5">
                <a:latin typeface="Carlito"/>
                <a:cs typeface="Carlito"/>
              </a:rPr>
              <a:t>major shock </a:t>
            </a:r>
            <a:r>
              <a:rPr dirty="0" sz="2400">
                <a:latin typeface="Carlito"/>
                <a:cs typeface="Carlito"/>
              </a:rPr>
              <a:t>is </a:t>
            </a:r>
            <a:r>
              <a:rPr dirty="0" sz="2400" spc="-15">
                <a:latin typeface="Carlito"/>
                <a:cs typeface="Carlito"/>
              </a:rPr>
              <a:t>recorded  by </a:t>
            </a:r>
            <a:r>
              <a:rPr dirty="0" sz="2400" spc="-10">
                <a:latin typeface="Carlito"/>
                <a:cs typeface="Carlito"/>
              </a:rPr>
              <a:t>seismographs </a:t>
            </a:r>
            <a:r>
              <a:rPr dirty="0" sz="2400" spc="-5">
                <a:latin typeface="Carlito"/>
                <a:cs typeface="Carlito"/>
              </a:rPr>
              <a:t>all </a:t>
            </a:r>
            <a:r>
              <a:rPr dirty="0" sz="2400" spc="-15">
                <a:latin typeface="Carlito"/>
                <a:cs typeface="Carlito"/>
              </a:rPr>
              <a:t>over </a:t>
            </a:r>
            <a:r>
              <a:rPr dirty="0" sz="2400">
                <a:latin typeface="Carlito"/>
                <a:cs typeface="Carlito"/>
              </a:rPr>
              <a:t>the </a:t>
            </a:r>
            <a:r>
              <a:rPr dirty="0" sz="2400" spc="-10">
                <a:latin typeface="Carlito"/>
                <a:cs typeface="Carlito"/>
              </a:rPr>
              <a:t>world, </a:t>
            </a:r>
            <a:r>
              <a:rPr dirty="0" sz="2400" spc="-5">
                <a:latin typeface="Carlito"/>
                <a:cs typeface="Carlito"/>
              </a:rPr>
              <a:t>and its epicentre, time of origin, depth </a:t>
            </a:r>
            <a:r>
              <a:rPr dirty="0" sz="2400" spc="-10">
                <a:latin typeface="Carlito"/>
                <a:cs typeface="Carlito"/>
              </a:rPr>
              <a:t>of  </a:t>
            </a:r>
            <a:r>
              <a:rPr dirty="0" sz="2400" spc="-15">
                <a:latin typeface="Carlito"/>
                <a:cs typeface="Carlito"/>
              </a:rPr>
              <a:t>focus, </a:t>
            </a:r>
            <a:r>
              <a:rPr dirty="0" sz="2400" spc="-5">
                <a:latin typeface="Carlito"/>
                <a:cs typeface="Carlito"/>
              </a:rPr>
              <a:t>magnitude </a:t>
            </a:r>
            <a:r>
              <a:rPr dirty="0" sz="2400" spc="-10">
                <a:latin typeface="Carlito"/>
                <a:cs typeface="Carlito"/>
              </a:rPr>
              <a:t>etc. can </a:t>
            </a:r>
            <a:r>
              <a:rPr dirty="0" sz="2400" spc="-5">
                <a:latin typeface="Carlito"/>
                <a:cs typeface="Carlito"/>
              </a:rPr>
              <a:t>be </a:t>
            </a:r>
            <a:r>
              <a:rPr dirty="0" sz="2400" spc="-25">
                <a:latin typeface="Carlito"/>
                <a:cs typeface="Carlito"/>
              </a:rPr>
              <a:t>worked </a:t>
            </a:r>
            <a:r>
              <a:rPr dirty="0" sz="2400" spc="-5">
                <a:latin typeface="Carlito"/>
                <a:cs typeface="Carlito"/>
              </a:rPr>
              <a:t>out </a:t>
            </a:r>
            <a:r>
              <a:rPr dirty="0" sz="2400" spc="-15">
                <a:latin typeface="Carlito"/>
                <a:cs typeface="Carlito"/>
              </a:rPr>
              <a:t>from </a:t>
            </a:r>
            <a:r>
              <a:rPr dirty="0" sz="2400">
                <a:latin typeface="Carlito"/>
                <a:cs typeface="Carlito"/>
              </a:rPr>
              <a:t>these </a:t>
            </a:r>
            <a:r>
              <a:rPr dirty="0" sz="2400" spc="-15">
                <a:latin typeface="Carlito"/>
                <a:cs typeface="Carlito"/>
              </a:rPr>
              <a:t>records </a:t>
            </a:r>
            <a:r>
              <a:rPr dirty="0" sz="2400" spc="-5">
                <a:latin typeface="Carlito"/>
                <a:cs typeface="Carlito"/>
              </a:rPr>
              <a:t>called  </a:t>
            </a:r>
            <a:r>
              <a:rPr dirty="0" sz="2400" spc="-10">
                <a:latin typeface="Carlito"/>
                <a:cs typeface="Carlito"/>
              </a:rPr>
              <a:t>seismograms.</a:t>
            </a:r>
            <a:endParaRPr sz="2400">
              <a:latin typeface="Carlito"/>
              <a:cs typeface="Carlito"/>
            </a:endParaRPr>
          </a:p>
          <a:p>
            <a:pPr algn="just" marL="355600" marR="7620" indent="-343535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356235" algn="l"/>
              </a:tabLst>
            </a:pPr>
            <a:r>
              <a:rPr dirty="0" sz="2400" spc="-5">
                <a:latin typeface="Carlito"/>
                <a:cs typeface="Carlito"/>
              </a:rPr>
              <a:t>Of </a:t>
            </a:r>
            <a:r>
              <a:rPr dirty="0" sz="2400">
                <a:latin typeface="Carlito"/>
                <a:cs typeface="Carlito"/>
              </a:rPr>
              <a:t>the </a:t>
            </a:r>
            <a:r>
              <a:rPr dirty="0" sz="2400" spc="-10">
                <a:latin typeface="Carlito"/>
                <a:cs typeface="Carlito"/>
              </a:rPr>
              <a:t>various </a:t>
            </a:r>
            <a:r>
              <a:rPr dirty="0" sz="2400" spc="-5">
                <a:latin typeface="Carlito"/>
                <a:cs typeface="Carlito"/>
              </a:rPr>
              <a:t>types of </a:t>
            </a:r>
            <a:r>
              <a:rPr dirty="0" sz="2400" spc="-20">
                <a:latin typeface="Carlito"/>
                <a:cs typeface="Carlito"/>
              </a:rPr>
              <a:t>waves </a:t>
            </a:r>
            <a:r>
              <a:rPr dirty="0" sz="2400" spc="-10">
                <a:latin typeface="Carlito"/>
                <a:cs typeface="Carlito"/>
              </a:rPr>
              <a:t>set </a:t>
            </a:r>
            <a:r>
              <a:rPr dirty="0" sz="2400" spc="-5">
                <a:latin typeface="Carlito"/>
                <a:cs typeface="Carlito"/>
              </a:rPr>
              <a:t>up </a:t>
            </a:r>
            <a:r>
              <a:rPr dirty="0" sz="2400" spc="-15">
                <a:latin typeface="Carlito"/>
                <a:cs typeface="Carlito"/>
              </a:rPr>
              <a:t>by </a:t>
            </a:r>
            <a:r>
              <a:rPr dirty="0" sz="2400" spc="-5">
                <a:latin typeface="Carlito"/>
                <a:cs typeface="Carlito"/>
              </a:rPr>
              <a:t>an </a:t>
            </a:r>
            <a:r>
              <a:rPr dirty="0" sz="2400" spc="-10">
                <a:latin typeface="Carlito"/>
                <a:cs typeface="Carlito"/>
              </a:rPr>
              <a:t>earthquake </a:t>
            </a:r>
            <a:r>
              <a:rPr dirty="0" sz="2400">
                <a:latin typeface="Carlito"/>
                <a:cs typeface="Carlito"/>
              </a:rPr>
              <a:t>the </a:t>
            </a:r>
            <a:r>
              <a:rPr dirty="0" sz="2400" spc="-10">
                <a:latin typeface="Carlito"/>
                <a:cs typeface="Carlito"/>
              </a:rPr>
              <a:t>most important  </a:t>
            </a:r>
            <a:r>
              <a:rPr dirty="0" sz="2400" spc="-20">
                <a:latin typeface="Carlito"/>
                <a:cs typeface="Carlito"/>
              </a:rPr>
              <a:t>are </a:t>
            </a:r>
            <a:r>
              <a:rPr dirty="0" sz="2400">
                <a:latin typeface="Carlito"/>
                <a:cs typeface="Carlito"/>
              </a:rPr>
              <a:t>i) P primary </a:t>
            </a:r>
            <a:r>
              <a:rPr dirty="0" sz="2400" spc="-20">
                <a:latin typeface="Carlito"/>
                <a:cs typeface="Carlito"/>
              </a:rPr>
              <a:t>waves, </a:t>
            </a:r>
            <a:r>
              <a:rPr dirty="0" sz="2400">
                <a:latin typeface="Carlito"/>
                <a:cs typeface="Carlito"/>
              </a:rPr>
              <a:t>which </a:t>
            </a:r>
            <a:r>
              <a:rPr dirty="0" sz="2400" spc="-20">
                <a:latin typeface="Carlito"/>
                <a:cs typeface="Carlito"/>
              </a:rPr>
              <a:t>are </a:t>
            </a:r>
            <a:r>
              <a:rPr dirty="0" sz="2400">
                <a:latin typeface="Carlito"/>
                <a:cs typeface="Carlito"/>
              </a:rPr>
              <a:t>the </a:t>
            </a:r>
            <a:r>
              <a:rPr dirty="0" sz="2400" spc="-20">
                <a:latin typeface="Carlito"/>
                <a:cs typeface="Carlito"/>
              </a:rPr>
              <a:t>fastest. </a:t>
            </a:r>
            <a:r>
              <a:rPr dirty="0" sz="2400" spc="-5">
                <a:latin typeface="Carlito"/>
                <a:cs typeface="Carlito"/>
              </a:rPr>
              <a:t>ii) </a:t>
            </a:r>
            <a:r>
              <a:rPr dirty="0" sz="2400">
                <a:latin typeface="Carlito"/>
                <a:cs typeface="Carlito"/>
              </a:rPr>
              <a:t>S </a:t>
            </a:r>
            <a:r>
              <a:rPr dirty="0" sz="2400" spc="-20">
                <a:latin typeface="Carlito"/>
                <a:cs typeface="Carlito"/>
              </a:rPr>
              <a:t>waves </a:t>
            </a:r>
            <a:r>
              <a:rPr dirty="0" sz="2400" spc="-5">
                <a:latin typeface="Carlito"/>
                <a:cs typeface="Carlito"/>
              </a:rPr>
              <a:t>or secondary </a:t>
            </a:r>
            <a:r>
              <a:rPr dirty="0" sz="2400" spc="-20">
                <a:latin typeface="Carlito"/>
                <a:cs typeface="Carlito"/>
              </a:rPr>
              <a:t>waves  </a:t>
            </a:r>
            <a:r>
              <a:rPr dirty="0" sz="2400">
                <a:latin typeface="Carlito"/>
                <a:cs typeface="Carlito"/>
              </a:rPr>
              <a:t>which </a:t>
            </a:r>
            <a:r>
              <a:rPr dirty="0" sz="2400" spc="-20">
                <a:latin typeface="Carlito"/>
                <a:cs typeface="Carlito"/>
              </a:rPr>
              <a:t>are </a:t>
            </a:r>
            <a:r>
              <a:rPr dirty="0" sz="2400" spc="-10">
                <a:latin typeface="Carlito"/>
                <a:cs typeface="Carlito"/>
              </a:rPr>
              <a:t>slower </a:t>
            </a:r>
            <a:r>
              <a:rPr dirty="0" sz="2400" spc="-15">
                <a:latin typeface="Carlito"/>
                <a:cs typeface="Carlito"/>
              </a:rPr>
              <a:t>and </a:t>
            </a:r>
            <a:r>
              <a:rPr dirty="0" sz="2400" spc="-5">
                <a:latin typeface="Carlito"/>
                <a:cs typeface="Carlito"/>
              </a:rPr>
              <a:t>iii) </a:t>
            </a:r>
            <a:r>
              <a:rPr dirty="0" sz="2400">
                <a:latin typeface="Carlito"/>
                <a:cs typeface="Carlito"/>
              </a:rPr>
              <a:t>L </a:t>
            </a:r>
            <a:r>
              <a:rPr dirty="0" sz="2400" spc="-5">
                <a:latin typeface="Carlito"/>
                <a:cs typeface="Carlito"/>
              </a:rPr>
              <a:t>or long </a:t>
            </a:r>
            <a:r>
              <a:rPr dirty="0" sz="2400" spc="-25">
                <a:latin typeface="Carlito"/>
                <a:cs typeface="Carlito"/>
              </a:rPr>
              <a:t>wave </a:t>
            </a:r>
            <a:r>
              <a:rPr dirty="0" sz="2400">
                <a:latin typeface="Carlito"/>
                <a:cs typeface="Carlito"/>
              </a:rPr>
              <a:t>which </a:t>
            </a:r>
            <a:r>
              <a:rPr dirty="0" sz="2400" spc="-5">
                <a:latin typeface="Carlito"/>
                <a:cs typeface="Carlito"/>
              </a:rPr>
              <a:t>arrive </a:t>
            </a:r>
            <a:r>
              <a:rPr dirty="0" sz="2400" spc="-15">
                <a:latin typeface="Carlito"/>
                <a:cs typeface="Carlito"/>
              </a:rPr>
              <a:t>at </a:t>
            </a:r>
            <a:r>
              <a:rPr dirty="0" sz="2400">
                <a:latin typeface="Carlito"/>
                <a:cs typeface="Carlito"/>
              </a:rPr>
              <a:t>a </a:t>
            </a:r>
            <a:r>
              <a:rPr dirty="0" sz="2400" spc="-20">
                <a:latin typeface="Carlito"/>
                <a:cs typeface="Carlito"/>
              </a:rPr>
              <a:t>station </a:t>
            </a:r>
            <a:r>
              <a:rPr dirty="0" sz="2400" spc="-10">
                <a:latin typeface="Carlito"/>
                <a:cs typeface="Carlito"/>
              </a:rPr>
              <a:t>later </a:t>
            </a:r>
            <a:r>
              <a:rPr dirty="0" sz="2400" spc="-5">
                <a:latin typeface="Carlito"/>
                <a:cs typeface="Carlito"/>
              </a:rPr>
              <a:t>than </a:t>
            </a:r>
            <a:r>
              <a:rPr dirty="0" sz="2400">
                <a:latin typeface="Carlito"/>
                <a:cs typeface="Carlito"/>
              </a:rPr>
              <a:t>P  &amp; S </a:t>
            </a:r>
            <a:r>
              <a:rPr dirty="0" sz="2400" spc="-25">
                <a:latin typeface="Carlito"/>
                <a:cs typeface="Carlito"/>
              </a:rPr>
              <a:t>wave </a:t>
            </a:r>
            <a:r>
              <a:rPr dirty="0" sz="2400" spc="-10">
                <a:latin typeface="Carlito"/>
                <a:cs typeface="Carlito"/>
              </a:rPr>
              <a:t>as they follow </a:t>
            </a:r>
            <a:r>
              <a:rPr dirty="0" sz="2400" spc="-5">
                <a:latin typeface="Carlito"/>
                <a:cs typeface="Carlito"/>
              </a:rPr>
              <a:t>zig </a:t>
            </a:r>
            <a:r>
              <a:rPr dirty="0" sz="2400" spc="-20">
                <a:latin typeface="Carlito"/>
                <a:cs typeface="Carlito"/>
              </a:rPr>
              <a:t>zag</a:t>
            </a:r>
            <a:r>
              <a:rPr dirty="0" sz="2400" spc="-15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path.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51939" y="685093"/>
            <a:ext cx="8970602" cy="58471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51379" y="576580"/>
            <a:ext cx="7879080" cy="591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6860" y="121918"/>
            <a:ext cx="9563100" cy="6614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580" y="246697"/>
            <a:ext cx="608139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85">
                <a:latin typeface="Trebuchet MS"/>
                <a:cs typeface="Trebuchet MS"/>
              </a:rPr>
              <a:t>Surge </a:t>
            </a:r>
            <a:r>
              <a:rPr dirty="0" spc="-175">
                <a:latin typeface="Trebuchet MS"/>
                <a:cs typeface="Trebuchet MS"/>
              </a:rPr>
              <a:t>prone </a:t>
            </a:r>
            <a:r>
              <a:rPr dirty="0" spc="-195">
                <a:latin typeface="Trebuchet MS"/>
                <a:cs typeface="Trebuchet MS"/>
              </a:rPr>
              <a:t>coasts of</a:t>
            </a:r>
            <a:r>
              <a:rPr dirty="0" spc="-830">
                <a:latin typeface="Trebuchet MS"/>
                <a:cs typeface="Trebuchet MS"/>
              </a:rPr>
              <a:t> </a:t>
            </a:r>
            <a:r>
              <a:rPr dirty="0" spc="-195">
                <a:latin typeface="Trebuchet MS"/>
                <a:cs typeface="Trebuchet MS"/>
              </a:rPr>
              <a:t>India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2007" y="1108011"/>
            <a:ext cx="11059160" cy="1936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ts val="265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  <a:tab pos="1201420" algn="l"/>
                <a:tab pos="2075180" algn="l"/>
                <a:tab pos="3201035" algn="l"/>
                <a:tab pos="4366895" algn="l"/>
                <a:tab pos="4859655" algn="l"/>
                <a:tab pos="5451475" algn="l"/>
                <a:tab pos="6755130" algn="l"/>
                <a:tab pos="7176770" algn="l"/>
                <a:tab pos="7768590" algn="l"/>
                <a:tab pos="9006205" algn="l"/>
                <a:tab pos="9641205" algn="l"/>
                <a:tab pos="10365105" algn="l"/>
              </a:tabLst>
            </a:pPr>
            <a:r>
              <a:rPr dirty="0" sz="2600" spc="-5">
                <a:latin typeface="Carlito"/>
                <a:cs typeface="Carlito"/>
              </a:rPr>
              <a:t>Stor</a:t>
            </a:r>
            <a:r>
              <a:rPr dirty="0" sz="2600">
                <a:latin typeface="Carlito"/>
                <a:cs typeface="Carlito"/>
              </a:rPr>
              <a:t>m</a:t>
            </a:r>
            <a:r>
              <a:rPr dirty="0" sz="2600">
                <a:latin typeface="Carlito"/>
                <a:cs typeface="Carlito"/>
              </a:rPr>
              <a:t>	</a:t>
            </a:r>
            <a:r>
              <a:rPr dirty="0" sz="2600" spc="-5">
                <a:latin typeface="Carlito"/>
                <a:cs typeface="Carlito"/>
              </a:rPr>
              <a:t>su</a:t>
            </a:r>
            <a:r>
              <a:rPr dirty="0" sz="2600" spc="-55">
                <a:latin typeface="Carlito"/>
                <a:cs typeface="Carlito"/>
              </a:rPr>
              <a:t>r</a:t>
            </a:r>
            <a:r>
              <a:rPr dirty="0" sz="2600" spc="-30">
                <a:latin typeface="Carlito"/>
                <a:cs typeface="Carlito"/>
              </a:rPr>
              <a:t>g</a:t>
            </a:r>
            <a:r>
              <a:rPr dirty="0" sz="2600">
                <a:latin typeface="Carlito"/>
                <a:cs typeface="Carlito"/>
              </a:rPr>
              <a:t>e</a:t>
            </a:r>
            <a:r>
              <a:rPr dirty="0" sz="2600">
                <a:latin typeface="Carlito"/>
                <a:cs typeface="Carlito"/>
              </a:rPr>
              <a:t>	</a:t>
            </a:r>
            <a:r>
              <a:rPr dirty="0" sz="2600" spc="-5">
                <a:latin typeface="Carlito"/>
                <a:cs typeface="Carlito"/>
              </a:rPr>
              <a:t>heig</a:t>
            </a:r>
            <a:r>
              <a:rPr dirty="0" sz="2600" spc="-25">
                <a:latin typeface="Carlito"/>
                <a:cs typeface="Carlito"/>
              </a:rPr>
              <a:t>h</a:t>
            </a:r>
            <a:r>
              <a:rPr dirty="0" sz="2600" spc="5">
                <a:latin typeface="Carlito"/>
                <a:cs typeface="Carlito"/>
              </a:rPr>
              <a:t>t</a:t>
            </a:r>
            <a:r>
              <a:rPr dirty="0" sz="2600">
                <a:latin typeface="Carlito"/>
                <a:cs typeface="Carlito"/>
              </a:rPr>
              <a:t>s</a:t>
            </a:r>
            <a:r>
              <a:rPr dirty="0" sz="2600">
                <a:latin typeface="Carlito"/>
                <a:cs typeface="Carlito"/>
              </a:rPr>
              <a:t>	</a:t>
            </a:r>
            <a:r>
              <a:rPr dirty="0" sz="2600" spc="-5">
                <a:latin typeface="Carlito"/>
                <a:cs typeface="Carlito"/>
              </a:rPr>
              <a:t>de</a:t>
            </a:r>
            <a:r>
              <a:rPr dirty="0" sz="2600" spc="-10">
                <a:latin typeface="Carlito"/>
                <a:cs typeface="Carlito"/>
              </a:rPr>
              <a:t>p</a:t>
            </a:r>
            <a:r>
              <a:rPr dirty="0" sz="2600">
                <a:latin typeface="Carlito"/>
                <a:cs typeface="Carlito"/>
              </a:rPr>
              <a:t>end</a:t>
            </a:r>
            <a:r>
              <a:rPr dirty="0" sz="2600">
                <a:latin typeface="Carlito"/>
                <a:cs typeface="Carlito"/>
              </a:rPr>
              <a:t>	</a:t>
            </a:r>
            <a:r>
              <a:rPr dirty="0" sz="2600" spc="5">
                <a:latin typeface="Carlito"/>
                <a:cs typeface="Carlito"/>
              </a:rPr>
              <a:t>o</a:t>
            </a:r>
            <a:r>
              <a:rPr dirty="0" sz="2600">
                <a:latin typeface="Carlito"/>
                <a:cs typeface="Carlito"/>
              </a:rPr>
              <a:t>n</a:t>
            </a:r>
            <a:r>
              <a:rPr dirty="0" sz="2600">
                <a:latin typeface="Carlito"/>
                <a:cs typeface="Carlito"/>
              </a:rPr>
              <a:t>	</a:t>
            </a:r>
            <a:r>
              <a:rPr dirty="0" sz="2600" spc="5">
                <a:latin typeface="Carlito"/>
                <a:cs typeface="Carlito"/>
              </a:rPr>
              <a:t>t</a:t>
            </a:r>
            <a:r>
              <a:rPr dirty="0" sz="2600" spc="-5">
                <a:latin typeface="Carlito"/>
                <a:cs typeface="Carlito"/>
              </a:rPr>
              <a:t>h</a:t>
            </a:r>
            <a:r>
              <a:rPr dirty="0" sz="2600">
                <a:latin typeface="Carlito"/>
                <a:cs typeface="Carlito"/>
              </a:rPr>
              <a:t>e</a:t>
            </a:r>
            <a:r>
              <a:rPr dirty="0" sz="2600">
                <a:latin typeface="Carlito"/>
                <a:cs typeface="Carlito"/>
              </a:rPr>
              <a:t>	</a:t>
            </a:r>
            <a:r>
              <a:rPr dirty="0" sz="2600">
                <a:latin typeface="Carlito"/>
                <a:cs typeface="Carlito"/>
              </a:rPr>
              <a:t>i</a:t>
            </a:r>
            <a:r>
              <a:rPr dirty="0" sz="2600" spc="-25">
                <a:latin typeface="Carlito"/>
                <a:cs typeface="Carlito"/>
              </a:rPr>
              <a:t>n</a:t>
            </a:r>
            <a:r>
              <a:rPr dirty="0" sz="2600" spc="-15">
                <a:latin typeface="Carlito"/>
                <a:cs typeface="Carlito"/>
              </a:rPr>
              <a:t>t</a:t>
            </a:r>
            <a:r>
              <a:rPr dirty="0" sz="2600">
                <a:latin typeface="Carlito"/>
                <a:cs typeface="Carlito"/>
              </a:rPr>
              <a:t>ens</a:t>
            </a:r>
            <a:r>
              <a:rPr dirty="0" sz="2600" spc="-20">
                <a:latin typeface="Carlito"/>
                <a:cs typeface="Carlito"/>
              </a:rPr>
              <a:t>i</a:t>
            </a:r>
            <a:r>
              <a:rPr dirty="0" sz="2600" spc="5">
                <a:latin typeface="Carlito"/>
                <a:cs typeface="Carlito"/>
              </a:rPr>
              <a:t>t</a:t>
            </a:r>
            <a:r>
              <a:rPr dirty="0" sz="2600">
                <a:latin typeface="Carlito"/>
                <a:cs typeface="Carlito"/>
              </a:rPr>
              <a:t>y</a:t>
            </a:r>
            <a:r>
              <a:rPr dirty="0" sz="2600">
                <a:latin typeface="Carlito"/>
                <a:cs typeface="Carlito"/>
              </a:rPr>
              <a:t>	</a:t>
            </a:r>
            <a:r>
              <a:rPr dirty="0" sz="2600" spc="10">
                <a:latin typeface="Carlito"/>
                <a:cs typeface="Carlito"/>
              </a:rPr>
              <a:t>o</a:t>
            </a:r>
            <a:r>
              <a:rPr dirty="0" sz="2600">
                <a:latin typeface="Carlito"/>
                <a:cs typeface="Carlito"/>
              </a:rPr>
              <a:t>f</a:t>
            </a:r>
            <a:r>
              <a:rPr dirty="0" sz="2600">
                <a:latin typeface="Carlito"/>
                <a:cs typeface="Carlito"/>
              </a:rPr>
              <a:t>	</a:t>
            </a:r>
            <a:r>
              <a:rPr dirty="0" sz="2600" spc="5">
                <a:latin typeface="Carlito"/>
                <a:cs typeface="Carlito"/>
              </a:rPr>
              <a:t>t</a:t>
            </a:r>
            <a:r>
              <a:rPr dirty="0" sz="2600" spc="-30">
                <a:latin typeface="Carlito"/>
                <a:cs typeface="Carlito"/>
              </a:rPr>
              <a:t>h</a:t>
            </a:r>
            <a:r>
              <a:rPr dirty="0" sz="2600">
                <a:latin typeface="Carlito"/>
                <a:cs typeface="Carlito"/>
              </a:rPr>
              <a:t>e</a:t>
            </a:r>
            <a:r>
              <a:rPr dirty="0" sz="2600">
                <a:latin typeface="Carlito"/>
                <a:cs typeface="Carlito"/>
              </a:rPr>
              <a:t>	</a:t>
            </a:r>
            <a:r>
              <a:rPr dirty="0" sz="2600" spc="-25">
                <a:latin typeface="Carlito"/>
                <a:cs typeface="Carlito"/>
              </a:rPr>
              <a:t>c</a:t>
            </a:r>
            <a:r>
              <a:rPr dirty="0" sz="2600" spc="-40">
                <a:latin typeface="Carlito"/>
                <a:cs typeface="Carlito"/>
              </a:rPr>
              <a:t>y</a:t>
            </a:r>
            <a:r>
              <a:rPr dirty="0" sz="2600">
                <a:latin typeface="Carlito"/>
                <a:cs typeface="Carlito"/>
              </a:rPr>
              <a:t>cl</a:t>
            </a:r>
            <a:r>
              <a:rPr dirty="0" sz="2600" spc="5">
                <a:latin typeface="Carlito"/>
                <a:cs typeface="Carlito"/>
              </a:rPr>
              <a:t>o</a:t>
            </a:r>
            <a:r>
              <a:rPr dirty="0" sz="2600" spc="-5">
                <a:latin typeface="Carlito"/>
                <a:cs typeface="Carlito"/>
              </a:rPr>
              <a:t>ne</a:t>
            </a:r>
            <a:r>
              <a:rPr dirty="0" sz="2600">
                <a:latin typeface="Carlito"/>
                <a:cs typeface="Carlito"/>
              </a:rPr>
              <a:t>,</a:t>
            </a:r>
            <a:r>
              <a:rPr dirty="0" sz="2600">
                <a:latin typeface="Carlito"/>
                <a:cs typeface="Carlito"/>
              </a:rPr>
              <a:t>	</a:t>
            </a:r>
            <a:r>
              <a:rPr dirty="0" sz="2600">
                <a:latin typeface="Carlito"/>
                <a:cs typeface="Carlito"/>
              </a:rPr>
              <a:t>i.</a:t>
            </a:r>
            <a:r>
              <a:rPr dirty="0" sz="2600" spc="5">
                <a:latin typeface="Carlito"/>
                <a:cs typeface="Carlito"/>
              </a:rPr>
              <a:t>e</a:t>
            </a:r>
            <a:r>
              <a:rPr dirty="0" sz="2600">
                <a:latin typeface="Carlito"/>
                <a:cs typeface="Carlito"/>
              </a:rPr>
              <a:t>.,</a:t>
            </a:r>
            <a:r>
              <a:rPr dirty="0" sz="2600">
                <a:latin typeface="Carlito"/>
                <a:cs typeface="Carlito"/>
              </a:rPr>
              <a:t>	</a:t>
            </a:r>
            <a:r>
              <a:rPr dirty="0" sz="2600" spc="-15">
                <a:latin typeface="Carlito"/>
                <a:cs typeface="Carlito"/>
              </a:rPr>
              <a:t>v</a:t>
            </a:r>
            <a:r>
              <a:rPr dirty="0" sz="2600">
                <a:latin typeface="Carlito"/>
                <a:cs typeface="Carlito"/>
              </a:rPr>
              <a:t>e</a:t>
            </a:r>
            <a:r>
              <a:rPr dirty="0" sz="2600" spc="10">
                <a:latin typeface="Carlito"/>
                <a:cs typeface="Carlito"/>
              </a:rPr>
              <a:t>r</a:t>
            </a:r>
            <a:r>
              <a:rPr dirty="0" sz="2600">
                <a:latin typeface="Carlito"/>
                <a:cs typeface="Carlito"/>
              </a:rPr>
              <a:t>y</a:t>
            </a:r>
            <a:r>
              <a:rPr dirty="0" sz="2600">
                <a:latin typeface="Carlito"/>
                <a:cs typeface="Carlito"/>
              </a:rPr>
              <a:t>	</a:t>
            </a:r>
            <a:r>
              <a:rPr dirty="0" sz="2600" spc="-5">
                <a:latin typeface="Carlito"/>
                <a:cs typeface="Carlito"/>
              </a:rPr>
              <a:t>hi</a:t>
            </a:r>
            <a:r>
              <a:rPr dirty="0" sz="2600" spc="-15">
                <a:latin typeface="Carlito"/>
                <a:cs typeface="Carlito"/>
              </a:rPr>
              <a:t>g</a:t>
            </a:r>
            <a:r>
              <a:rPr dirty="0" sz="2600" spc="-5">
                <a:latin typeface="Carlito"/>
                <a:cs typeface="Carlito"/>
              </a:rPr>
              <a:t>h</a:t>
            </a:r>
            <a:r>
              <a:rPr dirty="0" sz="2600">
                <a:latin typeface="Carlito"/>
                <a:cs typeface="Carlito"/>
              </a:rPr>
              <a:t>-</a:t>
            </a:r>
            <a:endParaRPr sz="2600">
              <a:latin typeface="Carlito"/>
              <a:cs typeface="Carlito"/>
            </a:endParaRPr>
          </a:p>
          <a:p>
            <a:pPr marL="241300">
              <a:lnSpc>
                <a:spcPts val="2180"/>
              </a:lnSpc>
              <a:tabLst>
                <a:tab pos="1541780" algn="l"/>
                <a:tab pos="2806700" algn="l"/>
                <a:tab pos="3456940" algn="l"/>
                <a:tab pos="5174615" algn="l"/>
                <a:tab pos="5898515" algn="l"/>
                <a:tab pos="6894830" algn="l"/>
                <a:tab pos="7829550" algn="l"/>
                <a:tab pos="8479790" algn="l"/>
                <a:tab pos="9076690" algn="l"/>
                <a:tab pos="10768965" algn="l"/>
              </a:tabLst>
            </a:pPr>
            <a:r>
              <a:rPr dirty="0" sz="2600" spc="-5">
                <a:latin typeface="Carlito"/>
                <a:cs typeface="Carlito"/>
              </a:rPr>
              <a:t>p</a:t>
            </a:r>
            <a:r>
              <a:rPr dirty="0" sz="2600" spc="-60">
                <a:latin typeface="Carlito"/>
                <a:cs typeface="Carlito"/>
              </a:rPr>
              <a:t>r</a:t>
            </a:r>
            <a:r>
              <a:rPr dirty="0" sz="2600">
                <a:latin typeface="Carlito"/>
                <a:cs typeface="Carlito"/>
              </a:rPr>
              <a:t>es</a:t>
            </a:r>
            <a:r>
              <a:rPr dirty="0" sz="2600" spc="5">
                <a:latin typeface="Carlito"/>
                <a:cs typeface="Carlito"/>
              </a:rPr>
              <a:t>s</a:t>
            </a:r>
            <a:r>
              <a:rPr dirty="0" sz="2600" spc="-5">
                <a:latin typeface="Carlito"/>
                <a:cs typeface="Carlito"/>
              </a:rPr>
              <a:t>u</a:t>
            </a:r>
            <a:r>
              <a:rPr dirty="0" sz="2600" spc="-60">
                <a:latin typeface="Carlito"/>
                <a:cs typeface="Carlito"/>
              </a:rPr>
              <a:t>r</a:t>
            </a:r>
            <a:r>
              <a:rPr dirty="0" sz="2600">
                <a:latin typeface="Carlito"/>
                <a:cs typeface="Carlito"/>
              </a:rPr>
              <a:t>e</a:t>
            </a:r>
            <a:r>
              <a:rPr dirty="0" sz="2600">
                <a:latin typeface="Carlito"/>
                <a:cs typeface="Carlito"/>
              </a:rPr>
              <a:t>	</a:t>
            </a:r>
            <a:r>
              <a:rPr dirty="0" sz="2600">
                <a:latin typeface="Carlito"/>
                <a:cs typeface="Carlito"/>
              </a:rPr>
              <a:t>g</a:t>
            </a:r>
            <a:r>
              <a:rPr dirty="0" sz="2600" spc="-55">
                <a:latin typeface="Carlito"/>
                <a:cs typeface="Carlito"/>
              </a:rPr>
              <a:t>r</a:t>
            </a:r>
            <a:r>
              <a:rPr dirty="0" sz="2600">
                <a:latin typeface="Carlito"/>
                <a:cs typeface="Carlito"/>
              </a:rPr>
              <a:t>a</a:t>
            </a:r>
            <a:r>
              <a:rPr dirty="0" sz="2600" spc="-15">
                <a:latin typeface="Carlito"/>
                <a:cs typeface="Carlito"/>
              </a:rPr>
              <a:t>d</a:t>
            </a:r>
            <a:r>
              <a:rPr dirty="0" sz="2600">
                <a:latin typeface="Carlito"/>
                <a:cs typeface="Carlito"/>
              </a:rPr>
              <a:t>ie</a:t>
            </a:r>
            <a:r>
              <a:rPr dirty="0" sz="2600" spc="-20">
                <a:latin typeface="Carlito"/>
                <a:cs typeface="Carlito"/>
              </a:rPr>
              <a:t>n</a:t>
            </a:r>
            <a:r>
              <a:rPr dirty="0" sz="2600">
                <a:latin typeface="Carlito"/>
                <a:cs typeface="Carlito"/>
              </a:rPr>
              <a:t>t</a:t>
            </a:r>
            <a:r>
              <a:rPr dirty="0" sz="2600">
                <a:latin typeface="Carlito"/>
                <a:cs typeface="Carlito"/>
              </a:rPr>
              <a:t>	</a:t>
            </a:r>
            <a:r>
              <a:rPr dirty="0" sz="2600" spc="-10">
                <a:latin typeface="Carlito"/>
                <a:cs typeface="Carlito"/>
              </a:rPr>
              <a:t>an</a:t>
            </a:r>
            <a:r>
              <a:rPr dirty="0" sz="2600">
                <a:latin typeface="Carlito"/>
                <a:cs typeface="Carlito"/>
              </a:rPr>
              <a:t>d</a:t>
            </a:r>
            <a:r>
              <a:rPr dirty="0" sz="2600">
                <a:latin typeface="Carlito"/>
                <a:cs typeface="Carlito"/>
              </a:rPr>
              <a:t>	</a:t>
            </a:r>
            <a:r>
              <a:rPr dirty="0" sz="2600" spc="-25">
                <a:latin typeface="Carlito"/>
                <a:cs typeface="Carlito"/>
              </a:rPr>
              <a:t>c</a:t>
            </a:r>
            <a:r>
              <a:rPr dirty="0" sz="2600">
                <a:latin typeface="Carlito"/>
                <a:cs typeface="Carlito"/>
              </a:rPr>
              <a:t>o</a:t>
            </a:r>
            <a:r>
              <a:rPr dirty="0" sz="2600" spc="-5">
                <a:latin typeface="Carlito"/>
                <a:cs typeface="Carlito"/>
              </a:rPr>
              <a:t>nseq</a:t>
            </a:r>
            <a:r>
              <a:rPr dirty="0" sz="2600" spc="-15">
                <a:latin typeface="Carlito"/>
                <a:cs typeface="Carlito"/>
              </a:rPr>
              <a:t>u</a:t>
            </a:r>
            <a:r>
              <a:rPr dirty="0" sz="2600">
                <a:latin typeface="Carlito"/>
                <a:cs typeface="Carlito"/>
              </a:rPr>
              <a:t>e</a:t>
            </a:r>
            <a:r>
              <a:rPr dirty="0" sz="2600" spc="-25">
                <a:latin typeface="Carlito"/>
                <a:cs typeface="Carlito"/>
              </a:rPr>
              <a:t>n</a:t>
            </a:r>
            <a:r>
              <a:rPr dirty="0" sz="2600">
                <a:latin typeface="Carlito"/>
                <a:cs typeface="Carlito"/>
              </a:rPr>
              <a:t>t</a:t>
            </a:r>
            <a:r>
              <a:rPr dirty="0" sz="2600">
                <a:latin typeface="Carlito"/>
                <a:cs typeface="Carlito"/>
              </a:rPr>
              <a:t>	</a:t>
            </a:r>
            <a:r>
              <a:rPr dirty="0" sz="2600" spc="-35">
                <a:latin typeface="Carlito"/>
                <a:cs typeface="Carlito"/>
              </a:rPr>
              <a:t>v</a:t>
            </a:r>
            <a:r>
              <a:rPr dirty="0" sz="2600">
                <a:latin typeface="Carlito"/>
                <a:cs typeface="Carlito"/>
              </a:rPr>
              <a:t>e</a:t>
            </a:r>
            <a:r>
              <a:rPr dirty="0" sz="2600" spc="15">
                <a:latin typeface="Carlito"/>
                <a:cs typeface="Carlito"/>
              </a:rPr>
              <a:t>r</a:t>
            </a:r>
            <a:r>
              <a:rPr dirty="0" sz="2600">
                <a:latin typeface="Carlito"/>
                <a:cs typeface="Carlito"/>
              </a:rPr>
              <a:t>y</a:t>
            </a:r>
            <a:r>
              <a:rPr dirty="0" sz="2600">
                <a:latin typeface="Carlito"/>
                <a:cs typeface="Carlito"/>
              </a:rPr>
              <a:t>	</a:t>
            </a:r>
            <a:r>
              <a:rPr dirty="0" sz="2600" spc="-40">
                <a:latin typeface="Carlito"/>
                <a:cs typeface="Carlito"/>
              </a:rPr>
              <a:t>s</a:t>
            </a:r>
            <a:r>
              <a:rPr dirty="0" sz="2600" spc="5">
                <a:latin typeface="Carlito"/>
                <a:cs typeface="Carlito"/>
              </a:rPr>
              <a:t>t</a:t>
            </a:r>
            <a:r>
              <a:rPr dirty="0" sz="2600" spc="-50">
                <a:latin typeface="Carlito"/>
                <a:cs typeface="Carlito"/>
              </a:rPr>
              <a:t>r</a:t>
            </a:r>
            <a:r>
              <a:rPr dirty="0" sz="2600">
                <a:latin typeface="Carlito"/>
                <a:cs typeface="Carlito"/>
              </a:rPr>
              <a:t>o</a:t>
            </a:r>
            <a:r>
              <a:rPr dirty="0" sz="2600" spc="-5">
                <a:latin typeface="Carlito"/>
                <a:cs typeface="Carlito"/>
              </a:rPr>
              <a:t>n</a:t>
            </a:r>
            <a:r>
              <a:rPr dirty="0" sz="2600">
                <a:latin typeface="Carlito"/>
                <a:cs typeface="Carlito"/>
              </a:rPr>
              <a:t>g</a:t>
            </a:r>
            <a:r>
              <a:rPr dirty="0" sz="2600">
                <a:latin typeface="Carlito"/>
                <a:cs typeface="Carlito"/>
              </a:rPr>
              <a:t>	</a:t>
            </a:r>
            <a:r>
              <a:rPr dirty="0" sz="2600">
                <a:latin typeface="Carlito"/>
                <a:cs typeface="Carlito"/>
              </a:rPr>
              <a:t>win</a:t>
            </a:r>
            <a:r>
              <a:rPr dirty="0" sz="2600" spc="-15">
                <a:latin typeface="Carlito"/>
                <a:cs typeface="Carlito"/>
              </a:rPr>
              <a:t>d</a:t>
            </a:r>
            <a:r>
              <a:rPr dirty="0" sz="2600">
                <a:latin typeface="Carlito"/>
                <a:cs typeface="Carlito"/>
              </a:rPr>
              <a:t>s</a:t>
            </a:r>
            <a:r>
              <a:rPr dirty="0" sz="2600">
                <a:latin typeface="Carlito"/>
                <a:cs typeface="Carlito"/>
              </a:rPr>
              <a:t>	</a:t>
            </a:r>
            <a:r>
              <a:rPr dirty="0" sz="2600" spc="-10">
                <a:latin typeface="Carlito"/>
                <a:cs typeface="Carlito"/>
              </a:rPr>
              <a:t>an</a:t>
            </a:r>
            <a:r>
              <a:rPr dirty="0" sz="2600">
                <a:latin typeface="Carlito"/>
                <a:cs typeface="Carlito"/>
              </a:rPr>
              <a:t>d</a:t>
            </a:r>
            <a:r>
              <a:rPr dirty="0" sz="2600">
                <a:latin typeface="Carlito"/>
                <a:cs typeface="Carlito"/>
              </a:rPr>
              <a:t>	</a:t>
            </a:r>
            <a:r>
              <a:rPr dirty="0" sz="2600" spc="5">
                <a:latin typeface="Carlito"/>
                <a:cs typeface="Carlito"/>
              </a:rPr>
              <a:t>t</a:t>
            </a:r>
            <a:r>
              <a:rPr dirty="0" sz="2600" spc="-5">
                <a:latin typeface="Carlito"/>
                <a:cs typeface="Carlito"/>
              </a:rPr>
              <a:t>h</a:t>
            </a:r>
            <a:r>
              <a:rPr dirty="0" sz="2600">
                <a:latin typeface="Carlito"/>
                <a:cs typeface="Carlito"/>
              </a:rPr>
              <a:t>e</a:t>
            </a:r>
            <a:r>
              <a:rPr dirty="0" sz="2600">
                <a:latin typeface="Carlito"/>
                <a:cs typeface="Carlito"/>
              </a:rPr>
              <a:t>	</a:t>
            </a:r>
            <a:r>
              <a:rPr dirty="0" sz="2600" spc="-15">
                <a:latin typeface="Carlito"/>
                <a:cs typeface="Carlito"/>
              </a:rPr>
              <a:t>t</a:t>
            </a:r>
            <a:r>
              <a:rPr dirty="0" sz="2600">
                <a:latin typeface="Carlito"/>
                <a:cs typeface="Carlito"/>
              </a:rPr>
              <a:t>o</a:t>
            </a:r>
            <a:r>
              <a:rPr dirty="0" sz="2600" spc="-5">
                <a:latin typeface="Carlito"/>
                <a:cs typeface="Carlito"/>
              </a:rPr>
              <a:t>pog</a:t>
            </a:r>
            <a:r>
              <a:rPr dirty="0" sz="2600" spc="-75">
                <a:latin typeface="Carlito"/>
                <a:cs typeface="Carlito"/>
              </a:rPr>
              <a:t>r</a:t>
            </a:r>
            <a:r>
              <a:rPr dirty="0" sz="2600">
                <a:latin typeface="Carlito"/>
                <a:cs typeface="Carlito"/>
              </a:rPr>
              <a:t>ap</a:t>
            </a:r>
            <a:r>
              <a:rPr dirty="0" sz="2600" spc="-40">
                <a:latin typeface="Carlito"/>
                <a:cs typeface="Carlito"/>
              </a:rPr>
              <a:t>h</a:t>
            </a:r>
            <a:r>
              <a:rPr dirty="0" sz="2600">
                <a:latin typeface="Carlito"/>
                <a:cs typeface="Carlito"/>
              </a:rPr>
              <a:t>y</a:t>
            </a:r>
            <a:r>
              <a:rPr dirty="0" sz="2600">
                <a:latin typeface="Carlito"/>
                <a:cs typeface="Carlito"/>
              </a:rPr>
              <a:t>	</a:t>
            </a:r>
            <a:r>
              <a:rPr dirty="0" sz="2600" spc="5">
                <a:latin typeface="Carlito"/>
                <a:cs typeface="Carlito"/>
              </a:rPr>
              <a:t>of</a:t>
            </a:r>
            <a:endParaRPr sz="2600">
              <a:latin typeface="Carlito"/>
              <a:cs typeface="Carlito"/>
            </a:endParaRPr>
          </a:p>
          <a:p>
            <a:pPr marL="241300">
              <a:lnSpc>
                <a:spcPts val="2190"/>
              </a:lnSpc>
            </a:pPr>
            <a:r>
              <a:rPr dirty="0" sz="2600" spc="-5">
                <a:latin typeface="Carlito"/>
                <a:cs typeface="Carlito"/>
              </a:rPr>
              <a:t>seabed near </a:t>
            </a:r>
            <a:r>
              <a:rPr dirty="0" sz="2600">
                <a:latin typeface="Carlito"/>
                <a:cs typeface="Carlito"/>
              </a:rPr>
              <a:t>the </a:t>
            </a:r>
            <a:r>
              <a:rPr dirty="0" sz="2600" spc="-10">
                <a:latin typeface="Carlito"/>
                <a:cs typeface="Carlito"/>
              </a:rPr>
              <a:t>point where </a:t>
            </a:r>
            <a:r>
              <a:rPr dirty="0" sz="2600">
                <a:latin typeface="Carlito"/>
                <a:cs typeface="Carlito"/>
              </a:rPr>
              <a:t>a </a:t>
            </a:r>
            <a:r>
              <a:rPr dirty="0" sz="2600" spc="-5">
                <a:latin typeface="Carlito"/>
                <a:cs typeface="Carlito"/>
              </a:rPr>
              <a:t>cyclone </a:t>
            </a:r>
            <a:r>
              <a:rPr dirty="0" sz="2600" spc="-10">
                <a:latin typeface="Carlito"/>
                <a:cs typeface="Carlito"/>
              </a:rPr>
              <a:t>crosses </a:t>
            </a:r>
            <a:r>
              <a:rPr dirty="0" sz="2600">
                <a:latin typeface="Carlito"/>
                <a:cs typeface="Carlito"/>
              </a:rPr>
              <a:t>the </a:t>
            </a:r>
            <a:r>
              <a:rPr dirty="0" sz="2600" spc="-10">
                <a:latin typeface="Carlito"/>
                <a:cs typeface="Carlito"/>
              </a:rPr>
              <a:t>coast. </a:t>
            </a:r>
            <a:r>
              <a:rPr dirty="0" sz="2600">
                <a:latin typeface="Carlito"/>
                <a:cs typeface="Carlito"/>
              </a:rPr>
              <a:t>Sea </a:t>
            </a:r>
            <a:r>
              <a:rPr dirty="0" sz="2600" spc="-10">
                <a:latin typeface="Carlito"/>
                <a:cs typeface="Carlito"/>
              </a:rPr>
              <a:t>level </a:t>
            </a:r>
            <a:r>
              <a:rPr dirty="0" sz="2600">
                <a:latin typeface="Carlito"/>
                <a:cs typeface="Carlito"/>
              </a:rPr>
              <a:t>also rises</a:t>
            </a:r>
            <a:r>
              <a:rPr dirty="0" sz="2600" spc="275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due</a:t>
            </a:r>
            <a:endParaRPr sz="2600">
              <a:latin typeface="Carlito"/>
              <a:cs typeface="Carlito"/>
            </a:endParaRPr>
          </a:p>
          <a:p>
            <a:pPr marL="241300" marR="10160">
              <a:lnSpc>
                <a:spcPct val="69900"/>
              </a:lnSpc>
              <a:spcBef>
                <a:spcPts val="480"/>
              </a:spcBef>
            </a:pPr>
            <a:r>
              <a:rPr dirty="0" sz="2600" spc="-10">
                <a:latin typeface="Carlito"/>
                <a:cs typeface="Carlito"/>
              </a:rPr>
              <a:t>to astronomical </a:t>
            </a:r>
            <a:r>
              <a:rPr dirty="0" sz="2600" spc="-5">
                <a:latin typeface="Carlito"/>
                <a:cs typeface="Carlito"/>
              </a:rPr>
              <a:t>high </a:t>
            </a:r>
            <a:r>
              <a:rPr dirty="0" sz="2600">
                <a:latin typeface="Carlito"/>
                <a:cs typeface="Carlito"/>
              </a:rPr>
              <a:t>tide. </a:t>
            </a:r>
            <a:r>
              <a:rPr dirty="0" sz="2600" spc="-10">
                <a:latin typeface="Carlito"/>
                <a:cs typeface="Carlito"/>
              </a:rPr>
              <a:t>Elevation </a:t>
            </a:r>
            <a:r>
              <a:rPr dirty="0" sz="2600" spc="5">
                <a:latin typeface="Carlito"/>
                <a:cs typeface="Carlito"/>
              </a:rPr>
              <a:t>of </a:t>
            </a:r>
            <a:r>
              <a:rPr dirty="0" sz="2600">
                <a:latin typeface="Carlito"/>
                <a:cs typeface="Carlito"/>
              </a:rPr>
              <a:t>the </a:t>
            </a:r>
            <a:r>
              <a:rPr dirty="0" sz="2600" spc="-10">
                <a:latin typeface="Carlito"/>
                <a:cs typeface="Carlito"/>
              </a:rPr>
              <a:t>total </a:t>
            </a:r>
            <a:r>
              <a:rPr dirty="0" sz="2600" spc="-5">
                <a:latin typeface="Carlito"/>
                <a:cs typeface="Carlito"/>
              </a:rPr>
              <a:t>sea </a:t>
            </a:r>
            <a:r>
              <a:rPr dirty="0" sz="2600" spc="-10">
                <a:latin typeface="Carlito"/>
                <a:cs typeface="Carlito"/>
              </a:rPr>
              <a:t>level </a:t>
            </a:r>
            <a:r>
              <a:rPr dirty="0" sz="2600" spc="-5">
                <a:latin typeface="Carlito"/>
                <a:cs typeface="Carlito"/>
              </a:rPr>
              <a:t>increases </a:t>
            </a:r>
            <a:r>
              <a:rPr dirty="0" sz="2600">
                <a:latin typeface="Carlito"/>
                <a:cs typeface="Carlito"/>
              </a:rPr>
              <a:t>when peak  </a:t>
            </a:r>
            <a:r>
              <a:rPr dirty="0" sz="2600" spc="-20">
                <a:latin typeface="Carlito"/>
                <a:cs typeface="Carlito"/>
              </a:rPr>
              <a:t>surge </a:t>
            </a:r>
            <a:r>
              <a:rPr dirty="0" sz="2600" spc="-10">
                <a:latin typeface="Carlito"/>
                <a:cs typeface="Carlito"/>
              </a:rPr>
              <a:t>occurs </a:t>
            </a:r>
            <a:r>
              <a:rPr dirty="0" sz="2600" spc="-15">
                <a:latin typeface="Carlito"/>
                <a:cs typeface="Carlito"/>
              </a:rPr>
              <a:t>at </a:t>
            </a:r>
            <a:r>
              <a:rPr dirty="0" sz="2600">
                <a:latin typeface="Carlito"/>
                <a:cs typeface="Carlito"/>
              </a:rPr>
              <a:t>the time of </a:t>
            </a:r>
            <a:r>
              <a:rPr dirty="0" sz="2600" spc="-10">
                <a:latin typeface="Carlito"/>
                <a:cs typeface="Carlito"/>
              </a:rPr>
              <a:t>high</a:t>
            </a:r>
            <a:r>
              <a:rPr dirty="0" sz="2600" spc="1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tide.</a:t>
            </a:r>
            <a:endParaRPr sz="26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 spc="-10">
                <a:latin typeface="Carlito"/>
                <a:cs typeface="Carlito"/>
              </a:rPr>
              <a:t>Cyclones that </a:t>
            </a:r>
            <a:r>
              <a:rPr dirty="0" sz="2600" spc="-5">
                <a:latin typeface="Carlito"/>
                <a:cs typeface="Carlito"/>
              </a:rPr>
              <a:t>struck </a:t>
            </a:r>
            <a:r>
              <a:rPr dirty="0" sz="2600">
                <a:latin typeface="Carlito"/>
                <a:cs typeface="Carlito"/>
              </a:rPr>
              <a:t>the </a:t>
            </a:r>
            <a:r>
              <a:rPr dirty="0" sz="2600" spc="-10">
                <a:latin typeface="Carlito"/>
                <a:cs typeface="Carlito"/>
              </a:rPr>
              <a:t>coasts </a:t>
            </a:r>
            <a:r>
              <a:rPr dirty="0" sz="2600">
                <a:latin typeface="Carlito"/>
                <a:cs typeface="Carlito"/>
              </a:rPr>
              <a:t>of</a:t>
            </a:r>
            <a:r>
              <a:rPr dirty="0" sz="2600" spc="-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India</a:t>
            </a:r>
            <a:endParaRPr sz="26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2007" y="3026473"/>
            <a:ext cx="11057890" cy="1510030"/>
          </a:xfrm>
          <a:prstGeom prst="rect">
            <a:avLst/>
          </a:prstGeom>
        </p:spPr>
        <p:txBody>
          <a:bodyPr wrap="square" lIns="0" tIns="132080" rIns="0" bIns="0" rtlCol="0" vert="horz">
            <a:spAutoFit/>
          </a:bodyPr>
          <a:lstStyle/>
          <a:p>
            <a:pPr marL="527685" marR="5080" indent="-515620">
              <a:lnSpc>
                <a:spcPct val="69900"/>
              </a:lnSpc>
              <a:spcBef>
                <a:spcPts val="104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dirty="0" sz="2600" spc="-10">
                <a:latin typeface="Carlito"/>
                <a:cs typeface="Carlito"/>
              </a:rPr>
              <a:t>Rameswaram </a:t>
            </a:r>
            <a:r>
              <a:rPr dirty="0" sz="2600" spc="-5">
                <a:latin typeface="Carlito"/>
                <a:cs typeface="Carlito"/>
              </a:rPr>
              <a:t>Cyclone </a:t>
            </a:r>
            <a:r>
              <a:rPr dirty="0" sz="2600">
                <a:latin typeface="Carlito"/>
                <a:cs typeface="Carlito"/>
              </a:rPr>
              <a:t>of </a:t>
            </a:r>
            <a:r>
              <a:rPr dirty="0" sz="2600" spc="-5">
                <a:latin typeface="Carlito"/>
                <a:cs typeface="Carlito"/>
              </a:rPr>
              <a:t>17th </a:t>
            </a:r>
            <a:r>
              <a:rPr dirty="0" sz="2600" spc="-10">
                <a:latin typeface="Carlito"/>
                <a:cs typeface="Carlito"/>
              </a:rPr>
              <a:t>to </a:t>
            </a:r>
            <a:r>
              <a:rPr dirty="0" sz="2600" spc="-5">
                <a:latin typeface="Carlito"/>
                <a:cs typeface="Carlito"/>
              </a:rPr>
              <a:t>24th December 1964 </a:t>
            </a:r>
            <a:r>
              <a:rPr dirty="0" sz="2600">
                <a:latin typeface="Carlito"/>
                <a:cs typeface="Carlito"/>
              </a:rPr>
              <a:t>wiped </a:t>
            </a:r>
            <a:r>
              <a:rPr dirty="0" sz="2600" spc="-5">
                <a:latin typeface="Carlito"/>
                <a:cs typeface="Carlito"/>
              </a:rPr>
              <a:t>out </a:t>
            </a:r>
            <a:r>
              <a:rPr dirty="0" sz="2600" spc="-15">
                <a:latin typeface="Carlito"/>
                <a:cs typeface="Carlito"/>
              </a:rPr>
              <a:t>Dhanuskodi </a:t>
            </a:r>
            <a:r>
              <a:rPr dirty="0" sz="2600" spc="55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in </a:t>
            </a:r>
            <a:r>
              <a:rPr dirty="0" sz="2600" spc="-15">
                <a:latin typeface="Carlito"/>
                <a:cs typeface="Carlito"/>
              </a:rPr>
              <a:t>Rameswaran </a:t>
            </a:r>
            <a:r>
              <a:rPr dirty="0" sz="2600" spc="-5">
                <a:latin typeface="Carlito"/>
                <a:cs typeface="Carlito"/>
              </a:rPr>
              <a:t>Island </a:t>
            </a:r>
            <a:r>
              <a:rPr dirty="0" sz="2600" spc="-15">
                <a:latin typeface="Carlito"/>
                <a:cs typeface="Carlito"/>
              </a:rPr>
              <a:t>from </a:t>
            </a:r>
            <a:r>
              <a:rPr dirty="0" sz="2600">
                <a:latin typeface="Carlito"/>
                <a:cs typeface="Carlito"/>
              </a:rPr>
              <a:t>the</a:t>
            </a:r>
            <a:r>
              <a:rPr dirty="0" sz="2600" spc="15">
                <a:latin typeface="Carlito"/>
                <a:cs typeface="Carlito"/>
              </a:rPr>
              <a:t> </a:t>
            </a:r>
            <a:r>
              <a:rPr dirty="0" sz="2600" spc="-5">
                <a:latin typeface="Carlito"/>
                <a:cs typeface="Carlito"/>
              </a:rPr>
              <a:t>map.</a:t>
            </a:r>
            <a:endParaRPr sz="2600">
              <a:latin typeface="Carlito"/>
              <a:cs typeface="Carlito"/>
            </a:endParaRPr>
          </a:p>
          <a:p>
            <a:pPr marL="527685" indent="-515620">
              <a:lnSpc>
                <a:spcPct val="100000"/>
              </a:lnSpc>
              <a:spcBef>
                <a:spcPts val="8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dirty="0" sz="2600">
                <a:latin typeface="Carlito"/>
                <a:cs typeface="Carlito"/>
              </a:rPr>
              <a:t>Bangla </a:t>
            </a:r>
            <a:r>
              <a:rPr dirty="0" sz="2600" spc="-5">
                <a:latin typeface="Carlito"/>
                <a:cs typeface="Carlito"/>
              </a:rPr>
              <a:t>Desh </a:t>
            </a:r>
            <a:r>
              <a:rPr dirty="0" sz="2600" spc="-10">
                <a:latin typeface="Carlito"/>
                <a:cs typeface="Carlito"/>
              </a:rPr>
              <a:t>Cyclone </a:t>
            </a:r>
            <a:r>
              <a:rPr dirty="0" sz="2600">
                <a:latin typeface="Carlito"/>
                <a:cs typeface="Carlito"/>
              </a:rPr>
              <a:t>of 8-13 </a:t>
            </a:r>
            <a:r>
              <a:rPr dirty="0" sz="2600" spc="-5">
                <a:latin typeface="Carlito"/>
                <a:cs typeface="Carlito"/>
              </a:rPr>
              <a:t>November </a:t>
            </a:r>
            <a:r>
              <a:rPr dirty="0" sz="2600">
                <a:latin typeface="Carlito"/>
                <a:cs typeface="Carlito"/>
              </a:rPr>
              <a:t>1970 </a:t>
            </a:r>
            <a:r>
              <a:rPr dirty="0" sz="2600" spc="-5">
                <a:latin typeface="Carlito"/>
                <a:cs typeface="Carlito"/>
              </a:rPr>
              <a:t>toll </a:t>
            </a:r>
            <a:r>
              <a:rPr dirty="0" sz="2600">
                <a:latin typeface="Carlito"/>
                <a:cs typeface="Carlito"/>
              </a:rPr>
              <a:t>of </a:t>
            </a:r>
            <a:r>
              <a:rPr dirty="0" sz="2600" spc="-5">
                <a:latin typeface="Carlito"/>
                <a:cs typeface="Carlito"/>
              </a:rPr>
              <a:t>about 3,00,000</a:t>
            </a:r>
            <a:r>
              <a:rPr dirty="0" sz="2600" spc="-114">
                <a:latin typeface="Carlito"/>
                <a:cs typeface="Carlito"/>
              </a:rPr>
              <a:t> </a:t>
            </a:r>
            <a:r>
              <a:rPr dirty="0" sz="2600" spc="-5">
                <a:latin typeface="Carlito"/>
                <a:cs typeface="Carlito"/>
              </a:rPr>
              <a:t>people.</a:t>
            </a:r>
            <a:endParaRPr sz="2600">
              <a:latin typeface="Carlito"/>
              <a:cs typeface="Carlito"/>
            </a:endParaRPr>
          </a:p>
          <a:p>
            <a:pPr marL="527685" indent="-515620">
              <a:lnSpc>
                <a:spcPct val="100000"/>
              </a:lnSpc>
              <a:spcBef>
                <a:spcPts val="65"/>
              </a:spcBef>
              <a:buAutoNum type="arabicPeriod"/>
              <a:tabLst>
                <a:tab pos="527685" algn="l"/>
                <a:tab pos="528320" algn="l"/>
                <a:tab pos="1780539" algn="l"/>
                <a:tab pos="3107055" algn="l"/>
                <a:tab pos="3658235" algn="l"/>
                <a:tab pos="4702175" algn="l"/>
                <a:tab pos="6386830" algn="l"/>
                <a:tab pos="7331709" algn="l"/>
                <a:tab pos="8157209" algn="l"/>
                <a:tab pos="9453245" algn="l"/>
                <a:tab pos="10436225" algn="l"/>
              </a:tabLst>
            </a:pPr>
            <a:r>
              <a:rPr dirty="0" sz="2600">
                <a:latin typeface="Carlito"/>
                <a:cs typeface="Carlito"/>
              </a:rPr>
              <a:t>An</a:t>
            </a:r>
            <a:r>
              <a:rPr dirty="0" sz="2600" spc="-10">
                <a:latin typeface="Carlito"/>
                <a:cs typeface="Carlito"/>
              </a:rPr>
              <a:t>d</a:t>
            </a:r>
            <a:r>
              <a:rPr dirty="0" sz="2600" spc="-5">
                <a:latin typeface="Carlito"/>
                <a:cs typeface="Carlito"/>
              </a:rPr>
              <a:t>h</a:t>
            </a:r>
            <a:r>
              <a:rPr dirty="0" sz="2600" spc="-55">
                <a:latin typeface="Carlito"/>
                <a:cs typeface="Carlito"/>
              </a:rPr>
              <a:t>r</a:t>
            </a:r>
            <a:r>
              <a:rPr dirty="0" sz="2600">
                <a:latin typeface="Carlito"/>
                <a:cs typeface="Carlito"/>
              </a:rPr>
              <a:t>a	</a:t>
            </a:r>
            <a:r>
              <a:rPr dirty="0" sz="2600" spc="-5">
                <a:latin typeface="Carlito"/>
                <a:cs typeface="Carlito"/>
              </a:rPr>
              <a:t>C</a:t>
            </a:r>
            <a:r>
              <a:rPr dirty="0" sz="2600" spc="-45">
                <a:latin typeface="Carlito"/>
                <a:cs typeface="Carlito"/>
              </a:rPr>
              <a:t>y</a:t>
            </a:r>
            <a:r>
              <a:rPr dirty="0" sz="2600">
                <a:latin typeface="Carlito"/>
                <a:cs typeface="Carlito"/>
              </a:rPr>
              <a:t>cl</a:t>
            </a:r>
            <a:r>
              <a:rPr dirty="0" sz="2600" spc="10">
                <a:latin typeface="Carlito"/>
                <a:cs typeface="Carlito"/>
              </a:rPr>
              <a:t>o</a:t>
            </a:r>
            <a:r>
              <a:rPr dirty="0" sz="2600" spc="-5">
                <a:latin typeface="Carlito"/>
                <a:cs typeface="Carlito"/>
              </a:rPr>
              <a:t>n</a:t>
            </a:r>
            <a:r>
              <a:rPr dirty="0" sz="2600">
                <a:latin typeface="Carlito"/>
                <a:cs typeface="Carlito"/>
              </a:rPr>
              <a:t>e	</a:t>
            </a:r>
            <a:r>
              <a:rPr dirty="0" sz="2600" spc="5">
                <a:latin typeface="Carlito"/>
                <a:cs typeface="Carlito"/>
              </a:rPr>
              <a:t>o</a:t>
            </a:r>
            <a:r>
              <a:rPr dirty="0" sz="2600">
                <a:latin typeface="Carlito"/>
                <a:cs typeface="Carlito"/>
              </a:rPr>
              <a:t>f	14-</a:t>
            </a:r>
            <a:r>
              <a:rPr dirty="0" sz="2600" spc="-20">
                <a:latin typeface="Carlito"/>
                <a:cs typeface="Carlito"/>
              </a:rPr>
              <a:t>2</a:t>
            </a:r>
            <a:r>
              <a:rPr dirty="0" sz="2600">
                <a:latin typeface="Carlito"/>
                <a:cs typeface="Carlito"/>
              </a:rPr>
              <a:t>0	N</a:t>
            </a:r>
            <a:r>
              <a:rPr dirty="0" sz="2600" spc="-10">
                <a:latin typeface="Carlito"/>
                <a:cs typeface="Carlito"/>
              </a:rPr>
              <a:t>o</a:t>
            </a:r>
            <a:r>
              <a:rPr dirty="0" sz="2600" spc="-40">
                <a:latin typeface="Carlito"/>
                <a:cs typeface="Carlito"/>
              </a:rPr>
              <a:t>v</a:t>
            </a:r>
            <a:r>
              <a:rPr dirty="0" sz="2600">
                <a:latin typeface="Carlito"/>
                <a:cs typeface="Carlito"/>
              </a:rPr>
              <a:t>e</a:t>
            </a:r>
            <a:r>
              <a:rPr dirty="0" sz="2600" spc="-15">
                <a:latin typeface="Carlito"/>
                <a:cs typeface="Carlito"/>
              </a:rPr>
              <a:t>m</a:t>
            </a:r>
            <a:r>
              <a:rPr dirty="0" sz="2600" spc="-5">
                <a:latin typeface="Carlito"/>
                <a:cs typeface="Carlito"/>
              </a:rPr>
              <a:t>be</a:t>
            </a:r>
            <a:r>
              <a:rPr dirty="0" sz="2600">
                <a:latin typeface="Carlito"/>
                <a:cs typeface="Carlito"/>
              </a:rPr>
              <a:t>r	1977	</a:t>
            </a:r>
            <a:r>
              <a:rPr dirty="0" sz="2600" spc="5">
                <a:latin typeface="Carlito"/>
                <a:cs typeface="Carlito"/>
              </a:rPr>
              <a:t>t</a:t>
            </a:r>
            <a:r>
              <a:rPr dirty="0" sz="2600" spc="-5">
                <a:latin typeface="Carlito"/>
                <a:cs typeface="Carlito"/>
              </a:rPr>
              <a:t>h</a:t>
            </a:r>
            <a:r>
              <a:rPr dirty="0" sz="2600" spc="-35">
                <a:latin typeface="Carlito"/>
                <a:cs typeface="Carlito"/>
              </a:rPr>
              <a:t>a</a:t>
            </a:r>
            <a:r>
              <a:rPr dirty="0" sz="2600">
                <a:latin typeface="Carlito"/>
                <a:cs typeface="Carlito"/>
              </a:rPr>
              <a:t>t	c</a:t>
            </a:r>
            <a:r>
              <a:rPr dirty="0" sz="2600" spc="-50">
                <a:latin typeface="Carlito"/>
                <a:cs typeface="Carlito"/>
              </a:rPr>
              <a:t>r</a:t>
            </a:r>
            <a:r>
              <a:rPr dirty="0" sz="2600" spc="5">
                <a:latin typeface="Carlito"/>
                <a:cs typeface="Carlito"/>
              </a:rPr>
              <a:t>o</a:t>
            </a:r>
            <a:r>
              <a:rPr dirty="0" sz="2600" spc="-5">
                <a:latin typeface="Carlito"/>
                <a:cs typeface="Carlito"/>
              </a:rPr>
              <a:t>ss</a:t>
            </a:r>
            <a:r>
              <a:rPr dirty="0" sz="2600" spc="10">
                <a:latin typeface="Carlito"/>
                <a:cs typeface="Carlito"/>
              </a:rPr>
              <a:t>e</a:t>
            </a:r>
            <a:r>
              <a:rPr dirty="0" sz="2600">
                <a:latin typeface="Carlito"/>
                <a:cs typeface="Carlito"/>
              </a:rPr>
              <a:t>d	</a:t>
            </a:r>
            <a:r>
              <a:rPr dirty="0" sz="2600" spc="-25">
                <a:latin typeface="Carlito"/>
                <a:cs typeface="Carlito"/>
              </a:rPr>
              <a:t>c</a:t>
            </a:r>
            <a:r>
              <a:rPr dirty="0" sz="2600" spc="5">
                <a:latin typeface="Carlito"/>
                <a:cs typeface="Carlito"/>
              </a:rPr>
              <a:t>o</a:t>
            </a:r>
            <a:r>
              <a:rPr dirty="0" sz="2600">
                <a:latin typeface="Carlito"/>
                <a:cs typeface="Carlito"/>
              </a:rPr>
              <a:t>a</a:t>
            </a:r>
            <a:r>
              <a:rPr dirty="0" sz="2600" spc="-25">
                <a:latin typeface="Carlito"/>
                <a:cs typeface="Carlito"/>
              </a:rPr>
              <a:t>s</a:t>
            </a:r>
            <a:r>
              <a:rPr dirty="0" sz="2600">
                <a:latin typeface="Carlito"/>
                <a:cs typeface="Carlito"/>
              </a:rPr>
              <a:t>t	</a:t>
            </a:r>
            <a:r>
              <a:rPr dirty="0" sz="2600" spc="-30">
                <a:latin typeface="Carlito"/>
                <a:cs typeface="Carlito"/>
              </a:rPr>
              <a:t>n</a:t>
            </a:r>
            <a:r>
              <a:rPr dirty="0" sz="2600">
                <a:latin typeface="Carlito"/>
                <a:cs typeface="Carlito"/>
              </a:rPr>
              <a:t>ear</a:t>
            </a:r>
            <a:endParaRPr sz="26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7563" y="4391279"/>
            <a:ext cx="937450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10">
                <a:latin typeface="Carlito"/>
                <a:cs typeface="Carlito"/>
              </a:rPr>
              <a:t>Nizampatnam </a:t>
            </a:r>
            <a:r>
              <a:rPr dirty="0" sz="2600">
                <a:latin typeface="Carlito"/>
                <a:cs typeface="Carlito"/>
              </a:rPr>
              <a:t>in the </a:t>
            </a:r>
            <a:r>
              <a:rPr dirty="0" sz="2600" spc="-5">
                <a:latin typeface="Carlito"/>
                <a:cs typeface="Carlito"/>
              </a:rPr>
              <a:t>evening </a:t>
            </a:r>
            <a:r>
              <a:rPr dirty="0" sz="2600">
                <a:latin typeface="Carlito"/>
                <a:cs typeface="Carlito"/>
              </a:rPr>
              <a:t>of 19th, </a:t>
            </a:r>
            <a:r>
              <a:rPr dirty="0" sz="2600" spc="-5">
                <a:latin typeface="Carlito"/>
                <a:cs typeface="Carlito"/>
              </a:rPr>
              <a:t>took </a:t>
            </a:r>
            <a:r>
              <a:rPr dirty="0" sz="2600">
                <a:latin typeface="Carlito"/>
                <a:cs typeface="Carlito"/>
              </a:rPr>
              <a:t>a </a:t>
            </a:r>
            <a:r>
              <a:rPr dirty="0" sz="2600" spc="-5">
                <a:latin typeface="Carlito"/>
                <a:cs typeface="Carlito"/>
              </a:rPr>
              <a:t>toll </a:t>
            </a:r>
            <a:r>
              <a:rPr dirty="0" sz="2600">
                <a:latin typeface="Carlito"/>
                <a:cs typeface="Carlito"/>
              </a:rPr>
              <a:t>of </a:t>
            </a:r>
            <a:r>
              <a:rPr dirty="0" sz="2600" spc="-5">
                <a:latin typeface="Carlito"/>
                <a:cs typeface="Carlito"/>
              </a:rPr>
              <a:t>about 10,000</a:t>
            </a:r>
            <a:r>
              <a:rPr dirty="0" sz="2600" spc="-90">
                <a:latin typeface="Carlito"/>
                <a:cs typeface="Carlito"/>
              </a:rPr>
              <a:t> </a:t>
            </a:r>
            <a:r>
              <a:rPr dirty="0" sz="2600" spc="-5">
                <a:latin typeface="Carlito"/>
                <a:cs typeface="Carlito"/>
              </a:rPr>
              <a:t>lives.</a:t>
            </a:r>
            <a:endParaRPr sz="26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2007" y="4794948"/>
            <a:ext cx="11059160" cy="1659889"/>
          </a:xfrm>
          <a:prstGeom prst="rect">
            <a:avLst/>
          </a:prstGeom>
        </p:spPr>
        <p:txBody>
          <a:bodyPr wrap="square" lIns="0" tIns="130810" rIns="0" bIns="0" rtlCol="0" vert="horz">
            <a:spAutoFit/>
          </a:bodyPr>
          <a:lstStyle/>
          <a:p>
            <a:pPr algn="just" marL="12700" marR="5080">
              <a:lnSpc>
                <a:spcPct val="70200"/>
              </a:lnSpc>
              <a:spcBef>
                <a:spcPts val="1030"/>
              </a:spcBef>
            </a:pPr>
            <a:r>
              <a:rPr dirty="0" sz="2600" spc="-10">
                <a:latin typeface="Carlito"/>
                <a:cs typeface="Carlito"/>
              </a:rPr>
              <a:t>The </a:t>
            </a:r>
            <a:r>
              <a:rPr dirty="0" sz="2600" spc="-35">
                <a:latin typeface="Carlito"/>
                <a:cs typeface="Carlito"/>
              </a:rPr>
              <a:t>West </a:t>
            </a:r>
            <a:r>
              <a:rPr dirty="0" sz="2600" spc="-15">
                <a:latin typeface="Carlito"/>
                <a:cs typeface="Carlito"/>
              </a:rPr>
              <a:t>coast </a:t>
            </a:r>
            <a:r>
              <a:rPr dirty="0" sz="2600" spc="5">
                <a:latin typeface="Carlito"/>
                <a:cs typeface="Carlito"/>
              </a:rPr>
              <a:t>of </a:t>
            </a:r>
            <a:r>
              <a:rPr dirty="0" sz="2600" spc="-5">
                <a:latin typeface="Carlito"/>
                <a:cs typeface="Carlito"/>
              </a:rPr>
              <a:t>India </a:t>
            </a:r>
            <a:r>
              <a:rPr dirty="0" sz="2600">
                <a:latin typeface="Carlito"/>
                <a:cs typeface="Carlito"/>
              </a:rPr>
              <a:t>is </a:t>
            </a:r>
            <a:r>
              <a:rPr dirty="0" sz="2600" spc="-5">
                <a:latin typeface="Carlito"/>
                <a:cs typeface="Carlito"/>
              </a:rPr>
              <a:t>less </a:t>
            </a:r>
            <a:r>
              <a:rPr dirty="0" sz="2600" spc="-10">
                <a:latin typeface="Carlito"/>
                <a:cs typeface="Carlito"/>
              </a:rPr>
              <a:t>vulnerable to </a:t>
            </a:r>
            <a:r>
              <a:rPr dirty="0" sz="2600" spc="-15">
                <a:latin typeface="Carlito"/>
                <a:cs typeface="Carlito"/>
              </a:rPr>
              <a:t>storm surges </a:t>
            </a:r>
            <a:r>
              <a:rPr dirty="0" sz="2600" spc="-5">
                <a:latin typeface="Carlito"/>
                <a:cs typeface="Carlito"/>
              </a:rPr>
              <a:t>than </a:t>
            </a:r>
            <a:r>
              <a:rPr dirty="0" sz="2600">
                <a:latin typeface="Carlito"/>
                <a:cs typeface="Carlito"/>
              </a:rPr>
              <a:t>the </a:t>
            </a:r>
            <a:r>
              <a:rPr dirty="0" sz="2600" spc="-10">
                <a:latin typeface="Carlito"/>
                <a:cs typeface="Carlito"/>
              </a:rPr>
              <a:t>east </a:t>
            </a:r>
            <a:r>
              <a:rPr dirty="0" sz="2600" spc="-15">
                <a:latin typeface="Carlito"/>
                <a:cs typeface="Carlito"/>
              </a:rPr>
              <a:t>coast of </a:t>
            </a:r>
            <a:r>
              <a:rPr dirty="0" sz="2600" spc="55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India in </a:t>
            </a:r>
            <a:r>
              <a:rPr dirty="0" sz="2600" spc="-5">
                <a:latin typeface="Carlito"/>
                <a:cs typeface="Carlito"/>
              </a:rPr>
              <a:t>terms </a:t>
            </a:r>
            <a:r>
              <a:rPr dirty="0" sz="2600" spc="-10">
                <a:latin typeface="Carlito"/>
                <a:cs typeface="Carlito"/>
              </a:rPr>
              <a:t>of </a:t>
            </a:r>
            <a:r>
              <a:rPr dirty="0" sz="2600" spc="-5">
                <a:latin typeface="Carlito"/>
                <a:cs typeface="Carlito"/>
              </a:rPr>
              <a:t>both </a:t>
            </a:r>
            <a:r>
              <a:rPr dirty="0" sz="2600">
                <a:latin typeface="Carlito"/>
                <a:cs typeface="Carlito"/>
              </a:rPr>
              <a:t>the </a:t>
            </a:r>
            <a:r>
              <a:rPr dirty="0" sz="2600" spc="-10">
                <a:latin typeface="Carlito"/>
                <a:cs typeface="Carlito"/>
              </a:rPr>
              <a:t>height </a:t>
            </a:r>
            <a:r>
              <a:rPr dirty="0" sz="2600" spc="5">
                <a:latin typeface="Carlito"/>
                <a:cs typeface="Carlito"/>
              </a:rPr>
              <a:t>of </a:t>
            </a:r>
            <a:r>
              <a:rPr dirty="0" sz="2600" spc="-10">
                <a:latin typeface="Carlito"/>
                <a:cs typeface="Carlito"/>
              </a:rPr>
              <a:t>storm </a:t>
            </a:r>
            <a:r>
              <a:rPr dirty="0" sz="2600" spc="-20">
                <a:latin typeface="Carlito"/>
                <a:cs typeface="Carlito"/>
              </a:rPr>
              <a:t>surge </a:t>
            </a:r>
            <a:r>
              <a:rPr dirty="0" sz="2600" spc="-5">
                <a:latin typeface="Carlito"/>
                <a:cs typeface="Carlito"/>
              </a:rPr>
              <a:t>as well as </a:t>
            </a:r>
            <a:r>
              <a:rPr dirty="0" sz="2600" spc="-10">
                <a:latin typeface="Carlito"/>
                <a:cs typeface="Carlito"/>
              </a:rPr>
              <a:t>frequency </a:t>
            </a:r>
            <a:r>
              <a:rPr dirty="0" sz="2600" spc="5">
                <a:latin typeface="Carlito"/>
                <a:cs typeface="Carlito"/>
              </a:rPr>
              <a:t>of  </a:t>
            </a:r>
            <a:r>
              <a:rPr dirty="0" sz="2600" spc="-5">
                <a:latin typeface="Carlito"/>
                <a:cs typeface="Carlito"/>
              </a:rPr>
              <a:t>occurrence. </a:t>
            </a:r>
            <a:r>
              <a:rPr dirty="0" sz="2600" spc="-40">
                <a:latin typeface="Carlito"/>
                <a:cs typeface="Carlito"/>
              </a:rPr>
              <a:t>However, </a:t>
            </a:r>
            <a:r>
              <a:rPr dirty="0" sz="2600">
                <a:latin typeface="Carlito"/>
                <a:cs typeface="Carlito"/>
              </a:rPr>
              <a:t>the </a:t>
            </a:r>
            <a:r>
              <a:rPr dirty="0" sz="2600" spc="-10">
                <a:latin typeface="Carlito"/>
                <a:cs typeface="Carlito"/>
              </a:rPr>
              <a:t>following </a:t>
            </a:r>
            <a:r>
              <a:rPr dirty="0" sz="2600" spc="-5">
                <a:latin typeface="Carlito"/>
                <a:cs typeface="Carlito"/>
              </a:rPr>
              <a:t>segments </a:t>
            </a:r>
            <a:r>
              <a:rPr dirty="0" sz="2600" spc="-20">
                <a:latin typeface="Carlito"/>
                <a:cs typeface="Carlito"/>
              </a:rPr>
              <a:t>are </a:t>
            </a:r>
            <a:r>
              <a:rPr dirty="0" sz="2600" spc="-10">
                <a:latin typeface="Carlito"/>
                <a:cs typeface="Carlito"/>
              </a:rPr>
              <a:t>vulnerable to significant </a:t>
            </a:r>
            <a:r>
              <a:rPr dirty="0" sz="2600" spc="-15">
                <a:latin typeface="Carlito"/>
                <a:cs typeface="Carlito"/>
              </a:rPr>
              <a:t>surges</a:t>
            </a:r>
            <a:r>
              <a:rPr dirty="0" sz="2600" spc="12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:</a:t>
            </a:r>
            <a:endParaRPr sz="2600">
              <a:latin typeface="Carlito"/>
              <a:cs typeface="Carlito"/>
            </a:endParaRPr>
          </a:p>
          <a:p>
            <a:pPr algn="just" marL="12700" marR="8255">
              <a:lnSpc>
                <a:spcPct val="69900"/>
              </a:lnSpc>
              <a:spcBef>
                <a:spcPts val="1000"/>
              </a:spcBef>
            </a:pPr>
            <a:r>
              <a:rPr dirty="0" sz="2600">
                <a:latin typeface="Carlito"/>
                <a:cs typeface="Carlito"/>
              </a:rPr>
              <a:t>i) </a:t>
            </a:r>
            <a:r>
              <a:rPr dirty="0" sz="2600" spc="-15">
                <a:latin typeface="Carlito"/>
                <a:cs typeface="Carlito"/>
              </a:rPr>
              <a:t>Maharashtra </a:t>
            </a:r>
            <a:r>
              <a:rPr dirty="0" sz="2600" spc="-5">
                <a:latin typeface="Carlito"/>
                <a:cs typeface="Carlito"/>
              </a:rPr>
              <a:t>coast, north </a:t>
            </a:r>
            <a:r>
              <a:rPr dirty="0" sz="2600">
                <a:latin typeface="Carlito"/>
                <a:cs typeface="Carlito"/>
              </a:rPr>
              <a:t>of </a:t>
            </a:r>
            <a:r>
              <a:rPr dirty="0" sz="2600" spc="-5">
                <a:latin typeface="Carlito"/>
                <a:cs typeface="Carlito"/>
              </a:rPr>
              <a:t>Harnai </a:t>
            </a:r>
            <a:r>
              <a:rPr dirty="0" sz="2600">
                <a:latin typeface="Carlito"/>
                <a:cs typeface="Carlito"/>
              </a:rPr>
              <a:t>and </a:t>
            </a:r>
            <a:r>
              <a:rPr dirty="0" sz="2600" spc="-5">
                <a:latin typeface="Carlito"/>
                <a:cs typeface="Carlito"/>
              </a:rPr>
              <a:t>adjoining </a:t>
            </a:r>
            <a:r>
              <a:rPr dirty="0" sz="2600">
                <a:latin typeface="Carlito"/>
                <a:cs typeface="Carlito"/>
              </a:rPr>
              <a:t>south </a:t>
            </a:r>
            <a:r>
              <a:rPr dirty="0" sz="2600" spc="-10">
                <a:latin typeface="Carlito"/>
                <a:cs typeface="Carlito"/>
              </a:rPr>
              <a:t>Gujarat coast </a:t>
            </a:r>
            <a:r>
              <a:rPr dirty="0" sz="2600">
                <a:latin typeface="Carlito"/>
                <a:cs typeface="Carlito"/>
              </a:rPr>
              <a:t>and </a:t>
            </a:r>
            <a:r>
              <a:rPr dirty="0" sz="2600" spc="-5">
                <a:latin typeface="Carlito"/>
                <a:cs typeface="Carlito"/>
              </a:rPr>
              <a:t>the  </a:t>
            </a:r>
            <a:r>
              <a:rPr dirty="0" sz="2600" spc="-15">
                <a:latin typeface="Carlito"/>
                <a:cs typeface="Carlito"/>
              </a:rPr>
              <a:t>coastal</a:t>
            </a:r>
            <a:endParaRPr sz="2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6860" y="175258"/>
            <a:ext cx="9522459" cy="65201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710438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95">
                <a:latin typeface="Trebuchet MS"/>
                <a:cs typeface="Trebuchet MS"/>
              </a:rPr>
              <a:t>Destruction </a:t>
            </a:r>
            <a:r>
              <a:rPr dirty="0" spc="-200">
                <a:latin typeface="Trebuchet MS"/>
                <a:cs typeface="Trebuchet MS"/>
              </a:rPr>
              <a:t>caused </a:t>
            </a:r>
            <a:r>
              <a:rPr dirty="0" spc="-215">
                <a:latin typeface="Trebuchet MS"/>
                <a:cs typeface="Trebuchet MS"/>
              </a:rPr>
              <a:t>by</a:t>
            </a:r>
            <a:r>
              <a:rPr dirty="0" spc="-580">
                <a:latin typeface="Trebuchet MS"/>
                <a:cs typeface="Trebuchet MS"/>
              </a:rPr>
              <a:t> </a:t>
            </a:r>
            <a:r>
              <a:rPr dirty="0" spc="-215">
                <a:latin typeface="Trebuchet MS"/>
                <a:cs typeface="Trebuchet MS"/>
              </a:rPr>
              <a:t>Cyclones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10320"/>
            <a:ext cx="10087610" cy="3221355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>
                <a:latin typeface="Carlito"/>
                <a:cs typeface="Carlito"/>
              </a:rPr>
              <a:t>Consequent </a:t>
            </a:r>
            <a:r>
              <a:rPr dirty="0" sz="2800" spc="-15">
                <a:latin typeface="Carlito"/>
                <a:cs typeface="Carlito"/>
              </a:rPr>
              <a:t>strong </a:t>
            </a:r>
            <a:r>
              <a:rPr dirty="0" sz="2800">
                <a:latin typeface="Carlito"/>
                <a:cs typeface="Carlito"/>
              </a:rPr>
              <a:t>winds. These, </a:t>
            </a:r>
            <a:r>
              <a:rPr dirty="0" sz="2800" spc="-5">
                <a:latin typeface="Carlito"/>
                <a:cs typeface="Carlito"/>
              </a:rPr>
              <a:t>in </a:t>
            </a:r>
            <a:r>
              <a:rPr dirty="0" sz="2800">
                <a:latin typeface="Carlito"/>
                <a:cs typeface="Carlito"/>
              </a:rPr>
              <a:t>turn, </a:t>
            </a:r>
            <a:r>
              <a:rPr dirty="0" sz="2800" spc="-15">
                <a:latin typeface="Carlito"/>
                <a:cs typeface="Carlito"/>
              </a:rPr>
              <a:t>generate storm</a:t>
            </a:r>
            <a:r>
              <a:rPr dirty="0" sz="2800" spc="-140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surges.</a:t>
            </a:r>
            <a:endParaRPr sz="2800">
              <a:latin typeface="Carlito"/>
              <a:cs typeface="Carlito"/>
            </a:endParaRPr>
          </a:p>
          <a:p>
            <a:pPr marL="241300" marR="5080" indent="-228600">
              <a:lnSpc>
                <a:spcPts val="304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>
                <a:latin typeface="Carlito"/>
                <a:cs typeface="Carlito"/>
              </a:rPr>
              <a:t>Abnormal rise </a:t>
            </a:r>
            <a:r>
              <a:rPr dirty="0" sz="2800" spc="-5">
                <a:latin typeface="Carlito"/>
                <a:cs typeface="Carlito"/>
              </a:rPr>
              <a:t>of </a:t>
            </a:r>
            <a:r>
              <a:rPr dirty="0" sz="2800">
                <a:latin typeface="Carlito"/>
                <a:cs typeface="Carlito"/>
              </a:rPr>
              <a:t>sea </a:t>
            </a:r>
            <a:r>
              <a:rPr dirty="0" sz="2800" spc="-10">
                <a:latin typeface="Carlito"/>
                <a:cs typeface="Carlito"/>
              </a:rPr>
              <a:t>level </a:t>
            </a:r>
            <a:r>
              <a:rPr dirty="0" sz="2800">
                <a:latin typeface="Carlito"/>
                <a:cs typeface="Carlito"/>
              </a:rPr>
              <a:t>near the </a:t>
            </a:r>
            <a:r>
              <a:rPr dirty="0" sz="2800" spc="-15">
                <a:latin typeface="Carlito"/>
                <a:cs typeface="Carlito"/>
              </a:rPr>
              <a:t>coast </a:t>
            </a:r>
            <a:r>
              <a:rPr dirty="0" sz="2800" spc="-5">
                <a:latin typeface="Carlito"/>
                <a:cs typeface="Carlito"/>
              </a:rPr>
              <a:t>caused </a:t>
            </a:r>
            <a:r>
              <a:rPr dirty="0" sz="2800" spc="-10">
                <a:latin typeface="Carlito"/>
                <a:cs typeface="Carlito"/>
              </a:rPr>
              <a:t>by </a:t>
            </a:r>
            <a:r>
              <a:rPr dirty="0" sz="2800">
                <a:latin typeface="Carlito"/>
                <a:cs typeface="Carlito"/>
              </a:rPr>
              <a:t>a </a:t>
            </a:r>
            <a:r>
              <a:rPr dirty="0" sz="2800" spc="-15">
                <a:latin typeface="Carlito"/>
                <a:cs typeface="Carlito"/>
              </a:rPr>
              <a:t>severe </a:t>
            </a:r>
            <a:r>
              <a:rPr dirty="0" sz="2800" spc="-10">
                <a:latin typeface="Carlito"/>
                <a:cs typeface="Carlito"/>
              </a:rPr>
              <a:t>tropical  cyclone.</a:t>
            </a:r>
            <a:endParaRPr sz="2800">
              <a:latin typeface="Carlito"/>
              <a:cs typeface="Carlito"/>
            </a:endParaRPr>
          </a:p>
          <a:p>
            <a:pPr marL="241300" marR="843280" indent="-228600">
              <a:lnSpc>
                <a:spcPct val="89900"/>
              </a:lnSpc>
              <a:spcBef>
                <a:spcPts val="95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35">
                <a:latin typeface="Carlito"/>
                <a:cs typeface="Carlito"/>
              </a:rPr>
              <a:t>Very </a:t>
            </a:r>
            <a:r>
              <a:rPr dirty="0" sz="2800" spc="-15">
                <a:latin typeface="Carlito"/>
                <a:cs typeface="Carlito"/>
              </a:rPr>
              <a:t>strong </a:t>
            </a:r>
            <a:r>
              <a:rPr dirty="0" sz="2800">
                <a:latin typeface="Carlito"/>
                <a:cs typeface="Carlito"/>
              </a:rPr>
              <a:t>winds </a:t>
            </a:r>
            <a:r>
              <a:rPr dirty="0" sz="2800" spc="-25">
                <a:latin typeface="Carlito"/>
                <a:cs typeface="Carlito"/>
              </a:rPr>
              <a:t>may </a:t>
            </a:r>
            <a:r>
              <a:rPr dirty="0" sz="2800" spc="-5">
                <a:latin typeface="Carlito"/>
                <a:cs typeface="Carlito"/>
              </a:rPr>
              <a:t>damage </a:t>
            </a:r>
            <a:r>
              <a:rPr dirty="0" sz="2800" spc="-10">
                <a:latin typeface="Carlito"/>
                <a:cs typeface="Carlito"/>
              </a:rPr>
              <a:t>installations, </a:t>
            </a:r>
            <a:r>
              <a:rPr dirty="0" sz="2800" spc="-5">
                <a:latin typeface="Carlito"/>
                <a:cs typeface="Carlito"/>
              </a:rPr>
              <a:t>dwellings,  </a:t>
            </a:r>
            <a:r>
              <a:rPr dirty="0" sz="2800" spc="-10">
                <a:latin typeface="Carlito"/>
                <a:cs typeface="Carlito"/>
              </a:rPr>
              <a:t>communication </a:t>
            </a:r>
            <a:r>
              <a:rPr dirty="0" sz="2800" spc="-25">
                <a:latin typeface="Carlito"/>
                <a:cs typeface="Carlito"/>
              </a:rPr>
              <a:t>systems, </a:t>
            </a:r>
            <a:r>
              <a:rPr dirty="0" sz="2800" spc="-10">
                <a:latin typeface="Carlito"/>
                <a:cs typeface="Carlito"/>
              </a:rPr>
              <a:t>trees., </a:t>
            </a:r>
            <a:r>
              <a:rPr dirty="0" sz="2800" spc="-15">
                <a:latin typeface="Carlito"/>
                <a:cs typeface="Carlito"/>
              </a:rPr>
              <a:t>etc. </a:t>
            </a:r>
            <a:r>
              <a:rPr dirty="0" sz="2800" spc="-5">
                <a:latin typeface="Carlito"/>
                <a:cs typeface="Carlito"/>
              </a:rPr>
              <a:t>resulting </a:t>
            </a:r>
            <a:r>
              <a:rPr dirty="0" sz="2800">
                <a:latin typeface="Carlito"/>
                <a:cs typeface="Carlito"/>
              </a:rPr>
              <a:t>in </a:t>
            </a:r>
            <a:r>
              <a:rPr dirty="0" sz="2800" spc="-5">
                <a:latin typeface="Carlito"/>
                <a:cs typeface="Carlito"/>
              </a:rPr>
              <a:t>loss of </a:t>
            </a:r>
            <a:r>
              <a:rPr dirty="0" sz="2800" spc="-20">
                <a:latin typeface="Carlito"/>
                <a:cs typeface="Carlito"/>
              </a:rPr>
              <a:t>life </a:t>
            </a:r>
            <a:r>
              <a:rPr dirty="0" sz="2800">
                <a:latin typeface="Carlito"/>
                <a:cs typeface="Carlito"/>
              </a:rPr>
              <a:t>and  </a:t>
            </a:r>
            <a:r>
              <a:rPr dirty="0" sz="2800" spc="-25">
                <a:latin typeface="Carlito"/>
                <a:cs typeface="Carlito"/>
              </a:rPr>
              <a:t>property.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10">
                <a:latin typeface="Carlito"/>
                <a:cs typeface="Carlito"/>
              </a:rPr>
              <a:t>Heavy rains </a:t>
            </a:r>
            <a:r>
              <a:rPr dirty="0" sz="2800">
                <a:latin typeface="Carlito"/>
                <a:cs typeface="Carlito"/>
              </a:rPr>
              <a:t>due </a:t>
            </a:r>
            <a:r>
              <a:rPr dirty="0" sz="2800" spc="-10">
                <a:latin typeface="Carlito"/>
                <a:cs typeface="Carlito"/>
              </a:rPr>
              <a:t>to </a:t>
            </a:r>
            <a:r>
              <a:rPr dirty="0" sz="2800" spc="-5">
                <a:latin typeface="Carlito"/>
                <a:cs typeface="Carlito"/>
              </a:rPr>
              <a:t>cyclones </a:t>
            </a:r>
            <a:r>
              <a:rPr dirty="0" sz="2800" spc="-20">
                <a:latin typeface="Carlito"/>
                <a:cs typeface="Carlito"/>
              </a:rPr>
              <a:t>may </a:t>
            </a:r>
            <a:r>
              <a:rPr dirty="0" sz="2800" spc="-5">
                <a:latin typeface="Carlito"/>
                <a:cs typeface="Carlito"/>
              </a:rPr>
              <a:t>cause </a:t>
            </a:r>
            <a:r>
              <a:rPr dirty="0" sz="2800" spc="-10">
                <a:latin typeface="Carlito"/>
                <a:cs typeface="Carlito"/>
              </a:rPr>
              <a:t>river</a:t>
            </a:r>
            <a:r>
              <a:rPr dirty="0" sz="2800" spc="-20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floods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722439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29">
                <a:latin typeface="Trebuchet MS"/>
                <a:cs typeface="Trebuchet MS"/>
              </a:rPr>
              <a:t>PROTECTION </a:t>
            </a:r>
            <a:r>
              <a:rPr dirty="0" spc="-175">
                <a:latin typeface="Trebuchet MS"/>
                <a:cs typeface="Trebuchet MS"/>
              </a:rPr>
              <a:t>AGAINST</a:t>
            </a:r>
            <a:r>
              <a:rPr dirty="0" spc="-520">
                <a:latin typeface="Trebuchet MS"/>
                <a:cs typeface="Trebuchet MS"/>
              </a:rPr>
              <a:t> </a:t>
            </a:r>
            <a:r>
              <a:rPr dirty="0" spc="-275">
                <a:latin typeface="Trebuchet MS"/>
                <a:cs typeface="Trebuchet MS"/>
              </a:rPr>
              <a:t>CYCLONE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658048"/>
            <a:ext cx="308610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15">
                <a:latin typeface="Carlito"/>
                <a:cs typeface="Carlito"/>
              </a:rPr>
              <a:t>Four Stage</a:t>
            </a:r>
            <a:r>
              <a:rPr dirty="0" sz="2800" spc="-40">
                <a:latin typeface="Carlito"/>
                <a:cs typeface="Carlito"/>
              </a:rPr>
              <a:t> </a:t>
            </a:r>
            <a:r>
              <a:rPr dirty="0" sz="2800" spc="-15">
                <a:latin typeface="Carlito"/>
                <a:cs typeface="Carlito"/>
              </a:rPr>
              <a:t>Warning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7257" y="5748972"/>
            <a:ext cx="10003790" cy="836294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Carlito"/>
                <a:cs typeface="Carlito"/>
              </a:rPr>
              <a:t>De-warning </a:t>
            </a:r>
            <a:r>
              <a:rPr dirty="0" sz="2800">
                <a:latin typeface="Carlito"/>
                <a:cs typeface="Carlito"/>
              </a:rPr>
              <a:t>– </a:t>
            </a:r>
            <a:r>
              <a:rPr dirty="0" sz="2800" spc="-5">
                <a:latin typeface="Carlito"/>
                <a:cs typeface="Carlito"/>
              </a:rPr>
              <a:t>message </a:t>
            </a:r>
            <a:r>
              <a:rPr dirty="0" sz="2800">
                <a:latin typeface="Carlito"/>
                <a:cs typeface="Carlito"/>
              </a:rPr>
              <a:t>is issued when the </a:t>
            </a:r>
            <a:r>
              <a:rPr dirty="0" sz="2800" spc="-35">
                <a:latin typeface="Carlito"/>
                <a:cs typeface="Carlito"/>
              </a:rPr>
              <a:t>Tropical </a:t>
            </a:r>
            <a:r>
              <a:rPr dirty="0" sz="2800" spc="-10">
                <a:latin typeface="Carlito"/>
                <a:cs typeface="Carlito"/>
              </a:rPr>
              <a:t>Cyclone </a:t>
            </a:r>
            <a:r>
              <a:rPr dirty="0" sz="2800" spc="-15">
                <a:latin typeface="Carlito"/>
                <a:cs typeface="Carlito"/>
              </a:rPr>
              <a:t>weakens  </a:t>
            </a:r>
            <a:r>
              <a:rPr dirty="0" sz="2800" spc="-10">
                <a:latin typeface="Carlito"/>
                <a:cs typeface="Carlito"/>
              </a:rPr>
              <a:t>into </a:t>
            </a:r>
            <a:r>
              <a:rPr dirty="0" sz="2800" spc="-5">
                <a:latin typeface="Carlito"/>
                <a:cs typeface="Carlito"/>
              </a:rPr>
              <a:t>Depression</a:t>
            </a:r>
            <a:r>
              <a:rPr dirty="0" sz="2800" spc="-55">
                <a:latin typeface="Carlito"/>
                <a:cs typeface="Carlito"/>
              </a:rPr>
              <a:t> </a:t>
            </a:r>
            <a:r>
              <a:rPr dirty="0" sz="2800" spc="-20">
                <a:latin typeface="Carlito"/>
                <a:cs typeface="Carlito"/>
              </a:rPr>
              <a:t>State.</a:t>
            </a:r>
            <a:endParaRPr sz="2800">
              <a:latin typeface="Carlito"/>
              <a:cs typeface="Carlito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448688" y="2520314"/>
          <a:ext cx="8361680" cy="3147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0665"/>
                <a:gridCol w="2780665"/>
                <a:gridCol w="2780664"/>
              </a:tblGrid>
              <a:tr h="626745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35" b="1">
                          <a:latin typeface="Carlito"/>
                          <a:cs typeface="Carlito"/>
                        </a:rPr>
                        <a:t>STAGE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35" b="1">
                          <a:latin typeface="Carlito"/>
                          <a:cs typeface="Carlito"/>
                        </a:rPr>
                        <a:t>STAGE </a:t>
                      </a:r>
                      <a:r>
                        <a:rPr dirty="0" sz="1800" spc="-5" b="1">
                          <a:latin typeface="Carlito"/>
                          <a:cs typeface="Carlito"/>
                        </a:rPr>
                        <a:t>OF </a:t>
                      </a:r>
                      <a:r>
                        <a:rPr dirty="0" sz="1800" spc="-15" b="1">
                          <a:latin typeface="Carlito"/>
                          <a:cs typeface="Carlito"/>
                        </a:rPr>
                        <a:t>WARNING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b="1">
                          <a:latin typeface="Carlito"/>
                          <a:cs typeface="Carlito"/>
                        </a:rPr>
                        <a:t>TIME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626871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20">
                          <a:latin typeface="Carlito"/>
                          <a:cs typeface="Carlito"/>
                        </a:rPr>
                        <a:t>First</a:t>
                      </a:r>
                      <a:r>
                        <a:rPr dirty="0" sz="180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15">
                          <a:latin typeface="Carlito"/>
                          <a:cs typeface="Carlito"/>
                        </a:rPr>
                        <a:t>Stage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>
                          <a:latin typeface="Carlito"/>
                          <a:cs typeface="Carlito"/>
                        </a:rPr>
                        <a:t>PRE </a:t>
                      </a:r>
                      <a:r>
                        <a:rPr dirty="0" sz="1800" spc="-15">
                          <a:latin typeface="Carlito"/>
                          <a:cs typeface="Carlito"/>
                        </a:rPr>
                        <a:t>CYCLONE</a:t>
                      </a:r>
                      <a:r>
                        <a:rPr dirty="0" sz="1800" spc="-5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60">
                          <a:latin typeface="Carlito"/>
                          <a:cs typeface="Carlito"/>
                        </a:rPr>
                        <a:t>WATCH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20">
                          <a:latin typeface="Carlito"/>
                          <a:cs typeface="Carlito"/>
                        </a:rPr>
                        <a:t>Before</a:t>
                      </a:r>
                      <a:r>
                        <a:rPr dirty="0" sz="1800" spc="2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10">
                          <a:latin typeface="Carlito"/>
                          <a:cs typeface="Carlito"/>
                        </a:rPr>
                        <a:t>72hrs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626744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10">
                          <a:latin typeface="Carlito"/>
                          <a:cs typeface="Carlito"/>
                        </a:rPr>
                        <a:t>Second</a:t>
                      </a:r>
                      <a:r>
                        <a:rPr dirty="0" sz="1800" spc="4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15">
                          <a:latin typeface="Carlito"/>
                          <a:cs typeface="Carlito"/>
                        </a:rPr>
                        <a:t>Stage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15">
                          <a:latin typeface="Carlito"/>
                          <a:cs typeface="Carlito"/>
                        </a:rPr>
                        <a:t>"CYCLONE</a:t>
                      </a:r>
                      <a:r>
                        <a:rPr dirty="0" sz="18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5">
                          <a:latin typeface="Carlito"/>
                          <a:cs typeface="Carlito"/>
                        </a:rPr>
                        <a:t>ALERT"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20">
                          <a:latin typeface="Carlito"/>
                          <a:cs typeface="Carlito"/>
                        </a:rPr>
                        <a:t>Before</a:t>
                      </a:r>
                      <a:r>
                        <a:rPr dirty="0" sz="1800" spc="2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10">
                          <a:latin typeface="Carlito"/>
                          <a:cs typeface="Carlito"/>
                        </a:rPr>
                        <a:t>48hrs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626745"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800" spc="-10">
                          <a:latin typeface="Carlito"/>
                          <a:cs typeface="Carlito"/>
                        </a:rPr>
                        <a:t>Third</a:t>
                      </a:r>
                      <a:r>
                        <a:rPr dirty="0" sz="180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15">
                          <a:latin typeface="Carlito"/>
                          <a:cs typeface="Carlito"/>
                        </a:rPr>
                        <a:t>Stage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800" spc="-15">
                          <a:latin typeface="Carlito"/>
                          <a:cs typeface="Carlito"/>
                        </a:rPr>
                        <a:t>CYCLONE</a:t>
                      </a:r>
                      <a:r>
                        <a:rPr dirty="0" sz="18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15">
                          <a:latin typeface="Carlito"/>
                          <a:cs typeface="Carlito"/>
                        </a:rPr>
                        <a:t>WARNING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800" spc="-20">
                          <a:latin typeface="Carlito"/>
                          <a:cs typeface="Carlito"/>
                        </a:rPr>
                        <a:t>Before</a:t>
                      </a:r>
                      <a:r>
                        <a:rPr dirty="0" sz="1800" spc="2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10">
                          <a:latin typeface="Carlito"/>
                          <a:cs typeface="Carlito"/>
                        </a:rPr>
                        <a:t>24hrs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626795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800" spc="-10">
                          <a:latin typeface="Carlito"/>
                          <a:cs typeface="Carlito"/>
                        </a:rPr>
                        <a:t>Fourth</a:t>
                      </a:r>
                      <a:r>
                        <a:rPr dirty="0" sz="1800" spc="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15">
                          <a:latin typeface="Carlito"/>
                          <a:cs typeface="Carlito"/>
                        </a:rPr>
                        <a:t>Stage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POST </a:t>
                      </a:r>
                      <a:r>
                        <a:rPr dirty="0" sz="1800" spc="-20">
                          <a:latin typeface="Carlito"/>
                          <a:cs typeface="Carlito"/>
                        </a:rPr>
                        <a:t>LANDFALL</a:t>
                      </a:r>
                      <a:r>
                        <a:rPr dirty="0" sz="1800" spc="-1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5">
                          <a:latin typeface="Carlito"/>
                          <a:cs typeface="Carlito"/>
                        </a:rPr>
                        <a:t>OUTLOOK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800" spc="-20">
                          <a:latin typeface="Carlito"/>
                          <a:cs typeface="Carlito"/>
                        </a:rPr>
                        <a:t>Before</a:t>
                      </a:r>
                      <a:r>
                        <a:rPr dirty="0" sz="1800" spc="2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10">
                          <a:latin typeface="Carlito"/>
                          <a:cs typeface="Carlito"/>
                        </a:rPr>
                        <a:t>12hrs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583819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4">
                <a:latin typeface="Trebuchet MS"/>
                <a:cs typeface="Trebuchet MS"/>
              </a:rPr>
              <a:t>Cyclone </a:t>
            </a:r>
            <a:r>
              <a:rPr dirty="0" spc="-229">
                <a:latin typeface="Trebuchet MS"/>
                <a:cs typeface="Trebuchet MS"/>
              </a:rPr>
              <a:t>Operation </a:t>
            </a:r>
            <a:r>
              <a:rPr dirty="0" spc="-204">
                <a:latin typeface="Trebuchet MS"/>
                <a:cs typeface="Trebuchet MS"/>
              </a:rPr>
              <a:t>in</a:t>
            </a:r>
            <a:r>
              <a:rPr dirty="0" spc="-905">
                <a:latin typeface="Trebuchet MS"/>
                <a:cs typeface="Trebuchet MS"/>
              </a:rPr>
              <a:t> </a:t>
            </a:r>
            <a:r>
              <a:rPr dirty="0" spc="-210">
                <a:latin typeface="Trebuchet MS"/>
                <a:cs typeface="Trebuchet MS"/>
              </a:rPr>
              <a:t>India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67522"/>
            <a:ext cx="10361930" cy="4289425"/>
          </a:xfrm>
          <a:prstGeom prst="rect">
            <a:avLst/>
          </a:prstGeom>
        </p:spPr>
        <p:txBody>
          <a:bodyPr wrap="square" lIns="0" tIns="92710" rIns="0" bIns="0" rtlCol="0" vert="horz">
            <a:spAutoFit/>
          </a:bodyPr>
          <a:lstStyle/>
          <a:p>
            <a:pPr algn="just" marL="241300" marR="6350" indent="-228600">
              <a:lnSpc>
                <a:spcPct val="79800"/>
              </a:lnSpc>
              <a:spcBef>
                <a:spcPts val="73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 spc="-10">
                <a:latin typeface="Carlito"/>
                <a:cs typeface="Carlito"/>
              </a:rPr>
              <a:t>Cyclone warnings </a:t>
            </a:r>
            <a:r>
              <a:rPr dirty="0" sz="2600" spc="-20">
                <a:latin typeface="Carlito"/>
                <a:cs typeface="Carlito"/>
              </a:rPr>
              <a:t>are </a:t>
            </a:r>
            <a:r>
              <a:rPr dirty="0" sz="2600" spc="-10">
                <a:latin typeface="Carlito"/>
                <a:cs typeface="Carlito"/>
              </a:rPr>
              <a:t>provided </a:t>
            </a:r>
            <a:r>
              <a:rPr dirty="0" sz="2600" spc="-15">
                <a:latin typeface="Carlito"/>
                <a:cs typeface="Carlito"/>
              </a:rPr>
              <a:t>by </a:t>
            </a:r>
            <a:r>
              <a:rPr dirty="0" sz="2600">
                <a:latin typeface="Carlito"/>
                <a:cs typeface="Carlito"/>
              </a:rPr>
              <a:t>IMD </a:t>
            </a:r>
            <a:r>
              <a:rPr dirty="0" sz="2600" spc="-10">
                <a:latin typeface="Carlito"/>
                <a:cs typeface="Carlito"/>
              </a:rPr>
              <a:t>from </a:t>
            </a:r>
            <a:r>
              <a:rPr dirty="0" sz="2600">
                <a:latin typeface="Carlito"/>
                <a:cs typeface="Carlito"/>
              </a:rPr>
              <a:t>the </a:t>
            </a:r>
            <a:r>
              <a:rPr dirty="0" sz="2600" spc="-20">
                <a:latin typeface="Carlito"/>
                <a:cs typeface="Carlito"/>
              </a:rPr>
              <a:t>Area </a:t>
            </a:r>
            <a:r>
              <a:rPr dirty="0" sz="2600" spc="-10">
                <a:latin typeface="Carlito"/>
                <a:cs typeface="Carlito"/>
              </a:rPr>
              <a:t>Cyclone </a:t>
            </a:r>
            <a:r>
              <a:rPr dirty="0" sz="2600" spc="-15">
                <a:latin typeface="Carlito"/>
                <a:cs typeface="Carlito"/>
              </a:rPr>
              <a:t>Warning  Centres (ACWCs) </a:t>
            </a:r>
            <a:r>
              <a:rPr dirty="0" sz="2600" spc="-5">
                <a:latin typeface="Carlito"/>
                <a:cs typeface="Carlito"/>
              </a:rPr>
              <a:t>at </a:t>
            </a:r>
            <a:r>
              <a:rPr dirty="0" sz="2600" spc="-10">
                <a:latin typeface="Carlito"/>
                <a:cs typeface="Carlito"/>
              </a:rPr>
              <a:t>Calcutta, </a:t>
            </a:r>
            <a:r>
              <a:rPr dirty="0" sz="2600" spc="-5">
                <a:latin typeface="Carlito"/>
                <a:cs typeface="Carlito"/>
              </a:rPr>
              <a:t>Chennai </a:t>
            </a:r>
            <a:r>
              <a:rPr dirty="0" sz="2600" spc="-10">
                <a:latin typeface="Carlito"/>
                <a:cs typeface="Carlito"/>
              </a:rPr>
              <a:t>and </a:t>
            </a:r>
            <a:r>
              <a:rPr dirty="0" sz="2600" spc="-5">
                <a:latin typeface="Carlito"/>
                <a:cs typeface="Carlito"/>
              </a:rPr>
              <a:t>Mumbai and </a:t>
            </a:r>
            <a:r>
              <a:rPr dirty="0" sz="2600" spc="-10">
                <a:latin typeface="Carlito"/>
                <a:cs typeface="Carlito"/>
              </a:rPr>
              <a:t>Cyclone </a:t>
            </a:r>
            <a:r>
              <a:rPr dirty="0" sz="2600" spc="-15">
                <a:latin typeface="Carlito"/>
                <a:cs typeface="Carlito"/>
              </a:rPr>
              <a:t>Warning  Centres </a:t>
            </a:r>
            <a:r>
              <a:rPr dirty="0" sz="2600" spc="-10">
                <a:latin typeface="Carlito"/>
                <a:cs typeface="Carlito"/>
              </a:rPr>
              <a:t>(CWCs) </a:t>
            </a:r>
            <a:r>
              <a:rPr dirty="0" sz="2600" spc="-15">
                <a:latin typeface="Carlito"/>
                <a:cs typeface="Carlito"/>
              </a:rPr>
              <a:t>at </a:t>
            </a:r>
            <a:r>
              <a:rPr dirty="0" sz="2600" spc="-25">
                <a:latin typeface="Carlito"/>
                <a:cs typeface="Carlito"/>
              </a:rPr>
              <a:t>Bhubanes-war, </a:t>
            </a:r>
            <a:r>
              <a:rPr dirty="0" sz="2600" spc="-10">
                <a:latin typeface="Carlito"/>
                <a:cs typeface="Carlito"/>
              </a:rPr>
              <a:t>Visakhapatnam and</a:t>
            </a:r>
            <a:r>
              <a:rPr dirty="0" sz="2600" spc="135">
                <a:latin typeface="Carlito"/>
                <a:cs typeface="Carlito"/>
              </a:rPr>
              <a:t> </a:t>
            </a:r>
            <a:r>
              <a:rPr dirty="0" sz="2600" spc="-5">
                <a:latin typeface="Carlito"/>
                <a:cs typeface="Carlito"/>
              </a:rPr>
              <a:t>Ahmedabad.</a:t>
            </a:r>
            <a:endParaRPr sz="2600">
              <a:latin typeface="Carlito"/>
              <a:cs typeface="Carlito"/>
            </a:endParaRPr>
          </a:p>
          <a:p>
            <a:pPr algn="just" marL="241300" marR="13335" indent="-228600">
              <a:lnSpc>
                <a:spcPts val="25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 spc="-10">
                <a:latin typeface="Carlito"/>
                <a:cs typeface="Carlito"/>
              </a:rPr>
              <a:t>Meteorological </a:t>
            </a:r>
            <a:r>
              <a:rPr dirty="0" sz="2600" spc="-5">
                <a:latin typeface="Carlito"/>
                <a:cs typeface="Carlito"/>
              </a:rPr>
              <a:t>Department, </a:t>
            </a:r>
            <a:r>
              <a:rPr dirty="0" sz="2600" spc="-15">
                <a:latin typeface="Carlito"/>
                <a:cs typeface="Carlito"/>
              </a:rPr>
              <a:t>by </a:t>
            </a:r>
            <a:r>
              <a:rPr dirty="0" sz="2600" spc="-10">
                <a:latin typeface="Carlito"/>
                <a:cs typeface="Carlito"/>
              </a:rPr>
              <a:t>providing </a:t>
            </a:r>
            <a:r>
              <a:rPr dirty="0" sz="2600" spc="-5">
                <a:latin typeface="Carlito"/>
                <a:cs typeface="Carlito"/>
              </a:rPr>
              <a:t>Cyclone </a:t>
            </a:r>
            <a:r>
              <a:rPr dirty="0" sz="2600">
                <a:latin typeface="Carlito"/>
                <a:cs typeface="Carlito"/>
              </a:rPr>
              <a:t>Surveillance </a:t>
            </a:r>
            <a:r>
              <a:rPr dirty="0" sz="2600" spc="-10">
                <a:latin typeface="Carlito"/>
                <a:cs typeface="Carlito"/>
              </a:rPr>
              <a:t>Radars </a:t>
            </a:r>
            <a:r>
              <a:rPr dirty="0" sz="2600" spc="-30">
                <a:latin typeface="Carlito"/>
                <a:cs typeface="Carlito"/>
              </a:rPr>
              <a:t>at  </a:t>
            </a:r>
            <a:r>
              <a:rPr dirty="0" sz="2600" spc="-15">
                <a:latin typeface="Carlito"/>
                <a:cs typeface="Carlito"/>
              </a:rPr>
              <a:t>Calcutta </a:t>
            </a:r>
            <a:r>
              <a:rPr dirty="0" sz="2600">
                <a:latin typeface="Carlito"/>
                <a:cs typeface="Carlito"/>
              </a:rPr>
              <a:t>in the </a:t>
            </a:r>
            <a:r>
              <a:rPr dirty="0" sz="2600" spc="-5">
                <a:latin typeface="Carlito"/>
                <a:cs typeface="Carlito"/>
              </a:rPr>
              <a:t>east </a:t>
            </a:r>
            <a:r>
              <a:rPr dirty="0" sz="2600" spc="-10">
                <a:latin typeface="Carlito"/>
                <a:cs typeface="Carlito"/>
              </a:rPr>
              <a:t>coast and </a:t>
            </a:r>
            <a:r>
              <a:rPr dirty="0" sz="2600" spc="-15">
                <a:latin typeface="Carlito"/>
                <a:cs typeface="Carlito"/>
              </a:rPr>
              <a:t>at </a:t>
            </a:r>
            <a:r>
              <a:rPr dirty="0" sz="2600">
                <a:latin typeface="Carlito"/>
                <a:cs typeface="Carlito"/>
              </a:rPr>
              <a:t>Goa, </a:t>
            </a:r>
            <a:r>
              <a:rPr dirty="0" sz="2600" spc="-10">
                <a:latin typeface="Carlito"/>
                <a:cs typeface="Carlito"/>
              </a:rPr>
              <a:t>Bombay </a:t>
            </a:r>
            <a:r>
              <a:rPr dirty="0" sz="2600">
                <a:latin typeface="Carlito"/>
                <a:cs typeface="Carlito"/>
              </a:rPr>
              <a:t>in the </a:t>
            </a:r>
            <a:r>
              <a:rPr dirty="0" sz="2600" spc="-10">
                <a:latin typeface="Carlito"/>
                <a:cs typeface="Carlito"/>
              </a:rPr>
              <a:t>west</a:t>
            </a:r>
            <a:r>
              <a:rPr dirty="0" sz="2600" spc="5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coast.</a:t>
            </a:r>
            <a:endParaRPr sz="2600">
              <a:latin typeface="Carlito"/>
              <a:cs typeface="Carlito"/>
            </a:endParaRPr>
          </a:p>
          <a:p>
            <a:pPr algn="just" marL="241300" marR="5080" indent="-228600">
              <a:lnSpc>
                <a:spcPct val="79800"/>
              </a:lnSpc>
              <a:spcBef>
                <a:spcPts val="1030"/>
              </a:spcBef>
              <a:buFont typeface="Arial"/>
              <a:buChar char="•"/>
              <a:tabLst>
                <a:tab pos="314960" algn="l"/>
              </a:tabLst>
            </a:pPr>
            <a:r>
              <a:rPr dirty="0"/>
              <a:t>	</a:t>
            </a:r>
            <a:r>
              <a:rPr dirty="0" sz="2600" spc="-10">
                <a:latin typeface="Carlito"/>
                <a:cs typeface="Carlito"/>
              </a:rPr>
              <a:t>Satellite </a:t>
            </a:r>
            <a:r>
              <a:rPr dirty="0" sz="2600" spc="-15">
                <a:latin typeface="Carlito"/>
                <a:cs typeface="Carlito"/>
              </a:rPr>
              <a:t>picture</a:t>
            </a:r>
            <a:r>
              <a:rPr dirty="0" sz="2600" spc="555">
                <a:latin typeface="Carlito"/>
                <a:cs typeface="Carlito"/>
              </a:rPr>
              <a:t> </a:t>
            </a:r>
            <a:r>
              <a:rPr dirty="0" sz="2600" spc="-5">
                <a:latin typeface="Carlito"/>
                <a:cs typeface="Carlito"/>
              </a:rPr>
              <a:t>receiving equipments </a:t>
            </a:r>
            <a:r>
              <a:rPr dirty="0" sz="2600" spc="-15">
                <a:latin typeface="Carlito"/>
                <a:cs typeface="Carlito"/>
              </a:rPr>
              <a:t>at </a:t>
            </a:r>
            <a:r>
              <a:rPr dirty="0" sz="2600" spc="-5">
                <a:latin typeface="Carlito"/>
                <a:cs typeface="Carlito"/>
              </a:rPr>
              <a:t>Delhi, </a:t>
            </a:r>
            <a:r>
              <a:rPr dirty="0" sz="2600" spc="-35">
                <a:latin typeface="Carlito"/>
                <a:cs typeface="Carlito"/>
              </a:rPr>
              <a:t>Bombay, </a:t>
            </a:r>
            <a:r>
              <a:rPr dirty="0" sz="2600" spc="-10">
                <a:latin typeface="Carlito"/>
                <a:cs typeface="Carlito"/>
              </a:rPr>
              <a:t>Madras are  </a:t>
            </a:r>
            <a:r>
              <a:rPr dirty="0" sz="2600" spc="-5">
                <a:latin typeface="Carlito"/>
                <a:cs typeface="Carlito"/>
              </a:rPr>
              <a:t>receiving </a:t>
            </a:r>
            <a:r>
              <a:rPr dirty="0" sz="2600" spc="-10">
                <a:latin typeface="Carlito"/>
                <a:cs typeface="Carlito"/>
              </a:rPr>
              <a:t>satellite pictures </a:t>
            </a:r>
            <a:r>
              <a:rPr dirty="0" sz="2600">
                <a:latin typeface="Carlito"/>
                <a:cs typeface="Carlito"/>
              </a:rPr>
              <a:t>of the </a:t>
            </a:r>
            <a:r>
              <a:rPr dirty="0" sz="2600" spc="-5">
                <a:latin typeface="Carlito"/>
                <a:cs typeface="Carlito"/>
              </a:rPr>
              <a:t>cyclones </a:t>
            </a:r>
            <a:r>
              <a:rPr dirty="0" sz="2600" spc="-10">
                <a:latin typeface="Carlito"/>
                <a:cs typeface="Carlito"/>
              </a:rPr>
              <a:t>from the </a:t>
            </a:r>
            <a:r>
              <a:rPr dirty="0" sz="2600" spc="-5">
                <a:latin typeface="Carlito"/>
                <a:cs typeface="Carlito"/>
              </a:rPr>
              <a:t>polar-orbiting </a:t>
            </a:r>
            <a:r>
              <a:rPr dirty="0" sz="2600" spc="-10">
                <a:latin typeface="Carlito"/>
                <a:cs typeface="Carlito"/>
              </a:rPr>
              <a:t>Satellites  </a:t>
            </a:r>
            <a:r>
              <a:rPr dirty="0" sz="2600">
                <a:latin typeface="Carlito"/>
                <a:cs typeface="Carlito"/>
              </a:rPr>
              <a:t>of the </a:t>
            </a:r>
            <a:r>
              <a:rPr dirty="0" sz="2600" spc="-5">
                <a:latin typeface="Carlito"/>
                <a:cs typeface="Carlito"/>
              </a:rPr>
              <a:t>U.S.A. </a:t>
            </a:r>
            <a:r>
              <a:rPr dirty="0" sz="2600" spc="-10">
                <a:latin typeface="Carlito"/>
                <a:cs typeface="Carlito"/>
              </a:rPr>
              <a:t>and </a:t>
            </a:r>
            <a:r>
              <a:rPr dirty="0" sz="2600" spc="-5">
                <a:latin typeface="Carlito"/>
                <a:cs typeface="Carlito"/>
              </a:rPr>
              <a:t>U.S.S.R. Since April</a:t>
            </a:r>
            <a:r>
              <a:rPr dirty="0" sz="2600" spc="-1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1982.</a:t>
            </a:r>
            <a:endParaRPr sz="2600">
              <a:latin typeface="Carlito"/>
              <a:cs typeface="Carlito"/>
            </a:endParaRPr>
          </a:p>
          <a:p>
            <a:pPr algn="just" marL="241300" marR="5715" indent="-228600">
              <a:lnSpc>
                <a:spcPct val="79900"/>
              </a:lnSpc>
              <a:spcBef>
                <a:spcPts val="101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 spc="-40">
                <a:latin typeface="Carlito"/>
                <a:cs typeface="Carlito"/>
              </a:rPr>
              <a:t>A.V.H.R.R.</a:t>
            </a:r>
            <a:r>
              <a:rPr dirty="0" sz="2600" spc="505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(Advance </a:t>
            </a:r>
            <a:r>
              <a:rPr dirty="0" sz="2600">
                <a:latin typeface="Carlito"/>
                <a:cs typeface="Carlito"/>
              </a:rPr>
              <a:t>very </a:t>
            </a:r>
            <a:r>
              <a:rPr dirty="0" sz="2600" spc="-5">
                <a:latin typeface="Carlito"/>
                <a:cs typeface="Carlito"/>
              </a:rPr>
              <a:t>High Resolution Radio-meter) </a:t>
            </a:r>
            <a:r>
              <a:rPr dirty="0" sz="2600">
                <a:latin typeface="Carlito"/>
                <a:cs typeface="Carlito"/>
              </a:rPr>
              <a:t>Indian  </a:t>
            </a:r>
            <a:r>
              <a:rPr dirty="0" sz="2600" spc="-5">
                <a:latin typeface="Carlito"/>
                <a:cs typeface="Carlito"/>
              </a:rPr>
              <a:t>GeoStationary </a:t>
            </a:r>
            <a:r>
              <a:rPr dirty="0" sz="2600" spc="-10">
                <a:latin typeface="Carlito"/>
                <a:cs typeface="Carlito"/>
              </a:rPr>
              <a:t>Satellite </a:t>
            </a:r>
            <a:r>
              <a:rPr dirty="0" sz="2600" spc="-30">
                <a:latin typeface="Carlito"/>
                <a:cs typeface="Carlito"/>
              </a:rPr>
              <a:t>INSAT-LB </a:t>
            </a:r>
            <a:r>
              <a:rPr dirty="0" sz="2600" spc="-10">
                <a:latin typeface="Carlito"/>
                <a:cs typeface="Carlito"/>
              </a:rPr>
              <a:t>has become </a:t>
            </a:r>
            <a:r>
              <a:rPr dirty="0" sz="2600" spc="-15">
                <a:latin typeface="Carlito"/>
                <a:cs typeface="Carlito"/>
              </a:rPr>
              <a:t>operational </a:t>
            </a:r>
            <a:r>
              <a:rPr dirty="0" sz="2600" spc="-5">
                <a:latin typeface="Carlito"/>
                <a:cs typeface="Carlito"/>
              </a:rPr>
              <a:t>since </a:t>
            </a:r>
            <a:r>
              <a:rPr dirty="0" sz="2600" spc="-10">
                <a:latin typeface="Carlito"/>
                <a:cs typeface="Carlito"/>
              </a:rPr>
              <a:t>October  </a:t>
            </a:r>
            <a:r>
              <a:rPr dirty="0" sz="2600">
                <a:latin typeface="Carlito"/>
                <a:cs typeface="Carlito"/>
              </a:rPr>
              <a:t>1983. </a:t>
            </a:r>
            <a:r>
              <a:rPr dirty="0" sz="2600" spc="-5">
                <a:latin typeface="Carlito"/>
                <a:cs typeface="Carlito"/>
              </a:rPr>
              <a:t>Monitoring </a:t>
            </a:r>
            <a:r>
              <a:rPr dirty="0" sz="2600" spc="5">
                <a:latin typeface="Carlito"/>
                <a:cs typeface="Carlito"/>
              </a:rPr>
              <a:t>of </a:t>
            </a:r>
            <a:r>
              <a:rPr dirty="0" sz="2600">
                <a:latin typeface="Carlito"/>
                <a:cs typeface="Carlito"/>
              </a:rPr>
              <a:t>the </a:t>
            </a:r>
            <a:r>
              <a:rPr dirty="0" sz="2600" spc="-5">
                <a:latin typeface="Carlito"/>
                <a:cs typeface="Carlito"/>
              </a:rPr>
              <a:t>cyclone </a:t>
            </a:r>
            <a:r>
              <a:rPr dirty="0" sz="2600" spc="-15">
                <a:latin typeface="Carlito"/>
                <a:cs typeface="Carlito"/>
              </a:rPr>
              <a:t>by </a:t>
            </a:r>
            <a:r>
              <a:rPr dirty="0" sz="2600" spc="-5">
                <a:latin typeface="Carlito"/>
                <a:cs typeface="Carlito"/>
              </a:rPr>
              <a:t>taking </a:t>
            </a:r>
            <a:r>
              <a:rPr dirty="0" sz="2600">
                <a:latin typeface="Carlito"/>
                <a:cs typeface="Carlito"/>
              </a:rPr>
              <a:t>hourly </a:t>
            </a:r>
            <a:r>
              <a:rPr dirty="0" sz="2600" spc="-5">
                <a:latin typeface="Carlito"/>
                <a:cs typeface="Carlito"/>
              </a:rPr>
              <a:t>pictures </a:t>
            </a:r>
            <a:r>
              <a:rPr dirty="0" sz="2600" spc="-10">
                <a:latin typeface="Carlito"/>
                <a:cs typeface="Carlito"/>
              </a:rPr>
              <a:t>has </a:t>
            </a:r>
            <a:r>
              <a:rPr dirty="0" sz="2600" spc="-5">
                <a:latin typeface="Carlito"/>
                <a:cs typeface="Carlito"/>
              </a:rPr>
              <a:t>helped the  </a:t>
            </a:r>
            <a:r>
              <a:rPr dirty="0" sz="2600" spc="-20">
                <a:latin typeface="Carlito"/>
                <a:cs typeface="Carlito"/>
              </a:rPr>
              <a:t>forecaster </a:t>
            </a:r>
            <a:r>
              <a:rPr dirty="0" sz="2600" spc="-10">
                <a:latin typeface="Carlito"/>
                <a:cs typeface="Carlito"/>
              </a:rPr>
              <a:t>to </a:t>
            </a:r>
            <a:r>
              <a:rPr dirty="0" sz="2600" spc="-15">
                <a:latin typeface="Carlito"/>
                <a:cs typeface="Carlito"/>
              </a:rPr>
              <a:t>improve </a:t>
            </a:r>
            <a:r>
              <a:rPr dirty="0" sz="2600" spc="-5">
                <a:latin typeface="Carlito"/>
                <a:cs typeface="Carlito"/>
              </a:rPr>
              <a:t>his skill </a:t>
            </a:r>
            <a:r>
              <a:rPr dirty="0" sz="2600">
                <a:latin typeface="Carlito"/>
                <a:cs typeface="Carlito"/>
              </a:rPr>
              <a:t>in </a:t>
            </a:r>
            <a:r>
              <a:rPr dirty="0" sz="2600" spc="-5">
                <a:latin typeface="Carlito"/>
                <a:cs typeface="Carlito"/>
              </a:rPr>
              <a:t>issuing </a:t>
            </a:r>
            <a:r>
              <a:rPr dirty="0" sz="2600">
                <a:latin typeface="Carlito"/>
                <a:cs typeface="Carlito"/>
              </a:rPr>
              <a:t>the timely </a:t>
            </a:r>
            <a:r>
              <a:rPr dirty="0" sz="2600" spc="-10">
                <a:latin typeface="Carlito"/>
                <a:cs typeface="Carlito"/>
              </a:rPr>
              <a:t>warnings to </a:t>
            </a:r>
            <a:r>
              <a:rPr dirty="0" sz="2600">
                <a:latin typeface="Carlito"/>
                <a:cs typeface="Carlito"/>
              </a:rPr>
              <a:t>the</a:t>
            </a:r>
            <a:r>
              <a:rPr dirty="0" sz="2600" spc="35">
                <a:latin typeface="Carlito"/>
                <a:cs typeface="Carlito"/>
              </a:rPr>
              <a:t> </a:t>
            </a:r>
            <a:r>
              <a:rPr dirty="0" sz="2600" spc="-5">
                <a:latin typeface="Carlito"/>
                <a:cs typeface="Carlito"/>
              </a:rPr>
              <a:t>public.</a:t>
            </a:r>
            <a:endParaRPr sz="2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644398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4">
                <a:latin typeface="Trebuchet MS"/>
                <a:cs typeface="Trebuchet MS"/>
              </a:rPr>
              <a:t>Cyclone </a:t>
            </a:r>
            <a:r>
              <a:rPr dirty="0" spc="-135">
                <a:latin typeface="Trebuchet MS"/>
                <a:cs typeface="Trebuchet MS"/>
              </a:rPr>
              <a:t>Monitoring</a:t>
            </a:r>
            <a:r>
              <a:rPr dirty="0" spc="-690">
                <a:latin typeface="Trebuchet MS"/>
                <a:cs typeface="Trebuchet MS"/>
              </a:rPr>
              <a:t> </a:t>
            </a:r>
            <a:r>
              <a:rPr dirty="0" spc="-280">
                <a:latin typeface="Trebuchet MS"/>
                <a:cs typeface="Trebuchet MS"/>
              </a:rPr>
              <a:t>Satellites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5857" y="2177034"/>
            <a:ext cx="61087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20520" algn="l"/>
                <a:tab pos="3073400" algn="l"/>
                <a:tab pos="5006975" algn="l"/>
              </a:tabLst>
            </a:pPr>
            <a:r>
              <a:rPr dirty="0" sz="2800" spc="5">
                <a:latin typeface="Carlito"/>
                <a:cs typeface="Carlito"/>
              </a:rPr>
              <a:t>p</a:t>
            </a:r>
            <a:r>
              <a:rPr dirty="0" sz="2800" spc="-40">
                <a:latin typeface="Carlito"/>
                <a:cs typeface="Carlito"/>
              </a:rPr>
              <a:t>r</a:t>
            </a:r>
            <a:r>
              <a:rPr dirty="0" sz="2800" spc="-20">
                <a:latin typeface="Carlito"/>
                <a:cs typeface="Carlito"/>
              </a:rPr>
              <a:t>o</a:t>
            </a:r>
            <a:r>
              <a:rPr dirty="0" sz="2800">
                <a:latin typeface="Carlito"/>
                <a:cs typeface="Carlito"/>
              </a:rPr>
              <a:t>v</a:t>
            </a:r>
            <a:r>
              <a:rPr dirty="0" sz="2800" spc="-10">
                <a:latin typeface="Carlito"/>
                <a:cs typeface="Carlito"/>
              </a:rPr>
              <a:t>i</a:t>
            </a:r>
            <a:r>
              <a:rPr dirty="0" sz="2800" spc="5">
                <a:latin typeface="Carlito"/>
                <a:cs typeface="Carlito"/>
              </a:rPr>
              <a:t>d</a:t>
            </a:r>
            <a:r>
              <a:rPr dirty="0" sz="2800">
                <a:latin typeface="Carlito"/>
                <a:cs typeface="Carlito"/>
              </a:rPr>
              <a:t>i</a:t>
            </a:r>
            <a:r>
              <a:rPr dirty="0" sz="2800" spc="-15">
                <a:latin typeface="Carlito"/>
                <a:cs typeface="Carlito"/>
              </a:rPr>
              <a:t>n</a:t>
            </a:r>
            <a:r>
              <a:rPr dirty="0" sz="2800">
                <a:latin typeface="Carlito"/>
                <a:cs typeface="Carlito"/>
              </a:rPr>
              <a:t>g	</a:t>
            </a:r>
            <a:r>
              <a:rPr dirty="0" sz="2800" spc="-25">
                <a:latin typeface="Carlito"/>
                <a:cs typeface="Carlito"/>
              </a:rPr>
              <a:t>w</a:t>
            </a:r>
            <a:r>
              <a:rPr dirty="0" sz="2800" spc="-15">
                <a:latin typeface="Carlito"/>
                <a:cs typeface="Carlito"/>
              </a:rPr>
              <a:t>e</a:t>
            </a:r>
            <a:r>
              <a:rPr dirty="0" sz="2800" spc="-25">
                <a:latin typeface="Carlito"/>
                <a:cs typeface="Carlito"/>
              </a:rPr>
              <a:t>a</a:t>
            </a:r>
            <a:r>
              <a:rPr dirty="0" sz="2800">
                <a:latin typeface="Carlito"/>
                <a:cs typeface="Carlito"/>
              </a:rPr>
              <a:t>ther	</a:t>
            </a:r>
            <a:r>
              <a:rPr dirty="0" sz="2800" spc="-55">
                <a:latin typeface="Carlito"/>
                <a:cs typeface="Carlito"/>
              </a:rPr>
              <a:t>f</a:t>
            </a:r>
            <a:r>
              <a:rPr dirty="0" sz="2800" spc="-5">
                <a:latin typeface="Carlito"/>
                <a:cs typeface="Carlito"/>
              </a:rPr>
              <a:t>o</a:t>
            </a:r>
            <a:r>
              <a:rPr dirty="0" sz="2800" spc="-55">
                <a:latin typeface="Carlito"/>
                <a:cs typeface="Carlito"/>
              </a:rPr>
              <a:t>r</a:t>
            </a:r>
            <a:r>
              <a:rPr dirty="0" sz="2800">
                <a:latin typeface="Carlito"/>
                <a:cs typeface="Carlito"/>
              </a:rPr>
              <a:t>e</a:t>
            </a:r>
            <a:r>
              <a:rPr dirty="0" sz="2800" spc="-20">
                <a:latin typeface="Carlito"/>
                <a:cs typeface="Carlito"/>
              </a:rPr>
              <a:t>c</a:t>
            </a:r>
            <a:r>
              <a:rPr dirty="0" sz="2800">
                <a:latin typeface="Carlito"/>
                <a:cs typeface="Carlito"/>
              </a:rPr>
              <a:t>a</a:t>
            </a:r>
            <a:r>
              <a:rPr dirty="0" sz="2800" spc="-40">
                <a:latin typeface="Carlito"/>
                <a:cs typeface="Carlito"/>
              </a:rPr>
              <a:t>s</a:t>
            </a:r>
            <a:r>
              <a:rPr dirty="0" sz="2800">
                <a:latin typeface="Carlito"/>
                <a:cs typeface="Carlito"/>
              </a:rPr>
              <a:t>ti</a:t>
            </a:r>
            <a:r>
              <a:rPr dirty="0" sz="2800" spc="-15">
                <a:latin typeface="Carlito"/>
                <a:cs typeface="Carlito"/>
              </a:rPr>
              <a:t>n</a:t>
            </a:r>
            <a:r>
              <a:rPr dirty="0" sz="2800" spc="40">
                <a:latin typeface="Carlito"/>
                <a:cs typeface="Carlito"/>
              </a:rPr>
              <a:t>g</a:t>
            </a:r>
            <a:r>
              <a:rPr dirty="0" sz="2800">
                <a:latin typeface="Carlito"/>
                <a:cs typeface="Carlito"/>
              </a:rPr>
              <a:t>,	c</a:t>
            </a:r>
            <a:r>
              <a:rPr dirty="0" sz="2800" spc="-55">
                <a:latin typeface="Carlito"/>
                <a:cs typeface="Carlito"/>
              </a:rPr>
              <a:t>y</a:t>
            </a:r>
            <a:r>
              <a:rPr dirty="0" sz="2800">
                <a:latin typeface="Carlito"/>
                <a:cs typeface="Carlito"/>
              </a:rPr>
              <a:t>clone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7257" y="1793621"/>
            <a:ext cx="8968105" cy="835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ts val="319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  <a:tab pos="1549400" algn="l"/>
                <a:tab pos="2278380" algn="l"/>
                <a:tab pos="4046854" algn="l"/>
                <a:tab pos="6482715" algn="l"/>
                <a:tab pos="8299450" algn="l"/>
                <a:tab pos="8784590" algn="l"/>
              </a:tabLst>
            </a:pPr>
            <a:r>
              <a:rPr dirty="0" sz="2800" spc="-30">
                <a:latin typeface="Carlito"/>
                <a:cs typeface="Carlito"/>
              </a:rPr>
              <a:t>S</a:t>
            </a:r>
            <a:r>
              <a:rPr dirty="0" sz="2800" spc="-225">
                <a:latin typeface="Carlito"/>
                <a:cs typeface="Carlito"/>
              </a:rPr>
              <a:t>A</a:t>
            </a:r>
            <a:r>
              <a:rPr dirty="0" sz="2800" spc="-70">
                <a:latin typeface="Carlito"/>
                <a:cs typeface="Carlito"/>
              </a:rPr>
              <a:t>T</a:t>
            </a:r>
            <a:r>
              <a:rPr dirty="0" sz="2800" spc="-5">
                <a:latin typeface="Carlito"/>
                <a:cs typeface="Carlito"/>
              </a:rPr>
              <a:t>C</a:t>
            </a:r>
            <a:r>
              <a:rPr dirty="0" sz="2800" spc="-215">
                <a:latin typeface="Carlito"/>
                <a:cs typeface="Carlito"/>
              </a:rPr>
              <a:t>A</a:t>
            </a:r>
            <a:r>
              <a:rPr dirty="0" sz="2800">
                <a:latin typeface="Carlito"/>
                <a:cs typeface="Carlito"/>
              </a:rPr>
              <a:t>T	</a:t>
            </a:r>
            <a:r>
              <a:rPr dirty="0" sz="2800" spc="5">
                <a:latin typeface="Carlito"/>
                <a:cs typeface="Carlito"/>
              </a:rPr>
              <a:t>n</a:t>
            </a:r>
            <a:r>
              <a:rPr dirty="0" sz="2800">
                <a:latin typeface="Carlito"/>
                <a:cs typeface="Carlito"/>
              </a:rPr>
              <a:t>o.	</a:t>
            </a:r>
            <a:r>
              <a:rPr dirty="0" sz="2800" spc="-5">
                <a:latin typeface="Carlito"/>
                <a:cs typeface="Carlito"/>
              </a:rPr>
              <a:t>SC</a:t>
            </a:r>
            <a:r>
              <a:rPr dirty="0" sz="2800" spc="-220">
                <a:latin typeface="Carlito"/>
                <a:cs typeface="Carlito"/>
              </a:rPr>
              <a:t>A</a:t>
            </a:r>
            <a:r>
              <a:rPr dirty="0" sz="2800" spc="-25">
                <a:latin typeface="Carlito"/>
                <a:cs typeface="Carlito"/>
              </a:rPr>
              <a:t>T</a:t>
            </a:r>
            <a:r>
              <a:rPr dirty="0" sz="2800" spc="-30">
                <a:latin typeface="Carlito"/>
                <a:cs typeface="Carlito"/>
              </a:rPr>
              <a:t>S</a:t>
            </a:r>
            <a:r>
              <a:rPr dirty="0" sz="2800" spc="-225">
                <a:latin typeface="Carlito"/>
                <a:cs typeface="Carlito"/>
              </a:rPr>
              <a:t>A</a:t>
            </a:r>
            <a:r>
              <a:rPr dirty="0" sz="2800">
                <a:latin typeface="Carlito"/>
                <a:cs typeface="Carlito"/>
              </a:rPr>
              <a:t>T</a:t>
            </a:r>
            <a:r>
              <a:rPr dirty="0" sz="2800" spc="20">
                <a:latin typeface="Carlito"/>
                <a:cs typeface="Carlito"/>
              </a:rPr>
              <a:t>-</a:t>
            </a:r>
            <a:r>
              <a:rPr dirty="0" sz="2800">
                <a:latin typeface="Carlito"/>
                <a:cs typeface="Carlito"/>
              </a:rPr>
              <a:t>1	</a:t>
            </a:r>
            <a:r>
              <a:rPr dirty="0" sz="2800" spc="-10">
                <a:latin typeface="Carlito"/>
                <a:cs typeface="Carlito"/>
              </a:rPr>
              <a:t>(</a:t>
            </a:r>
            <a:r>
              <a:rPr dirty="0" sz="2800" spc="-5">
                <a:latin typeface="Carlito"/>
                <a:cs typeface="Carlito"/>
              </a:rPr>
              <a:t>S</a:t>
            </a:r>
            <a:r>
              <a:rPr dirty="0" sz="2800" spc="-35">
                <a:latin typeface="Carlito"/>
                <a:cs typeface="Carlito"/>
              </a:rPr>
              <a:t>c</a:t>
            </a:r>
            <a:r>
              <a:rPr dirty="0" sz="2800" spc="-25">
                <a:latin typeface="Carlito"/>
                <a:cs typeface="Carlito"/>
              </a:rPr>
              <a:t>a</a:t>
            </a:r>
            <a:r>
              <a:rPr dirty="0" sz="2800" spc="-40">
                <a:latin typeface="Carlito"/>
                <a:cs typeface="Carlito"/>
              </a:rPr>
              <a:t>tt</a:t>
            </a:r>
            <a:r>
              <a:rPr dirty="0" sz="2800">
                <a:latin typeface="Carlito"/>
                <a:cs typeface="Carlito"/>
              </a:rPr>
              <a:t>e</a:t>
            </a:r>
            <a:r>
              <a:rPr dirty="0" sz="2800" spc="-30">
                <a:latin typeface="Carlito"/>
                <a:cs typeface="Carlito"/>
              </a:rPr>
              <a:t>r</a:t>
            </a:r>
            <a:r>
              <a:rPr dirty="0" sz="2800" spc="-5">
                <a:latin typeface="Carlito"/>
                <a:cs typeface="Carlito"/>
              </a:rPr>
              <a:t>o</a:t>
            </a:r>
            <a:r>
              <a:rPr dirty="0" sz="2800">
                <a:latin typeface="Carlito"/>
                <a:cs typeface="Carlito"/>
              </a:rPr>
              <a:t>m</a:t>
            </a:r>
            <a:r>
              <a:rPr dirty="0" sz="2800" spc="-15">
                <a:latin typeface="Carlito"/>
                <a:cs typeface="Carlito"/>
              </a:rPr>
              <a:t>e</a:t>
            </a:r>
            <a:r>
              <a:rPr dirty="0" sz="2800" spc="-40">
                <a:latin typeface="Carlito"/>
                <a:cs typeface="Carlito"/>
              </a:rPr>
              <a:t>t</a:t>
            </a:r>
            <a:r>
              <a:rPr dirty="0" sz="2800">
                <a:latin typeface="Carlito"/>
                <a:cs typeface="Carlito"/>
              </a:rPr>
              <a:t>er	</a:t>
            </a:r>
            <a:r>
              <a:rPr dirty="0" sz="2800" spc="-5">
                <a:latin typeface="Carlito"/>
                <a:cs typeface="Carlito"/>
              </a:rPr>
              <a:t>S</a:t>
            </a:r>
            <a:r>
              <a:rPr dirty="0" sz="2800" spc="-30">
                <a:latin typeface="Carlito"/>
                <a:cs typeface="Carlito"/>
              </a:rPr>
              <a:t>a</a:t>
            </a:r>
            <a:r>
              <a:rPr dirty="0" sz="2800" spc="-40">
                <a:latin typeface="Carlito"/>
                <a:cs typeface="Carlito"/>
              </a:rPr>
              <a:t>t</a:t>
            </a:r>
            <a:r>
              <a:rPr dirty="0" sz="2800">
                <a:latin typeface="Carlito"/>
                <a:cs typeface="Carlito"/>
              </a:rPr>
              <a:t>elli</a:t>
            </a:r>
            <a:r>
              <a:rPr dirty="0" sz="2800" spc="-45">
                <a:latin typeface="Carlito"/>
                <a:cs typeface="Carlito"/>
              </a:rPr>
              <a:t>t</a:t>
            </a:r>
            <a:r>
              <a:rPr dirty="0" sz="2800" spc="10">
                <a:latin typeface="Carlito"/>
                <a:cs typeface="Carlito"/>
              </a:rPr>
              <a:t>e</a:t>
            </a:r>
            <a:r>
              <a:rPr dirty="0" sz="2800">
                <a:latin typeface="Carlito"/>
                <a:cs typeface="Carlito"/>
              </a:rPr>
              <a:t>-</a:t>
            </a:r>
            <a:r>
              <a:rPr dirty="0" sz="2800" spc="-20">
                <a:latin typeface="Carlito"/>
                <a:cs typeface="Carlito"/>
              </a:rPr>
              <a:t>1</a:t>
            </a:r>
            <a:r>
              <a:rPr dirty="0" sz="2800">
                <a:latin typeface="Carlito"/>
                <a:cs typeface="Carlito"/>
              </a:rPr>
              <a:t>)	</a:t>
            </a:r>
            <a:r>
              <a:rPr dirty="0" sz="2800" spc="-5">
                <a:latin typeface="Carlito"/>
                <a:cs typeface="Carlito"/>
              </a:rPr>
              <a:t>i</a:t>
            </a:r>
            <a:r>
              <a:rPr dirty="0" sz="2800">
                <a:latin typeface="Carlito"/>
                <a:cs typeface="Carlito"/>
              </a:rPr>
              <a:t>s	a</a:t>
            </a:r>
            <a:endParaRPr sz="2800">
              <a:latin typeface="Carlito"/>
              <a:cs typeface="Carlito"/>
            </a:endParaRPr>
          </a:p>
          <a:p>
            <a:pPr algn="r" marR="19050">
              <a:lnSpc>
                <a:spcPts val="3190"/>
              </a:lnSpc>
              <a:tabLst>
                <a:tab pos="1818639" algn="l"/>
              </a:tabLst>
            </a:pPr>
            <a:r>
              <a:rPr dirty="0" sz="2800" spc="5">
                <a:latin typeface="Carlito"/>
                <a:cs typeface="Carlito"/>
              </a:rPr>
              <a:t>p</a:t>
            </a:r>
            <a:r>
              <a:rPr dirty="0" sz="2800" spc="-40">
                <a:latin typeface="Carlito"/>
                <a:cs typeface="Carlito"/>
              </a:rPr>
              <a:t>r</a:t>
            </a:r>
            <a:r>
              <a:rPr dirty="0" sz="2800">
                <a:latin typeface="Carlito"/>
                <a:cs typeface="Carlito"/>
              </a:rPr>
              <a:t>e</a:t>
            </a:r>
            <a:r>
              <a:rPr dirty="0" sz="2800" spc="15">
                <a:latin typeface="Carlito"/>
                <a:cs typeface="Carlito"/>
              </a:rPr>
              <a:t>d</a:t>
            </a:r>
            <a:r>
              <a:rPr dirty="0" sz="2800">
                <a:latin typeface="Carlito"/>
                <a:cs typeface="Carlito"/>
              </a:rPr>
              <a:t>ict</a:t>
            </a:r>
            <a:r>
              <a:rPr dirty="0" sz="2800" spc="-30">
                <a:latin typeface="Carlito"/>
                <a:cs typeface="Carlito"/>
              </a:rPr>
              <a:t>i</a:t>
            </a:r>
            <a:r>
              <a:rPr dirty="0" sz="2800" spc="-5">
                <a:latin typeface="Carlito"/>
                <a:cs typeface="Carlito"/>
              </a:rPr>
              <a:t>o</a:t>
            </a:r>
            <a:r>
              <a:rPr dirty="0" sz="2800" spc="10">
                <a:latin typeface="Carlito"/>
                <a:cs typeface="Carlito"/>
              </a:rPr>
              <a:t>n</a:t>
            </a:r>
            <a:r>
              <a:rPr dirty="0" sz="2800">
                <a:latin typeface="Carlito"/>
                <a:cs typeface="Carlito"/>
              </a:rPr>
              <a:t>,	a</a:t>
            </a:r>
            <a:r>
              <a:rPr dirty="0" sz="2800" spc="5">
                <a:latin typeface="Carlito"/>
                <a:cs typeface="Carlito"/>
              </a:rPr>
              <a:t>n</a:t>
            </a:r>
            <a:r>
              <a:rPr dirty="0" sz="2800">
                <a:latin typeface="Carlito"/>
                <a:cs typeface="Carlito"/>
              </a:rPr>
              <a:t>d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98658" y="1793621"/>
            <a:ext cx="1180465" cy="83566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12700" marR="5080" indent="25400">
              <a:lnSpc>
                <a:spcPts val="3020"/>
              </a:lnSpc>
              <a:spcBef>
                <a:spcPts val="480"/>
              </a:spcBef>
            </a:pPr>
            <a:r>
              <a:rPr dirty="0" sz="2800" spc="-15">
                <a:latin typeface="Carlito"/>
                <a:cs typeface="Carlito"/>
              </a:rPr>
              <a:t>s</a:t>
            </a:r>
            <a:r>
              <a:rPr dirty="0" sz="2800" spc="-25">
                <a:latin typeface="Carlito"/>
                <a:cs typeface="Carlito"/>
              </a:rPr>
              <a:t>a</a:t>
            </a:r>
            <a:r>
              <a:rPr dirty="0" sz="2800" spc="-40">
                <a:latin typeface="Carlito"/>
                <a:cs typeface="Carlito"/>
              </a:rPr>
              <a:t>t</a:t>
            </a:r>
            <a:r>
              <a:rPr dirty="0" sz="2800">
                <a:latin typeface="Carlito"/>
                <a:cs typeface="Carlito"/>
              </a:rPr>
              <a:t>el</a:t>
            </a:r>
            <a:r>
              <a:rPr dirty="0" sz="2800" spc="-25">
                <a:latin typeface="Carlito"/>
                <a:cs typeface="Carlito"/>
              </a:rPr>
              <a:t>l</a:t>
            </a:r>
            <a:r>
              <a:rPr dirty="0" sz="2800">
                <a:latin typeface="Carlito"/>
                <a:cs typeface="Carlito"/>
              </a:rPr>
              <a:t>i</a:t>
            </a:r>
            <a:r>
              <a:rPr dirty="0" sz="2800" spc="-45">
                <a:latin typeface="Carlito"/>
                <a:cs typeface="Carlito"/>
              </a:rPr>
              <a:t>t</a:t>
            </a:r>
            <a:r>
              <a:rPr dirty="0" sz="2800">
                <a:latin typeface="Carlito"/>
                <a:cs typeface="Carlito"/>
              </a:rPr>
              <a:t>e  t</a:t>
            </a:r>
            <a:r>
              <a:rPr dirty="0" sz="2800" spc="-60">
                <a:latin typeface="Carlito"/>
                <a:cs typeface="Carlito"/>
              </a:rPr>
              <a:t>r</a:t>
            </a:r>
            <a:r>
              <a:rPr dirty="0" sz="2800">
                <a:latin typeface="Carlito"/>
                <a:cs typeface="Carlito"/>
              </a:rPr>
              <a:t>acki</a:t>
            </a:r>
            <a:r>
              <a:rPr dirty="0" sz="2800" spc="-15">
                <a:latin typeface="Carlito"/>
                <a:cs typeface="Carlito"/>
              </a:rPr>
              <a:t>n</a:t>
            </a:r>
            <a:r>
              <a:rPr dirty="0" sz="2800">
                <a:latin typeface="Carlito"/>
                <a:cs typeface="Carlito"/>
              </a:rPr>
              <a:t>g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068121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765"/>
              </a:spcBef>
            </a:pPr>
            <a:r>
              <a:rPr dirty="0"/>
              <a:t>services </a:t>
            </a:r>
            <a:r>
              <a:rPr dirty="0" spc="-10"/>
              <a:t>to</a:t>
            </a:r>
            <a:r>
              <a:rPr dirty="0" spc="-20"/>
              <a:t> </a:t>
            </a:r>
            <a:r>
              <a:rPr dirty="0"/>
              <a:t>India.</a:t>
            </a:r>
          </a:p>
          <a:p>
            <a:pPr marL="241300" marR="5080" indent="-228600">
              <a:lnSpc>
                <a:spcPts val="3020"/>
              </a:lnSpc>
              <a:spcBef>
                <a:spcPts val="104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pc="-5"/>
              <a:t>It </a:t>
            </a:r>
            <a:r>
              <a:rPr dirty="0"/>
              <a:t>has </a:t>
            </a:r>
            <a:r>
              <a:rPr dirty="0" spc="-5"/>
              <a:t>been </a:t>
            </a:r>
            <a:r>
              <a:rPr dirty="0" spc="-10"/>
              <a:t>developed by ISRO </a:t>
            </a:r>
            <a:r>
              <a:rPr dirty="0" spc="-20"/>
              <a:t>Satellite </a:t>
            </a:r>
            <a:r>
              <a:rPr dirty="0" spc="-15"/>
              <a:t>Centre, Bangalore </a:t>
            </a:r>
            <a:r>
              <a:rPr dirty="0" spc="-10"/>
              <a:t>whereas its  payload </a:t>
            </a:r>
            <a:r>
              <a:rPr dirty="0" spc="-15"/>
              <a:t>was </a:t>
            </a:r>
            <a:r>
              <a:rPr dirty="0" spc="-5"/>
              <a:t>developed </a:t>
            </a:r>
            <a:r>
              <a:rPr dirty="0" spc="-10"/>
              <a:t>by </a:t>
            </a:r>
            <a:r>
              <a:rPr dirty="0" spc="-5"/>
              <a:t>Space Applications </a:t>
            </a:r>
            <a:r>
              <a:rPr dirty="0" spc="-10"/>
              <a:t>Centre,</a:t>
            </a:r>
            <a:r>
              <a:rPr dirty="0" spc="-30"/>
              <a:t> </a:t>
            </a:r>
            <a:r>
              <a:rPr dirty="0"/>
              <a:t>Ahmedabad.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57" y="612521"/>
            <a:ext cx="628586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0">
                <a:latin typeface="Trebuchet MS"/>
                <a:cs typeface="Trebuchet MS"/>
              </a:rPr>
              <a:t>SOME </a:t>
            </a:r>
            <a:r>
              <a:rPr dirty="0" spc="-80">
                <a:latin typeface="Trebuchet MS"/>
                <a:cs typeface="Trebuchet MS"/>
              </a:rPr>
              <a:t>INDIAN</a:t>
            </a:r>
            <a:r>
              <a:rPr dirty="0" spc="-765">
                <a:latin typeface="Trebuchet MS"/>
                <a:cs typeface="Trebuchet MS"/>
              </a:rPr>
              <a:t> </a:t>
            </a:r>
            <a:r>
              <a:rPr dirty="0" spc="-155">
                <a:latin typeface="Trebuchet MS"/>
                <a:cs typeface="Trebuchet MS"/>
              </a:rPr>
              <a:t>ASSOCITIONS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57" y="1710320"/>
            <a:ext cx="6904990" cy="3091815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10">
                <a:latin typeface="Carlito"/>
                <a:cs typeface="Carlito"/>
              </a:rPr>
              <a:t>Area Cyclone </a:t>
            </a:r>
            <a:r>
              <a:rPr dirty="0" sz="2800" spc="-15">
                <a:latin typeface="Carlito"/>
                <a:cs typeface="Carlito"/>
              </a:rPr>
              <a:t>Warning </a:t>
            </a:r>
            <a:r>
              <a:rPr dirty="0" sz="2800" spc="-10">
                <a:latin typeface="Carlito"/>
                <a:cs typeface="Carlito"/>
              </a:rPr>
              <a:t>Centres</a:t>
            </a:r>
            <a:r>
              <a:rPr dirty="0" sz="2800" spc="-55">
                <a:latin typeface="Carlito"/>
                <a:cs typeface="Carlito"/>
              </a:rPr>
              <a:t> </a:t>
            </a:r>
            <a:r>
              <a:rPr dirty="0" sz="2800" spc="-15">
                <a:latin typeface="Carlito"/>
                <a:cs typeface="Carlito"/>
              </a:rPr>
              <a:t>(ACWC)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10">
                <a:latin typeface="Carlito"/>
                <a:cs typeface="Carlito"/>
              </a:rPr>
              <a:t>Cyclone </a:t>
            </a:r>
            <a:r>
              <a:rPr dirty="0" sz="2800" spc="-15">
                <a:latin typeface="Carlito"/>
                <a:cs typeface="Carlito"/>
              </a:rPr>
              <a:t>Warning </a:t>
            </a:r>
            <a:r>
              <a:rPr dirty="0" sz="2800" spc="-10">
                <a:latin typeface="Carlito"/>
                <a:cs typeface="Carlito"/>
              </a:rPr>
              <a:t>Centres</a:t>
            </a:r>
            <a:r>
              <a:rPr dirty="0" sz="2800" spc="-65">
                <a:latin typeface="Carlito"/>
                <a:cs typeface="Carlito"/>
              </a:rPr>
              <a:t> </a:t>
            </a:r>
            <a:r>
              <a:rPr dirty="0" sz="2800" spc="-10">
                <a:latin typeface="Carlito"/>
                <a:cs typeface="Carlito"/>
              </a:rPr>
              <a:t>(CWC)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Carlito"/>
                <a:cs typeface="Carlito"/>
              </a:rPr>
              <a:t>Numerical </a:t>
            </a:r>
            <a:r>
              <a:rPr dirty="0" sz="2800" spc="-20">
                <a:latin typeface="Carlito"/>
                <a:cs typeface="Carlito"/>
              </a:rPr>
              <a:t>Weather </a:t>
            </a:r>
            <a:r>
              <a:rPr dirty="0" sz="2800" spc="-5">
                <a:latin typeface="Carlito"/>
                <a:cs typeface="Carlito"/>
              </a:rPr>
              <a:t>Prediction</a:t>
            </a:r>
            <a:r>
              <a:rPr dirty="0" sz="2800" spc="-55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(NWP)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Carlito"/>
                <a:cs typeface="Carlito"/>
              </a:rPr>
              <a:t>Northern Hemispheric Analysis </a:t>
            </a:r>
            <a:r>
              <a:rPr dirty="0" sz="2800" spc="-10">
                <a:latin typeface="Carlito"/>
                <a:cs typeface="Carlito"/>
              </a:rPr>
              <a:t>Centre</a:t>
            </a:r>
            <a:r>
              <a:rPr dirty="0" sz="2800" spc="-65">
                <a:latin typeface="Carlito"/>
                <a:cs typeface="Carlito"/>
              </a:rPr>
              <a:t> </a:t>
            </a:r>
            <a:r>
              <a:rPr dirty="0" sz="2800" spc="-10">
                <a:latin typeface="Carlito"/>
                <a:cs typeface="Carlito"/>
              </a:rPr>
              <a:t>(NHAC)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10">
                <a:latin typeface="Carlito"/>
                <a:cs typeface="Carlito"/>
              </a:rPr>
              <a:t>Cyclone </a:t>
            </a:r>
            <a:r>
              <a:rPr dirty="0" sz="2800" spc="-15">
                <a:latin typeface="Carlito"/>
                <a:cs typeface="Carlito"/>
              </a:rPr>
              <a:t>Warning </a:t>
            </a:r>
            <a:r>
              <a:rPr dirty="0" sz="2800" spc="-10">
                <a:latin typeface="Carlito"/>
                <a:cs typeface="Carlito"/>
              </a:rPr>
              <a:t>Research Centre</a:t>
            </a:r>
            <a:r>
              <a:rPr dirty="0" sz="2800" spc="-80">
                <a:latin typeface="Carlito"/>
                <a:cs typeface="Carlito"/>
              </a:rPr>
              <a:t> </a:t>
            </a:r>
            <a:r>
              <a:rPr dirty="0" sz="2800" spc="-10">
                <a:latin typeface="Carlito"/>
                <a:cs typeface="Carlito"/>
              </a:rPr>
              <a:t>(CWRC)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Carlito"/>
                <a:cs typeface="Carlito"/>
              </a:rPr>
              <a:t>Regional </a:t>
            </a:r>
            <a:r>
              <a:rPr dirty="0" sz="2800" spc="-10">
                <a:latin typeface="Carlito"/>
                <a:cs typeface="Carlito"/>
              </a:rPr>
              <a:t>Specialized Meteorological</a:t>
            </a:r>
            <a:r>
              <a:rPr dirty="0" sz="2800" spc="-125">
                <a:latin typeface="Carlito"/>
                <a:cs typeface="Carlito"/>
              </a:rPr>
              <a:t> </a:t>
            </a:r>
            <a:r>
              <a:rPr dirty="0" sz="2800" spc="-10">
                <a:latin typeface="Carlito"/>
                <a:cs typeface="Carlito"/>
              </a:rPr>
              <a:t>Centre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2022-10-07T04:40:26Z</dcterms:created>
  <dcterms:modified xsi:type="dcterms:W3CDTF">2022-10-07T04:40:26Z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2022-10-07T00:00:00Z</vt:filetime>
  </property>
  <property fmtid="{D5CDD505-2E9C-101B-9397-08002B2CF9AE}" pid="3" name="Creator">
    <vt:lpwstr>PDFium</vt:lpwstr>
  </property>
  <property fmtid="{D5CDD505-2E9C-101B-9397-08002B2CF9AE}" pid="4" name="LastSaved">
    <vt:filetime>2022-10-07T00:00:00Z</vt:filetime>
  </property>
</Properties>
</file>